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3" r:id="rId4"/>
    <p:sldId id="264" r:id="rId5"/>
    <p:sldId id="258" r:id="rId6"/>
    <p:sldId id="265" r:id="rId7"/>
    <p:sldId id="266" r:id="rId8"/>
    <p:sldId id="275" r:id="rId9"/>
    <p:sldId id="268" r:id="rId10"/>
    <p:sldId id="260" r:id="rId11"/>
    <p:sldId id="270" r:id="rId12"/>
    <p:sldId id="261" r:id="rId13"/>
    <p:sldId id="271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94242" autoAdjust="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9044-ECDE-BD0C-F20E-3F3A5544F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7ED035-276C-4928-B8B8-9B38FDE69E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788F6-D894-98C4-9A7A-B4A25017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B013-4BD4-497F-8888-B65E5EF99830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81F18-3213-A3B3-F240-BBCD33CC4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C262F-4006-FA91-99C3-99652F18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4386-0C7B-41AC-828D-91A579EA2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352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E06D8-D252-A2AB-AA22-86DCDA486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3E763F-51C9-E16E-A3E1-333E87A99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1AFF2-2586-2F64-87CF-975662CE4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B013-4BD4-497F-8888-B65E5EF99830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F1115-D29C-92FE-B650-FB52A77C9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A4B72-816A-5F9D-4B01-8D811F875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4386-0C7B-41AC-828D-91A579EA2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367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246EB8-C96C-A8A6-7F4A-7504FBA57A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95B0D5-38F3-DD5A-F1AA-5B9D243E4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413B2-AA7F-622B-F722-DE9DEA554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B013-4BD4-497F-8888-B65E5EF99830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41884-4616-403F-40AF-9F3923E54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4B6E3-87F5-D491-A722-6427B0B9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4386-0C7B-41AC-828D-91A579EA2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16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6E6D4-A051-3616-3EEB-7FC2BA76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DA457-905C-218A-849A-96381E1EC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4B017-F33F-5802-8C87-A029C506F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B013-4BD4-497F-8888-B65E5EF99830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9A37F-7201-E14C-8B24-250EC921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3EF2A-2C80-E97A-1E6B-4ED767D50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4386-0C7B-41AC-828D-91A579EA2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087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DB260-81F5-4A40-55BF-90E9333C3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0733B2-C017-B414-8953-BA2AE6CC6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57E1F-3A00-C32C-53D0-F3E020CA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B013-4BD4-497F-8888-B65E5EF99830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16132-77A7-45F1-F66D-D8E691D0F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F9AF9-0465-183D-381F-1EB12526D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4386-0C7B-41AC-828D-91A579EA2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945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40084-2528-766F-A7AD-EEB12117F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C5E86-EE8D-6344-E37A-D9A22725D0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2B0EA-4DD2-62A5-5AEB-BCB50D08E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EB21A1-4343-5716-6DC2-C599F895B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B013-4BD4-497F-8888-B65E5EF99830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1E6E6-2C30-B396-E7B7-C9930F83F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6C5615-65AE-AE83-D24C-E7F33031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4386-0C7B-41AC-828D-91A579EA2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75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B4AE9-1244-8DB6-4B8B-ACBACE3DA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028FD-ECF3-5FE6-EFC2-73FCE8372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71827-53FF-9CC0-318C-461C81143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F84127-E94B-958F-EEB5-63FAB15067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CA85FE-2F8C-8FBA-2016-4F08A55EE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6E2E4B-DC65-DF0A-7124-5D7EB9147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B013-4BD4-497F-8888-B65E5EF99830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1B5B5A-4932-C270-8C7F-B60467CE0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AD6EA2-F6B8-98F9-4C40-6198BFEE8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4386-0C7B-41AC-828D-91A579EA2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779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AA3BB-D740-11A8-FCAD-A76067C31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6F2596-FEC8-F53F-1A43-8618847FD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B013-4BD4-497F-8888-B65E5EF99830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6F4009-A707-2928-DDFB-6966B780E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F46061-1192-B2B4-8726-308B6077F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4386-0C7B-41AC-828D-91A579EA2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044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DBA8C8-F217-E30C-BEF8-B4255A1F8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B013-4BD4-497F-8888-B65E5EF99830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D177D5-BB75-9A65-C00B-5110DE5AA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01FBA-E5C7-23DF-D0CA-4F2195AE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4386-0C7B-41AC-828D-91A579EA2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17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1BFFD-A989-D1E6-F6DF-741484F62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EB875-0D30-7B68-9735-90AACCAB5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AB196-6AC2-7186-5DCD-9B3F036EB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A51161-E9CB-499D-FE16-CEF585FB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B013-4BD4-497F-8888-B65E5EF99830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BA9B0-499B-BA3E-CF55-CD8D3F6F2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FFFF2-9D6B-59E8-D487-5137D38EE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4386-0C7B-41AC-828D-91A579EA2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32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C8D28-8EDE-E636-11CF-6D15737F8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7857F0-0A43-FCE4-84C5-08658D8A99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B162D-15DC-D4E8-9C56-676A1E8A03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EB083-8073-F766-5818-13C1F169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B013-4BD4-497F-8888-B65E5EF99830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D0B00B-2135-FAD9-9CA1-BEA3EAB1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8E4A0C-6111-76DE-A030-51BA5145A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4386-0C7B-41AC-828D-91A579EA2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26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7DDCF9-B195-0350-04AF-7B76C41E8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AB4BB-A3C2-F8A4-B920-428415247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A7B19-05AD-B3B2-DA6B-363C296B0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DB013-4BD4-497F-8888-B65E5EF99830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8B124-23D8-6F31-6CF3-4E267FD86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8D1A9-6712-E63B-CEED-251A430E6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F4386-0C7B-41AC-828D-91A579EA2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65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hf.org.uk/informationsupport/support/women-with-a-heart-condition/menopause-and-heart-diseas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om.ac.uk/health-at-work-2/information-for-employers/dealing-with-health-problems-in-the-workplace/advice-on-the-menopaus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FDD5922-07ED-742D-5AE6-201EA6D53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588" y="1542402"/>
            <a:ext cx="11113477" cy="2387918"/>
          </a:xfrm>
        </p:spPr>
        <p:txBody>
          <a:bodyPr anchor="b">
            <a:normAutofit fontScale="90000"/>
          </a:bodyPr>
          <a:lstStyle/>
          <a:p>
            <a:r>
              <a:rPr lang="en-GB" sz="6600" b="1" dirty="0"/>
              <a:t>Peri-Menopause and Menopause</a:t>
            </a:r>
            <a:br>
              <a:rPr lang="en-GB" sz="6600" b="1" dirty="0"/>
            </a:br>
            <a:r>
              <a:rPr lang="en-GB" sz="6600" b="1" dirty="0"/>
              <a:t>in the Workplace</a:t>
            </a:r>
            <a:br>
              <a:rPr lang="en-GB" sz="6600" b="1" dirty="0"/>
            </a:br>
            <a:br>
              <a:rPr lang="en-GB" sz="6600" b="1" dirty="0"/>
            </a:br>
            <a:r>
              <a:rPr lang="en-GB" sz="6600" b="1" dirty="0"/>
              <a:t>Working in partnership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Picture 10" descr="A close-up of a logo&#10;&#10;Description automatically generated">
            <a:extLst>
              <a:ext uri="{FF2B5EF4-FFF2-40B4-BE49-F238E27FC236}">
                <a16:creationId xmlns:a16="http://schemas.microsoft.com/office/drawing/2014/main" id="{1E5DA8D3-BCE7-A99D-0114-76B8B4FB5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8" y="5073445"/>
            <a:ext cx="1548018" cy="1548018"/>
          </a:xfrm>
          <a:prstGeom prst="rect">
            <a:avLst/>
          </a:prstGeom>
        </p:spPr>
      </p:pic>
      <p:pic>
        <p:nvPicPr>
          <p:cNvPr id="22" name="Picture 21" descr="A close-up of a logo">
            <a:extLst>
              <a:ext uri="{FF2B5EF4-FFF2-40B4-BE49-F238E27FC236}">
                <a16:creationId xmlns:a16="http://schemas.microsoft.com/office/drawing/2014/main" id="{A2F45F3B-272E-7120-18E3-96EB928B1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253" y="5686725"/>
            <a:ext cx="2109625" cy="52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65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FDD5922-07ED-742D-5AE6-201EA6D53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371" y="382243"/>
            <a:ext cx="11113477" cy="552563"/>
          </a:xfrm>
        </p:spPr>
        <p:txBody>
          <a:bodyPr anchor="b">
            <a:normAutofit fontScale="90000"/>
          </a:bodyPr>
          <a:lstStyle/>
          <a:p>
            <a:r>
              <a:rPr lang="en-GB" sz="4800" b="1" dirty="0"/>
              <a:t>What we did to improve Awareness &amp; Support 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Picture 10" descr="A close-up of a logo&#10;&#10;Description automatically generated">
            <a:extLst>
              <a:ext uri="{FF2B5EF4-FFF2-40B4-BE49-F238E27FC236}">
                <a16:creationId xmlns:a16="http://schemas.microsoft.com/office/drawing/2014/main" id="{1E5DA8D3-BCE7-A99D-0114-76B8B4FB5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8" y="5073445"/>
            <a:ext cx="1548018" cy="1548018"/>
          </a:xfrm>
          <a:prstGeom prst="rect">
            <a:avLst/>
          </a:prstGeom>
        </p:spPr>
      </p:pic>
      <p:pic>
        <p:nvPicPr>
          <p:cNvPr id="22" name="Picture 21" descr="A close-up of a logo">
            <a:extLst>
              <a:ext uri="{FF2B5EF4-FFF2-40B4-BE49-F238E27FC236}">
                <a16:creationId xmlns:a16="http://schemas.microsoft.com/office/drawing/2014/main" id="{A2F45F3B-272E-7120-18E3-96EB928B1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976" y="5982561"/>
            <a:ext cx="2109625" cy="5261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4F8F61-7336-EA33-03FA-4FB79A3F2CA2}"/>
              </a:ext>
            </a:extLst>
          </p:cNvPr>
          <p:cNvSpPr txBox="1"/>
          <p:nvPr/>
        </p:nvSpPr>
        <p:spPr>
          <a:xfrm>
            <a:off x="6095847" y="1290588"/>
            <a:ext cx="52423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of NCC Menopause Policy and guidance and promotion to staff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Menopause Teams Channel launched – peer support (245 members)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Menopause Café events commence – regular informal events for all staff. (a safe space for sharing experiences and peer support via Teams or in person)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Women’s Health page including lots of information on the menopause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4A10C9-182A-1FE5-DF03-5D77B9FFAC3A}"/>
              </a:ext>
            </a:extLst>
          </p:cNvPr>
          <p:cNvSpPr txBox="1"/>
          <p:nvPr/>
        </p:nvSpPr>
        <p:spPr>
          <a:xfrm>
            <a:off x="2011892" y="5226530"/>
            <a:ext cx="7531439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World Menopause Day  18 October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World Menopause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Month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October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6F08BC-209E-50ED-1C67-63E0D0231F68}"/>
              </a:ext>
            </a:extLst>
          </p:cNvPr>
          <p:cNvSpPr txBox="1"/>
          <p:nvPr/>
        </p:nvSpPr>
        <p:spPr>
          <a:xfrm>
            <a:off x="1234929" y="1325217"/>
            <a:ext cx="400739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Managers Online Training Module developed and created in-house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‘Menopause in Minutes’ online Menopause video for all staff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Ongoing Menopause workshops and webinars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Ongoing UNISON Menopause member learning sessions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247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FDD5922-07ED-742D-5AE6-201EA6D53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928" y="271773"/>
            <a:ext cx="11113477" cy="552563"/>
          </a:xfrm>
        </p:spPr>
        <p:txBody>
          <a:bodyPr anchor="b">
            <a:normAutofit fontScale="90000"/>
          </a:bodyPr>
          <a:lstStyle/>
          <a:p>
            <a:r>
              <a:rPr lang="en-GB" sz="4800" b="1" dirty="0"/>
              <a:t>Circle of Support  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Picture 10" descr="A close-up of a logo&#10;&#10;Description automatically generated">
            <a:extLst>
              <a:ext uri="{FF2B5EF4-FFF2-40B4-BE49-F238E27FC236}">
                <a16:creationId xmlns:a16="http://schemas.microsoft.com/office/drawing/2014/main" id="{1E5DA8D3-BCE7-A99D-0114-76B8B4FB5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8" y="5073445"/>
            <a:ext cx="1548018" cy="1548018"/>
          </a:xfrm>
          <a:prstGeom prst="rect">
            <a:avLst/>
          </a:prstGeom>
        </p:spPr>
      </p:pic>
      <p:pic>
        <p:nvPicPr>
          <p:cNvPr id="22" name="Picture 21" descr="A close-up of a logo">
            <a:extLst>
              <a:ext uri="{FF2B5EF4-FFF2-40B4-BE49-F238E27FC236}">
                <a16:creationId xmlns:a16="http://schemas.microsoft.com/office/drawing/2014/main" id="{A2F45F3B-272E-7120-18E3-96EB928B1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976" y="5982561"/>
            <a:ext cx="2109625" cy="526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6848BA-C103-E7F2-1317-88E1A748B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637" y="853297"/>
            <a:ext cx="8531997" cy="4781476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96BD7A-E29B-A14C-29E9-8326513A07B6}"/>
              </a:ext>
            </a:extLst>
          </p:cNvPr>
          <p:cNvSpPr txBox="1"/>
          <p:nvPr/>
        </p:nvSpPr>
        <p:spPr>
          <a:xfrm>
            <a:off x="3845859" y="5701553"/>
            <a:ext cx="2514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Handout</a:t>
            </a:r>
          </a:p>
        </p:txBody>
      </p:sp>
    </p:spTree>
    <p:extLst>
      <p:ext uri="{BB962C8B-B14F-4D97-AF65-F5344CB8AC3E}">
        <p14:creationId xmlns:p14="http://schemas.microsoft.com/office/powerpoint/2010/main" val="2579508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FDD5922-07ED-742D-5AE6-201EA6D53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927" y="449560"/>
            <a:ext cx="11113477" cy="635529"/>
          </a:xfrm>
        </p:spPr>
        <p:txBody>
          <a:bodyPr anchor="b">
            <a:normAutofit fontScale="90000"/>
          </a:bodyPr>
          <a:lstStyle/>
          <a:p>
            <a:r>
              <a:rPr lang="en-GB" sz="4800" b="1" dirty="0"/>
              <a:t>Impact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Picture 10" descr="A close-up of a logo&#10;&#10;Description automatically generated">
            <a:extLst>
              <a:ext uri="{FF2B5EF4-FFF2-40B4-BE49-F238E27FC236}">
                <a16:creationId xmlns:a16="http://schemas.microsoft.com/office/drawing/2014/main" id="{1E5DA8D3-BCE7-A99D-0114-76B8B4FB5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8" y="5073445"/>
            <a:ext cx="1548018" cy="1548018"/>
          </a:xfrm>
          <a:prstGeom prst="rect">
            <a:avLst/>
          </a:prstGeom>
        </p:spPr>
      </p:pic>
      <p:pic>
        <p:nvPicPr>
          <p:cNvPr id="22" name="Picture 21" descr="A close-up of a logo">
            <a:extLst>
              <a:ext uri="{FF2B5EF4-FFF2-40B4-BE49-F238E27FC236}">
                <a16:creationId xmlns:a16="http://schemas.microsoft.com/office/drawing/2014/main" id="{A2F45F3B-272E-7120-18E3-96EB928B1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976" y="5982561"/>
            <a:ext cx="2109625" cy="5261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16904D-C56D-1A7C-E6C6-31D126033222}"/>
              </a:ext>
            </a:extLst>
          </p:cNvPr>
          <p:cNvSpPr txBox="1"/>
          <p:nvPr/>
        </p:nvSpPr>
        <p:spPr>
          <a:xfrm>
            <a:off x="1478943" y="1418033"/>
            <a:ext cx="947623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A ‘menopause inclusive’ approach supports colleagues affected by the menopause to maintain better health and remain in work by providing: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Increased awareness of the policy and support available (including reasonable adjustments when appropriate).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More awareness and understanding of Menopause across managers and staff.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</a:rPr>
              <a:t>Continue to develop the offer.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74369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FDD5922-07ED-742D-5AE6-201EA6D53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927" y="260112"/>
            <a:ext cx="11113477" cy="1205618"/>
          </a:xfrm>
        </p:spPr>
        <p:txBody>
          <a:bodyPr anchor="b">
            <a:normAutofit/>
          </a:bodyPr>
          <a:lstStyle/>
          <a:p>
            <a:r>
              <a:rPr lang="en-GB" sz="3600" b="1" dirty="0"/>
              <a:t>World Menopause Month</a:t>
            </a:r>
            <a:br>
              <a:rPr lang="en-GB" sz="3600" b="1" dirty="0"/>
            </a:br>
            <a:r>
              <a:rPr lang="en-GB" sz="3600" b="1" dirty="0"/>
              <a:t>World Menopause Day 18</a:t>
            </a:r>
            <a:r>
              <a:rPr lang="en-GB" sz="3600" b="1" baseline="30000" dirty="0"/>
              <a:t>th</a:t>
            </a:r>
            <a:r>
              <a:rPr lang="en-GB" sz="3600" b="1" dirty="0"/>
              <a:t> October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Picture 10" descr="A close-up of a logo&#10;&#10;Description automatically generated">
            <a:extLst>
              <a:ext uri="{FF2B5EF4-FFF2-40B4-BE49-F238E27FC236}">
                <a16:creationId xmlns:a16="http://schemas.microsoft.com/office/drawing/2014/main" id="{1E5DA8D3-BCE7-A99D-0114-76B8B4FB5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8" y="5073445"/>
            <a:ext cx="1548018" cy="1548018"/>
          </a:xfrm>
          <a:prstGeom prst="rect">
            <a:avLst/>
          </a:prstGeom>
        </p:spPr>
      </p:pic>
      <p:pic>
        <p:nvPicPr>
          <p:cNvPr id="22" name="Picture 21" descr="A close-up of a logo">
            <a:extLst>
              <a:ext uri="{FF2B5EF4-FFF2-40B4-BE49-F238E27FC236}">
                <a16:creationId xmlns:a16="http://schemas.microsoft.com/office/drawing/2014/main" id="{A2F45F3B-272E-7120-18E3-96EB928B1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976" y="5982561"/>
            <a:ext cx="2109625" cy="5261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16904D-C56D-1A7C-E6C6-31D126033222}"/>
              </a:ext>
            </a:extLst>
          </p:cNvPr>
          <p:cNvSpPr txBox="1"/>
          <p:nvPr/>
        </p:nvSpPr>
        <p:spPr>
          <a:xfrm>
            <a:off x="1863790" y="1638834"/>
            <a:ext cx="60065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2023 Theme:  Cardiovascular Health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875EC4-EC57-D3C4-FAC1-55679EE1D592}"/>
              </a:ext>
            </a:extLst>
          </p:cNvPr>
          <p:cNvSpPr txBox="1"/>
          <p:nvPr/>
        </p:nvSpPr>
        <p:spPr>
          <a:xfrm>
            <a:off x="1863790" y="2393027"/>
            <a:ext cx="4980763" cy="286232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Menopause and Heart Disease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"/>
                <a:ea typeface="+mn-ea"/>
                <a:cs typeface="+mn-cs"/>
              </a:rPr>
              <a:t>Before the menopause, women in general have a lower risk of being affected by coronary heart disease.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"/>
                <a:ea typeface="+mn-ea"/>
                <a:cs typeface="+mn-cs"/>
              </a:rPr>
              <a:t>But after the menopause, 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"/>
                <a:ea typeface="+mn-ea"/>
                <a:cs typeface="+mn-cs"/>
              </a:rPr>
              <a:t>your risk increases.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755DD9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Menopause and heart and circulatory conditions - BHF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755DD9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D683AE-EE61-0398-35C4-86856A025868}"/>
              </a:ext>
            </a:extLst>
          </p:cNvPr>
          <p:cNvSpPr txBox="1"/>
          <p:nvPr/>
        </p:nvSpPr>
        <p:spPr>
          <a:xfrm>
            <a:off x="8351972" y="2567149"/>
            <a:ext cx="3158710" cy="25068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Health and Wellbeing 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Information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Exercise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Workplace Walks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Health checks Available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3E35CA3-B1FF-9C02-7C69-9B2C0360CEEB}"/>
              </a:ext>
            </a:extLst>
          </p:cNvPr>
          <p:cNvSpPr/>
          <p:nvPr/>
        </p:nvSpPr>
        <p:spPr>
          <a:xfrm>
            <a:off x="7048875" y="3269926"/>
            <a:ext cx="1098775" cy="97186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519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Picture 10" descr="A close-up of a logo&#10;&#10;Description automatically generated">
            <a:extLst>
              <a:ext uri="{FF2B5EF4-FFF2-40B4-BE49-F238E27FC236}">
                <a16:creationId xmlns:a16="http://schemas.microsoft.com/office/drawing/2014/main" id="{1E5DA8D3-BCE7-A99D-0114-76B8B4FB5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8" y="5073445"/>
            <a:ext cx="1548018" cy="1548018"/>
          </a:xfrm>
          <a:prstGeom prst="rect">
            <a:avLst/>
          </a:prstGeom>
        </p:spPr>
      </p:pic>
      <p:pic>
        <p:nvPicPr>
          <p:cNvPr id="22" name="Picture 21" descr="A close-up of a logo">
            <a:extLst>
              <a:ext uri="{FF2B5EF4-FFF2-40B4-BE49-F238E27FC236}">
                <a16:creationId xmlns:a16="http://schemas.microsoft.com/office/drawing/2014/main" id="{A2F45F3B-272E-7120-18E3-96EB928B1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976" y="5982561"/>
            <a:ext cx="2109625" cy="526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4289D1-75E0-F910-53AF-9170FE436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198" y="75546"/>
            <a:ext cx="4629150" cy="6505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AA0615-7148-42D0-7168-99E1E0995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5865" y="1078971"/>
            <a:ext cx="2333096" cy="240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15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FDD5922-07ED-742D-5AE6-201EA6D53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928" y="449560"/>
            <a:ext cx="10757690" cy="635529"/>
          </a:xfrm>
        </p:spPr>
        <p:txBody>
          <a:bodyPr anchor="b">
            <a:normAutofit fontScale="90000"/>
          </a:bodyPr>
          <a:lstStyle/>
          <a:p>
            <a:r>
              <a:rPr lang="en-GB" sz="4800" b="1" dirty="0"/>
              <a:t>Questions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Picture 10" descr="A close-up of a logo&#10;&#10;Description automatically generated">
            <a:extLst>
              <a:ext uri="{FF2B5EF4-FFF2-40B4-BE49-F238E27FC236}">
                <a16:creationId xmlns:a16="http://schemas.microsoft.com/office/drawing/2014/main" id="{1E5DA8D3-BCE7-A99D-0114-76B8B4FB5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8" y="5073445"/>
            <a:ext cx="1548018" cy="1548018"/>
          </a:xfrm>
          <a:prstGeom prst="rect">
            <a:avLst/>
          </a:prstGeom>
        </p:spPr>
      </p:pic>
      <p:pic>
        <p:nvPicPr>
          <p:cNvPr id="22" name="Picture 21" descr="A close-up of a logo">
            <a:extLst>
              <a:ext uri="{FF2B5EF4-FFF2-40B4-BE49-F238E27FC236}">
                <a16:creationId xmlns:a16="http://schemas.microsoft.com/office/drawing/2014/main" id="{A2F45F3B-272E-7120-18E3-96EB928B1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976" y="5982561"/>
            <a:ext cx="2109625" cy="5261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16904D-C56D-1A7C-E6C6-31D126033222}"/>
              </a:ext>
            </a:extLst>
          </p:cNvPr>
          <p:cNvSpPr txBox="1"/>
          <p:nvPr/>
        </p:nvSpPr>
        <p:spPr>
          <a:xfrm>
            <a:off x="6321286" y="1418033"/>
            <a:ext cx="5738191" cy="260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Caroline Collinson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Equalities Officer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UNISON Newcastle City 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Ground Floor, Civic Centre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Newcastle On Tyne   NE1 8PN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Email: unison.newcastle@newcastle.gov.uk</a:t>
            </a:r>
          </a:p>
        </p:txBody>
      </p:sp>
      <p:pic>
        <p:nvPicPr>
          <p:cNvPr id="4" name="Graphic 3" descr="Questions outline">
            <a:extLst>
              <a:ext uri="{FF2B5EF4-FFF2-40B4-BE49-F238E27FC236}">
                <a16:creationId xmlns:a16="http://schemas.microsoft.com/office/drawing/2014/main" id="{F5A5790F-259E-F293-4146-CBF98022A3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2736" y="1530663"/>
            <a:ext cx="2983425" cy="2983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BA87FD-47A5-1C89-56DD-FD26F97A62B9}"/>
              </a:ext>
            </a:extLst>
          </p:cNvPr>
          <p:cNvSpPr txBox="1"/>
          <p:nvPr/>
        </p:nvSpPr>
        <p:spPr>
          <a:xfrm>
            <a:off x="3609143" y="5393656"/>
            <a:ext cx="4148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92278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3616067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FDD5922-07ED-742D-5AE6-201EA6D53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553" y="349331"/>
            <a:ext cx="11113477" cy="790356"/>
          </a:xfrm>
        </p:spPr>
        <p:txBody>
          <a:bodyPr anchor="b">
            <a:noAutofit/>
          </a:bodyPr>
          <a:lstStyle/>
          <a:p>
            <a:r>
              <a:rPr lang="en-GB" sz="4800" b="1" dirty="0"/>
              <a:t>Why do we need to talk about it?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Picture 10" descr="A close-up of a logo&#10;&#10;Description automatically generated">
            <a:extLst>
              <a:ext uri="{FF2B5EF4-FFF2-40B4-BE49-F238E27FC236}">
                <a16:creationId xmlns:a16="http://schemas.microsoft.com/office/drawing/2014/main" id="{1E5DA8D3-BCE7-A99D-0114-76B8B4FB5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8" y="5073445"/>
            <a:ext cx="1548018" cy="1548018"/>
          </a:xfrm>
          <a:prstGeom prst="rect">
            <a:avLst/>
          </a:prstGeom>
        </p:spPr>
      </p:pic>
      <p:pic>
        <p:nvPicPr>
          <p:cNvPr id="22" name="Picture 21" descr="A close-up of a logo">
            <a:extLst>
              <a:ext uri="{FF2B5EF4-FFF2-40B4-BE49-F238E27FC236}">
                <a16:creationId xmlns:a16="http://schemas.microsoft.com/office/drawing/2014/main" id="{A2F45F3B-272E-7120-18E3-96EB928B1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976" y="5982561"/>
            <a:ext cx="2109625" cy="5261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29A88B-E027-EE82-BE60-5C704D2B5F72}"/>
              </a:ext>
            </a:extLst>
          </p:cNvPr>
          <p:cNvSpPr txBox="1"/>
          <p:nvPr/>
        </p:nvSpPr>
        <p:spPr>
          <a:xfrm>
            <a:off x="2056353" y="1164892"/>
            <a:ext cx="863871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i="0" dirty="0">
                <a:effectLst/>
                <a:cs typeface="Calibri Light" panose="020F0302020204030204" pitchFamily="34" charset="0"/>
              </a:rPr>
              <a:t>Menopausal women are the fastest growing demographic in the workforce.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000" dirty="0">
              <a:cs typeface="Calibri Light" panose="020F03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i="0" dirty="0">
                <a:effectLst/>
                <a:cs typeface="Calibri Light" panose="020F0302020204030204" pitchFamily="34" charset="0"/>
              </a:rPr>
              <a:t>According to the </a:t>
            </a:r>
            <a:r>
              <a:rPr lang="en-GB" sz="2400" i="0" u="none" strike="noStrike" dirty="0">
                <a:effectLst/>
                <a:cs typeface="Calibri Light" panose="020F03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Faculty of Occupational Medicine</a:t>
            </a:r>
            <a:r>
              <a:rPr lang="en-GB" sz="2400" i="0" dirty="0">
                <a:effectLst/>
                <a:cs typeface="Calibri Light" panose="020F0302020204030204" pitchFamily="34" charset="0"/>
              </a:rPr>
              <a:t> (FOM), nearly 8 out of 10 of menopausal women are in work.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000" i="0" dirty="0">
              <a:effectLst/>
              <a:cs typeface="Calibri Light" panose="020F03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i="0" dirty="0">
                <a:effectLst/>
                <a:cs typeface="Calibri Light" panose="020F0302020204030204" pitchFamily="34" charset="0"/>
              </a:rPr>
              <a:t>3 out of 4 women experience symptoms, 1 in 4 could experience serious symptoms.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000" i="0" dirty="0">
              <a:effectLst/>
              <a:cs typeface="Calibri Light" panose="020F03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i="0" dirty="0">
                <a:effectLst/>
                <a:cs typeface="Calibri Light" panose="020F0302020204030204" pitchFamily="34" charset="0"/>
              </a:rPr>
              <a:t>One in three of the workforce will soon be over 50, and retirement ages are now 68</a:t>
            </a:r>
          </a:p>
          <a:p>
            <a:pPr algn="l"/>
            <a:endParaRPr lang="en-GB" sz="1000" i="0" dirty="0">
              <a:effectLst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It’s a subject for everyone whether it affects you directly or because you have a partner, colleague, friend or family member affected</a:t>
            </a:r>
          </a:p>
          <a:p>
            <a:pPr algn="l"/>
            <a:endParaRPr lang="en-GB" sz="1400" i="0" dirty="0">
              <a:solidFill>
                <a:srgbClr val="222222"/>
              </a:solidFill>
              <a:effectLst/>
              <a:cs typeface="Calibri Light" panose="020F0302020204030204" pitchFamily="34" charset="0"/>
            </a:endParaRPr>
          </a:p>
          <a:p>
            <a:r>
              <a:rPr lang="en-GB" sz="1600" i="1" dirty="0">
                <a:solidFill>
                  <a:srgbClr val="222222"/>
                </a:solidFill>
                <a:effectLst/>
                <a:cs typeface="Calibri Light" panose="020F0302020204030204" pitchFamily="34" charset="0"/>
              </a:rPr>
              <a:t>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500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FDD5922-07ED-742D-5AE6-201EA6D53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727" y="314349"/>
            <a:ext cx="11113477" cy="737347"/>
          </a:xfrm>
        </p:spPr>
        <p:txBody>
          <a:bodyPr anchor="b">
            <a:normAutofit fontScale="90000"/>
          </a:bodyPr>
          <a:lstStyle/>
          <a:p>
            <a:r>
              <a:rPr lang="en-GB" sz="4800" b="1" dirty="0"/>
              <a:t>What is it?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Picture 10" descr="A close-up of a logo&#10;&#10;Description automatically generated">
            <a:extLst>
              <a:ext uri="{FF2B5EF4-FFF2-40B4-BE49-F238E27FC236}">
                <a16:creationId xmlns:a16="http://schemas.microsoft.com/office/drawing/2014/main" id="{1E5DA8D3-BCE7-A99D-0114-76B8B4FB5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8" y="5073445"/>
            <a:ext cx="1548018" cy="1548018"/>
          </a:xfrm>
          <a:prstGeom prst="rect">
            <a:avLst/>
          </a:prstGeom>
        </p:spPr>
      </p:pic>
      <p:pic>
        <p:nvPicPr>
          <p:cNvPr id="22" name="Picture 21" descr="A close-up of a logo">
            <a:extLst>
              <a:ext uri="{FF2B5EF4-FFF2-40B4-BE49-F238E27FC236}">
                <a16:creationId xmlns:a16="http://schemas.microsoft.com/office/drawing/2014/main" id="{A2F45F3B-272E-7120-18E3-96EB928B1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976" y="5982561"/>
            <a:ext cx="2109625" cy="526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1CFF05-80E8-5E1C-9C77-9EDD6B0D7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824" y="1436267"/>
            <a:ext cx="9470811" cy="387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3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FDD5922-07ED-742D-5AE6-201EA6D53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124" y="349331"/>
            <a:ext cx="11113477" cy="777104"/>
          </a:xfrm>
        </p:spPr>
        <p:txBody>
          <a:bodyPr anchor="b">
            <a:normAutofit/>
          </a:bodyPr>
          <a:lstStyle/>
          <a:p>
            <a:r>
              <a:rPr lang="en-GB" sz="4800" b="1" dirty="0"/>
              <a:t>When does it happen?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Picture 10" descr="A close-up of a logo&#10;&#10;Description automatically generated">
            <a:extLst>
              <a:ext uri="{FF2B5EF4-FFF2-40B4-BE49-F238E27FC236}">
                <a16:creationId xmlns:a16="http://schemas.microsoft.com/office/drawing/2014/main" id="{1E5DA8D3-BCE7-A99D-0114-76B8B4FB5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8" y="5073445"/>
            <a:ext cx="1548018" cy="1548018"/>
          </a:xfrm>
          <a:prstGeom prst="rect">
            <a:avLst/>
          </a:prstGeom>
        </p:spPr>
      </p:pic>
      <p:pic>
        <p:nvPicPr>
          <p:cNvPr id="22" name="Picture 21" descr="A close-up of a logo">
            <a:extLst>
              <a:ext uri="{FF2B5EF4-FFF2-40B4-BE49-F238E27FC236}">
                <a16:creationId xmlns:a16="http://schemas.microsoft.com/office/drawing/2014/main" id="{A2F45F3B-272E-7120-18E3-96EB928B1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976" y="5982561"/>
            <a:ext cx="2109625" cy="52610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8B7989D-6379-22D0-EBD3-A741DD07FADE}"/>
              </a:ext>
            </a:extLst>
          </p:cNvPr>
          <p:cNvSpPr txBox="1">
            <a:spLocks/>
          </p:cNvSpPr>
          <p:nvPr/>
        </p:nvSpPr>
        <p:spPr>
          <a:xfrm>
            <a:off x="1559941" y="1778805"/>
            <a:ext cx="10287000" cy="32904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most women, between ages 45 and 55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be experienced at younger 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in every 100 women will experience a premature menopause 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(NHS estimate)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Premature menopause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is menopause that occurs before the age of 40 years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Early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menopause 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40C2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occurs between the age of 40 and 45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276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FDD5922-07ED-742D-5AE6-201EA6D53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124" y="268194"/>
            <a:ext cx="11113477" cy="825252"/>
          </a:xfrm>
        </p:spPr>
        <p:txBody>
          <a:bodyPr anchor="b">
            <a:normAutofit/>
          </a:bodyPr>
          <a:lstStyle/>
          <a:p>
            <a:r>
              <a:rPr lang="en-GB" sz="4800" b="1" dirty="0"/>
              <a:t>Common Symptoms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Picture 10" descr="A close-up of a logo&#10;&#10;Description automatically generated">
            <a:extLst>
              <a:ext uri="{FF2B5EF4-FFF2-40B4-BE49-F238E27FC236}">
                <a16:creationId xmlns:a16="http://schemas.microsoft.com/office/drawing/2014/main" id="{1E5DA8D3-BCE7-A99D-0114-76B8B4FB5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8" y="5073445"/>
            <a:ext cx="1548018" cy="1548018"/>
          </a:xfrm>
          <a:prstGeom prst="rect">
            <a:avLst/>
          </a:prstGeom>
        </p:spPr>
      </p:pic>
      <p:pic>
        <p:nvPicPr>
          <p:cNvPr id="22" name="Picture 21" descr="A close-up of a logo">
            <a:extLst>
              <a:ext uri="{FF2B5EF4-FFF2-40B4-BE49-F238E27FC236}">
                <a16:creationId xmlns:a16="http://schemas.microsoft.com/office/drawing/2014/main" id="{A2F45F3B-272E-7120-18E3-96EB928B1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976" y="5982561"/>
            <a:ext cx="2109625" cy="5261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96D572-70E7-DC5B-2531-C447F82B3761}"/>
              </a:ext>
            </a:extLst>
          </p:cNvPr>
          <p:cNvSpPr txBox="1"/>
          <p:nvPr/>
        </p:nvSpPr>
        <p:spPr>
          <a:xfrm>
            <a:off x="1979894" y="957624"/>
            <a:ext cx="3432648" cy="463633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Hot flushes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Heavy bleeding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Night sweats and sleep deprivation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Urinary problems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Migraines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Hair loss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Osteoporosis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7EC746-AA1E-282A-FC31-98586196A4A5}"/>
              </a:ext>
            </a:extLst>
          </p:cNvPr>
          <p:cNvSpPr txBox="1"/>
          <p:nvPr/>
        </p:nvSpPr>
        <p:spPr>
          <a:xfrm>
            <a:off x="5976269" y="1357655"/>
            <a:ext cx="5118939" cy="41088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400" dirty="0"/>
              <a:t>The two symptoms most commonly described as either very or somewhat difficult were difficulty sleeping (84%) and poor memory or concentration or difficulty focussing on tasks, sometimes called ‘brain fog’ (73%). </a:t>
            </a:r>
          </a:p>
          <a:p>
            <a:endParaRPr lang="en-GB" sz="2400" dirty="0"/>
          </a:p>
          <a:p>
            <a:r>
              <a:rPr lang="en-GB" sz="1600" dirty="0"/>
              <a:t>Fawcett Society</a:t>
            </a:r>
          </a:p>
        </p:txBody>
      </p:sp>
    </p:spTree>
    <p:extLst>
      <p:ext uri="{BB962C8B-B14F-4D97-AF65-F5344CB8AC3E}">
        <p14:creationId xmlns:p14="http://schemas.microsoft.com/office/powerpoint/2010/main" val="3525189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FDD5922-07ED-742D-5AE6-201EA6D53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124" y="268194"/>
            <a:ext cx="11113477" cy="825252"/>
          </a:xfrm>
        </p:spPr>
        <p:txBody>
          <a:bodyPr anchor="b">
            <a:normAutofit/>
          </a:bodyPr>
          <a:lstStyle/>
          <a:p>
            <a:r>
              <a:rPr lang="en-GB" sz="4800" b="1" dirty="0"/>
              <a:t>Impact on Work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Picture 10" descr="A close-up of a logo&#10;&#10;Description automatically generated">
            <a:extLst>
              <a:ext uri="{FF2B5EF4-FFF2-40B4-BE49-F238E27FC236}">
                <a16:creationId xmlns:a16="http://schemas.microsoft.com/office/drawing/2014/main" id="{1E5DA8D3-BCE7-A99D-0114-76B8B4FB5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8" y="5073445"/>
            <a:ext cx="1548018" cy="1548018"/>
          </a:xfrm>
          <a:prstGeom prst="rect">
            <a:avLst/>
          </a:prstGeom>
        </p:spPr>
      </p:pic>
      <p:pic>
        <p:nvPicPr>
          <p:cNvPr id="22" name="Picture 21" descr="A close-up of a logo">
            <a:extLst>
              <a:ext uri="{FF2B5EF4-FFF2-40B4-BE49-F238E27FC236}">
                <a16:creationId xmlns:a16="http://schemas.microsoft.com/office/drawing/2014/main" id="{A2F45F3B-272E-7120-18E3-96EB928B1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976" y="5982561"/>
            <a:ext cx="2109625" cy="5261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96D572-70E7-DC5B-2531-C447F82B3761}"/>
              </a:ext>
            </a:extLst>
          </p:cNvPr>
          <p:cNvSpPr txBox="1"/>
          <p:nvPr/>
        </p:nvSpPr>
        <p:spPr>
          <a:xfrm>
            <a:off x="1557166" y="1667431"/>
            <a:ext cx="792596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000" b="0" i="0" dirty="0">
              <a:solidFill>
                <a:srgbClr val="20202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Nearly two-thirds (65%) said they were less able to concentrate</a:t>
            </a:r>
          </a:p>
          <a:p>
            <a:pPr algn="l"/>
            <a:endParaRPr lang="en-GB" sz="10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More than half (58%) said they experience more stress</a:t>
            </a:r>
          </a:p>
          <a:p>
            <a:pPr algn="l"/>
            <a:endParaRPr lang="en-GB" sz="10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More than half (52%) said they felt less patient with clients and colleagues.</a:t>
            </a:r>
          </a:p>
          <a:p>
            <a:pPr algn="l"/>
            <a:endParaRPr lang="en-GB" sz="10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Nearly a third of women surveyed (30%) said they had taken sick leave 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400" b="0" i="0" dirty="0">
              <a:solidFill>
                <a:srgbClr val="20202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i="1" dirty="0">
                <a:solidFill>
                  <a:srgbClr val="2020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CIPD (Chartered Institute of Personnel and Development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DD5D04-058B-4B14-73EC-0BD248356931}"/>
              </a:ext>
            </a:extLst>
          </p:cNvPr>
          <p:cNvSpPr txBox="1"/>
          <p:nvPr/>
        </p:nvSpPr>
        <p:spPr>
          <a:xfrm>
            <a:off x="9513269" y="1742891"/>
            <a:ext cx="1743453" cy="34163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i="0" dirty="0">
                <a:effectLst/>
              </a:rPr>
              <a:t>One in ten women who worked during the menopause have left a job due to their symptoms</a:t>
            </a:r>
          </a:p>
        </p:txBody>
      </p:sp>
    </p:spTree>
    <p:extLst>
      <p:ext uri="{BB962C8B-B14F-4D97-AF65-F5344CB8AC3E}">
        <p14:creationId xmlns:p14="http://schemas.microsoft.com/office/powerpoint/2010/main" val="3702097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FDD5922-07ED-742D-5AE6-201EA6D53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124" y="268194"/>
            <a:ext cx="11113477" cy="825252"/>
          </a:xfrm>
        </p:spPr>
        <p:txBody>
          <a:bodyPr anchor="b">
            <a:normAutofit/>
          </a:bodyPr>
          <a:lstStyle/>
          <a:p>
            <a:r>
              <a:rPr lang="en-GB" sz="4800" b="1" dirty="0"/>
              <a:t>The Law and Menopause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Picture 10" descr="A close-up of a logo&#10;&#10;Description automatically generated">
            <a:extLst>
              <a:ext uri="{FF2B5EF4-FFF2-40B4-BE49-F238E27FC236}">
                <a16:creationId xmlns:a16="http://schemas.microsoft.com/office/drawing/2014/main" id="{1E5DA8D3-BCE7-A99D-0114-76B8B4FB5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8" y="5073445"/>
            <a:ext cx="1548018" cy="1548018"/>
          </a:xfrm>
          <a:prstGeom prst="rect">
            <a:avLst/>
          </a:prstGeom>
        </p:spPr>
      </p:pic>
      <p:pic>
        <p:nvPicPr>
          <p:cNvPr id="22" name="Picture 21" descr="A close-up of a logo">
            <a:extLst>
              <a:ext uri="{FF2B5EF4-FFF2-40B4-BE49-F238E27FC236}">
                <a16:creationId xmlns:a16="http://schemas.microsoft.com/office/drawing/2014/main" id="{A2F45F3B-272E-7120-18E3-96EB928B1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976" y="5982561"/>
            <a:ext cx="2109625" cy="5261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96D572-70E7-DC5B-2531-C447F82B3761}"/>
              </a:ext>
            </a:extLst>
          </p:cNvPr>
          <p:cNvSpPr txBox="1"/>
          <p:nvPr/>
        </p:nvSpPr>
        <p:spPr>
          <a:xfrm>
            <a:off x="2221796" y="1972623"/>
            <a:ext cx="921567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Equality Act 2010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 and Safety at Work Act 1974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36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000" i="1" dirty="0">
                <a:solidFill>
                  <a:prstClr val="black"/>
                </a:solidFill>
                <a:latin typeface="Calibri" panose="020F0502020204030204"/>
              </a:rPr>
              <a:t>Handout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048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FDD5922-07ED-742D-5AE6-201EA6D53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124" y="408466"/>
            <a:ext cx="11113477" cy="753989"/>
          </a:xfrm>
        </p:spPr>
        <p:txBody>
          <a:bodyPr anchor="b">
            <a:normAutofit/>
          </a:bodyPr>
          <a:lstStyle/>
          <a:p>
            <a:r>
              <a:rPr lang="en-GB" sz="4800" b="1" dirty="0"/>
              <a:t>Our Menopause Support Journey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Picture 10" descr="A close-up of a logo&#10;&#10;Description automatically generated">
            <a:extLst>
              <a:ext uri="{FF2B5EF4-FFF2-40B4-BE49-F238E27FC236}">
                <a16:creationId xmlns:a16="http://schemas.microsoft.com/office/drawing/2014/main" id="{1E5DA8D3-BCE7-A99D-0114-76B8B4FB5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8" y="5073445"/>
            <a:ext cx="1548018" cy="1548018"/>
          </a:xfrm>
          <a:prstGeom prst="rect">
            <a:avLst/>
          </a:prstGeom>
        </p:spPr>
      </p:pic>
      <p:pic>
        <p:nvPicPr>
          <p:cNvPr id="22" name="Picture 21" descr="A close-up of a logo">
            <a:extLst>
              <a:ext uri="{FF2B5EF4-FFF2-40B4-BE49-F238E27FC236}">
                <a16:creationId xmlns:a16="http://schemas.microsoft.com/office/drawing/2014/main" id="{A2F45F3B-272E-7120-18E3-96EB928B1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976" y="5982561"/>
            <a:ext cx="2109625" cy="5261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53142B-018F-EC8A-1733-1576304722CC}"/>
              </a:ext>
            </a:extLst>
          </p:cNvPr>
          <p:cNvSpPr txBox="1"/>
          <p:nvPr/>
        </p:nvSpPr>
        <p:spPr>
          <a:xfrm>
            <a:off x="1773905" y="1443074"/>
            <a:ext cx="2753139" cy="2677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Menopause in the workplace was raised in our UNISON self-organised women’s group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BDD3D24-BD60-DA1D-6172-03E376390AA8}"/>
              </a:ext>
            </a:extLst>
          </p:cNvPr>
          <p:cNvSpPr txBox="1"/>
          <p:nvPr/>
        </p:nvSpPr>
        <p:spPr>
          <a:xfrm>
            <a:off x="5061308" y="1436156"/>
            <a:ext cx="2002061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launched a survey to gather more views from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colleagues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23F3981-E8C9-7D0D-A805-FDD0130D8FD2}"/>
              </a:ext>
            </a:extLst>
          </p:cNvPr>
          <p:cNvSpPr txBox="1"/>
          <p:nvPr/>
        </p:nvSpPr>
        <p:spPr>
          <a:xfrm>
            <a:off x="7773974" y="1437519"/>
            <a:ext cx="2921091" cy="2677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Worked with our Organisational Development team to build on the existing support in the workplace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58401193-8E5D-A231-6F96-F3788B78AB60}"/>
              </a:ext>
            </a:extLst>
          </p:cNvPr>
          <p:cNvSpPr/>
          <p:nvPr/>
        </p:nvSpPr>
        <p:spPr>
          <a:xfrm>
            <a:off x="4615287" y="2393834"/>
            <a:ext cx="383579" cy="4396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0BAFDE5F-54B6-27C5-3FDB-8B0FA5599009}"/>
              </a:ext>
            </a:extLst>
          </p:cNvPr>
          <p:cNvSpPr/>
          <p:nvPr/>
        </p:nvSpPr>
        <p:spPr>
          <a:xfrm>
            <a:off x="7215191" y="2393835"/>
            <a:ext cx="380665" cy="4396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91CE21C7-20F3-3D7B-AC32-8ED085948335}"/>
              </a:ext>
            </a:extLst>
          </p:cNvPr>
          <p:cNvSpPr/>
          <p:nvPr/>
        </p:nvSpPr>
        <p:spPr>
          <a:xfrm>
            <a:off x="5471013" y="4216381"/>
            <a:ext cx="1054144" cy="4097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A305DB-A493-954D-97D3-D1EF5B411378}"/>
              </a:ext>
            </a:extLst>
          </p:cNvPr>
          <p:cNvSpPr txBox="1"/>
          <p:nvPr/>
        </p:nvSpPr>
        <p:spPr>
          <a:xfrm>
            <a:off x="3350112" y="4727363"/>
            <a:ext cx="5295947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the steps above and working in partnership developed an enhanced package of support for colleagues and managers</a:t>
            </a:r>
          </a:p>
        </p:txBody>
      </p:sp>
    </p:spTree>
    <p:extLst>
      <p:ext uri="{BB962C8B-B14F-4D97-AF65-F5344CB8AC3E}">
        <p14:creationId xmlns:p14="http://schemas.microsoft.com/office/powerpoint/2010/main" val="4163945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FDD5922-07ED-742D-5AE6-201EA6D53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253" y="201793"/>
            <a:ext cx="11113477" cy="753989"/>
          </a:xfrm>
        </p:spPr>
        <p:txBody>
          <a:bodyPr anchor="b">
            <a:normAutofit/>
          </a:bodyPr>
          <a:lstStyle/>
          <a:p>
            <a:r>
              <a:rPr lang="en-GB" sz="4800" b="1" dirty="0"/>
              <a:t>What the survey told us 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Picture 10" descr="A close-up of a logo&#10;&#10;Description automatically generated">
            <a:extLst>
              <a:ext uri="{FF2B5EF4-FFF2-40B4-BE49-F238E27FC236}">
                <a16:creationId xmlns:a16="http://schemas.microsoft.com/office/drawing/2014/main" id="{1E5DA8D3-BCE7-A99D-0114-76B8B4FB5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8" y="5073445"/>
            <a:ext cx="1548018" cy="1548018"/>
          </a:xfrm>
          <a:prstGeom prst="rect">
            <a:avLst/>
          </a:prstGeom>
        </p:spPr>
      </p:pic>
      <p:pic>
        <p:nvPicPr>
          <p:cNvPr id="22" name="Picture 21" descr="A close-up of a logo">
            <a:extLst>
              <a:ext uri="{FF2B5EF4-FFF2-40B4-BE49-F238E27FC236}">
                <a16:creationId xmlns:a16="http://schemas.microsoft.com/office/drawing/2014/main" id="{A2F45F3B-272E-7120-18E3-96EB928B1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976" y="5982561"/>
            <a:ext cx="2109625" cy="5261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53142B-018F-EC8A-1733-1576304722CC}"/>
              </a:ext>
            </a:extLst>
          </p:cNvPr>
          <p:cNvSpPr txBox="1"/>
          <p:nvPr/>
        </p:nvSpPr>
        <p:spPr>
          <a:xfrm>
            <a:off x="540776" y="909961"/>
            <a:ext cx="1791593" cy="36317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89% of respondents said symptoms affected their ability to do their job to some extent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219 responses (2021)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BDD3D24-BD60-DA1D-6172-03E376390AA8}"/>
              </a:ext>
            </a:extLst>
          </p:cNvPr>
          <p:cNvSpPr txBox="1"/>
          <p:nvPr/>
        </p:nvSpPr>
        <p:spPr>
          <a:xfrm>
            <a:off x="2836199" y="1114829"/>
            <a:ext cx="6254116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37% of respondents said they had spoken with a manager who was knowledgeable and understanding.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23F3981-E8C9-7D0D-A805-FDD0130D8FD2}"/>
              </a:ext>
            </a:extLst>
          </p:cNvPr>
          <p:cNvSpPr txBox="1"/>
          <p:nvPr/>
        </p:nvSpPr>
        <p:spPr>
          <a:xfrm>
            <a:off x="9660878" y="1015745"/>
            <a:ext cx="1791593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Satisfaction with support received from managers was wide-ranging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80891E-1816-F312-F5F5-91C159163678}"/>
              </a:ext>
            </a:extLst>
          </p:cNvPr>
          <p:cNvSpPr txBox="1"/>
          <p:nvPr/>
        </p:nvSpPr>
        <p:spPr>
          <a:xfrm>
            <a:off x="3354032" y="2474205"/>
            <a:ext cx="5285183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13% said adjustments had been put in place.  This had made them feel supported and valued.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1E40A6-0AA5-AD88-7458-1C517673FCA2}"/>
              </a:ext>
            </a:extLst>
          </p:cNvPr>
          <p:cNvSpPr txBox="1"/>
          <p:nvPr/>
        </p:nvSpPr>
        <p:spPr>
          <a:xfrm>
            <a:off x="2887218" y="4306623"/>
            <a:ext cx="69697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Workplace improvement supported: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Increased Awareness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effective Menopause Policy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UNISON / Staff Support Groups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Dedicated contact in workplaces to discuss issues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7EEA250B-3BE5-0A50-D463-16C045F3340B}"/>
              </a:ext>
            </a:extLst>
          </p:cNvPr>
          <p:cNvSpPr/>
          <p:nvPr/>
        </p:nvSpPr>
        <p:spPr>
          <a:xfrm>
            <a:off x="5574636" y="3759136"/>
            <a:ext cx="1284845" cy="5310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0527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746</Words>
  <Application>Microsoft Office PowerPoint</Application>
  <PresentationFormat>Widescreen</PresentationFormat>
  <Paragraphs>121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Trebuchet</vt:lpstr>
      <vt:lpstr>Wingdings</vt:lpstr>
      <vt:lpstr>1_Office Theme</vt:lpstr>
      <vt:lpstr>Peri-Menopause and Menopause in the Workplace  Working in partnership</vt:lpstr>
      <vt:lpstr>Why do we need to talk about it?</vt:lpstr>
      <vt:lpstr>What is it?</vt:lpstr>
      <vt:lpstr>When does it happen?</vt:lpstr>
      <vt:lpstr>Common Symptoms </vt:lpstr>
      <vt:lpstr>Impact on Work </vt:lpstr>
      <vt:lpstr>The Law and Menopause </vt:lpstr>
      <vt:lpstr>Our Menopause Support Journey </vt:lpstr>
      <vt:lpstr>What the survey told us  </vt:lpstr>
      <vt:lpstr>What we did to improve Awareness &amp; Support  </vt:lpstr>
      <vt:lpstr>Circle of Support   </vt:lpstr>
      <vt:lpstr>Impact</vt:lpstr>
      <vt:lpstr>World Menopause Month World Menopause Day 18th October</vt:lpstr>
      <vt:lpstr>PowerPoint Presentation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Peri-Menopause and Menopause   in the Workplace</dc:title>
  <dc:creator>Collinson, Caroline</dc:creator>
  <cp:lastModifiedBy>SHARMEEN, Anisah (NHS NORTH EAST AND NORTH CUMBRIA ICB - 16C)</cp:lastModifiedBy>
  <cp:revision>5</cp:revision>
  <dcterms:created xsi:type="dcterms:W3CDTF">2023-10-12T13:00:00Z</dcterms:created>
  <dcterms:modified xsi:type="dcterms:W3CDTF">2023-10-18T12:29:30Z</dcterms:modified>
</cp:coreProperties>
</file>