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 id="2147483678" r:id="rId2"/>
    <p:sldMasterId id="2147483666" r:id="rId3"/>
  </p:sldMasterIdLst>
  <p:sldIdLst>
    <p:sldId id="279" r:id="rId4"/>
    <p:sldId id="280" r:id="rId5"/>
    <p:sldId id="281" r:id="rId6"/>
    <p:sldId id="282" r:id="rId7"/>
    <p:sldId id="283" r:id="rId8"/>
    <p:sldId id="284" r:id="rId9"/>
    <p:sldId id="285" r:id="rId10"/>
    <p:sldId id="286" r:id="rId11"/>
    <p:sldId id="28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41B6E6"/>
    <a:srgbClr val="AE2573"/>
    <a:srgbClr val="00B1AC"/>
    <a:srgbClr val="00A499"/>
    <a:srgbClr val="FFB81C"/>
    <a:srgbClr val="FBB800"/>
    <a:srgbClr val="73C5C2"/>
    <a:srgbClr val="009F98"/>
    <a:srgbClr val="5BB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9" autoAdjust="0"/>
    <p:restoredTop sz="94688"/>
  </p:normalViewPr>
  <p:slideViewPr>
    <p:cSldViewPr snapToGrid="0" snapToObjects="1" showGuides="1">
      <p:cViewPr varScale="1">
        <p:scale>
          <a:sx n="64" d="100"/>
          <a:sy n="64" d="100"/>
        </p:scale>
        <p:origin x="32" y="4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0472675-8ACD-9041-9970-1D1B543D7A70}"/>
              </a:ext>
            </a:extLst>
          </p:cNvPr>
          <p:cNvSpPr>
            <a:spLocks noGrp="1"/>
          </p:cNvSpPr>
          <p:nvPr>
            <p:ph type="body" sz="quarter" idx="11" hasCustomPrompt="1"/>
          </p:nvPr>
        </p:nvSpPr>
        <p:spPr>
          <a:xfrm>
            <a:off x="658813" y="1909784"/>
            <a:ext cx="4925972" cy="3188309"/>
          </a:xfrm>
          <a:prstGeom prst="rect">
            <a:avLst/>
          </a:prstGeom>
        </p:spPr>
        <p:txBody>
          <a:bodyPr/>
          <a:lstStyle>
            <a:lvl1pPr marL="285750" indent="-285750">
              <a:buClr>
                <a:srgbClr val="E72276"/>
              </a:buClr>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1pPr>
          </a:lstStyle>
          <a:p>
            <a:pPr lvl="0"/>
            <a:r>
              <a:rPr lang="en-GB" dirty="0"/>
              <a:t>Copy to go here</a:t>
            </a:r>
            <a:endParaRPr lang="en-US" dirty="0"/>
          </a:p>
        </p:txBody>
      </p:sp>
      <p:sp>
        <p:nvSpPr>
          <p:cNvPr id="3" name="Picture Placeholder 2">
            <a:extLst>
              <a:ext uri="{FF2B5EF4-FFF2-40B4-BE49-F238E27FC236}">
                <a16:creationId xmlns:a16="http://schemas.microsoft.com/office/drawing/2014/main" id="{AB1B20F3-536F-5B46-B390-7F9752DFB3E2}"/>
              </a:ext>
            </a:extLst>
          </p:cNvPr>
          <p:cNvSpPr>
            <a:spLocks noGrp="1"/>
          </p:cNvSpPr>
          <p:nvPr>
            <p:ph type="pic" sz="quarter" idx="12" hasCustomPrompt="1"/>
          </p:nvPr>
        </p:nvSpPr>
        <p:spPr>
          <a:xfrm>
            <a:off x="5932488" y="1304925"/>
            <a:ext cx="5600700" cy="3811588"/>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latin typeface="Arial" panose="020B0604020202020204" pitchFamily="34" charset="0"/>
                <a:cs typeface="Arial" panose="020B0604020202020204" pitchFamily="34" charset="0"/>
              </a:defRPr>
            </a:lvl1pPr>
          </a:lstStyle>
          <a:p>
            <a:r>
              <a:rPr lang="en-US" dirty="0"/>
              <a:t>Insert image here</a:t>
            </a:r>
          </a:p>
        </p:txBody>
      </p:sp>
      <p:sp>
        <p:nvSpPr>
          <p:cNvPr id="5" name="Text Placeholder 3">
            <a:extLst>
              <a:ext uri="{FF2B5EF4-FFF2-40B4-BE49-F238E27FC236}">
                <a16:creationId xmlns:a16="http://schemas.microsoft.com/office/drawing/2014/main" id="{1D1C7916-19B8-FC4D-B0C6-B6BB54C8DC6A}"/>
              </a:ext>
            </a:extLst>
          </p:cNvPr>
          <p:cNvSpPr>
            <a:spLocks noGrp="1"/>
          </p:cNvSpPr>
          <p:nvPr>
            <p:ph type="body" sz="quarter" idx="13" hasCustomPrompt="1"/>
          </p:nvPr>
        </p:nvSpPr>
        <p:spPr>
          <a:xfrm>
            <a:off x="658813" y="1304925"/>
            <a:ext cx="4926012" cy="477838"/>
          </a:xfrm>
          <a:prstGeom prst="rect">
            <a:avLst/>
          </a:prstGeom>
        </p:spPr>
        <p:txBody>
          <a:bodyPr/>
          <a:lstStyle>
            <a:lvl1pPr marL="0" indent="0">
              <a:buNone/>
              <a:defRPr b="1" i="0">
                <a:latin typeface="Arial" panose="020B0604020202020204" pitchFamily="34" charset="0"/>
                <a:cs typeface="Arial" panose="020B0604020202020204" pitchFamily="34" charset="0"/>
              </a:defRPr>
            </a:lvl1pPr>
          </a:lstStyle>
          <a:p>
            <a:pPr lvl="0"/>
            <a:r>
              <a:rPr lang="en-GB" dirty="0"/>
              <a:t>Page title</a:t>
            </a:r>
            <a:endParaRPr lang="en-US" dirty="0"/>
          </a:p>
        </p:txBody>
      </p:sp>
    </p:spTree>
    <p:extLst>
      <p:ext uri="{BB962C8B-B14F-4D97-AF65-F5344CB8AC3E}">
        <p14:creationId xmlns:p14="http://schemas.microsoft.com/office/powerpoint/2010/main" val="1841776572"/>
      </p:ext>
    </p:extLst>
  </p:cSld>
  <p:clrMapOvr>
    <a:masterClrMapping/>
  </p:clrMapOvr>
  <p:extLst>
    <p:ext uri="{DCECCB84-F9BA-43D5-87BE-67443E8EF086}">
      <p15:sldGuideLst xmlns:p15="http://schemas.microsoft.com/office/powerpoint/2012/main">
        <p15:guide id="1" orient="horz" pos="822">
          <p15:clr>
            <a:srgbClr val="FBAE40"/>
          </p15:clr>
        </p15:guide>
        <p15:guide id="2" pos="415">
          <p15:clr>
            <a:srgbClr val="FBAE40"/>
          </p15:clr>
        </p15:guide>
        <p15:guide id="3" pos="726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4C715B5-F8D1-C344-BEDA-3012016539D6}"/>
              </a:ext>
            </a:extLst>
          </p:cNvPr>
          <p:cNvSpPr>
            <a:spLocks noGrp="1"/>
          </p:cNvSpPr>
          <p:nvPr>
            <p:ph type="pic" sz="quarter" idx="11" hasCustomPrompt="1"/>
          </p:nvPr>
        </p:nvSpPr>
        <p:spPr>
          <a:xfrm>
            <a:off x="0" y="0"/>
            <a:ext cx="6096000" cy="6858000"/>
          </a:xfrm>
          <a:prstGeom prst="rect">
            <a:avLst/>
          </a:prstGeom>
        </p:spPr>
        <p:txBody>
          <a:bodyPr anchor="ctr"/>
          <a:lstStyle>
            <a:lvl1pPr marL="0" indent="0" algn="ctr">
              <a:buNone/>
              <a:defRPr b="0" i="0">
                <a:latin typeface="Arial" panose="020B0604020202020204" pitchFamily="34" charset="0"/>
                <a:cs typeface="Arial" panose="020B0604020202020204" pitchFamily="34" charset="0"/>
              </a:defRPr>
            </a:lvl1pPr>
          </a:lstStyle>
          <a:p>
            <a:r>
              <a:rPr lang="en-US" dirty="0"/>
              <a:t>Insert image here</a:t>
            </a:r>
          </a:p>
        </p:txBody>
      </p:sp>
      <p:sp>
        <p:nvSpPr>
          <p:cNvPr id="6" name="Text Placeholder 4">
            <a:extLst>
              <a:ext uri="{FF2B5EF4-FFF2-40B4-BE49-F238E27FC236}">
                <a16:creationId xmlns:a16="http://schemas.microsoft.com/office/drawing/2014/main" id="{9A1E7765-BD20-1E4B-A943-E82FF0756865}"/>
              </a:ext>
            </a:extLst>
          </p:cNvPr>
          <p:cNvSpPr>
            <a:spLocks noGrp="1"/>
          </p:cNvSpPr>
          <p:nvPr>
            <p:ph type="body" sz="quarter" idx="12" hasCustomPrompt="1"/>
          </p:nvPr>
        </p:nvSpPr>
        <p:spPr>
          <a:xfrm>
            <a:off x="6864350" y="1614488"/>
            <a:ext cx="4970463" cy="2541587"/>
          </a:xfrm>
          <a:prstGeom prst="rect">
            <a:avLst/>
          </a:prstGeom>
        </p:spPr>
        <p:txBody>
          <a:bodyPr/>
          <a:lstStyle>
            <a:lvl1pPr marL="0" indent="0">
              <a:buNone/>
              <a:defRPr sz="4800" b="1" i="0">
                <a:solidFill>
                  <a:schemeClr val="bg1"/>
                </a:solidFill>
                <a:latin typeface="Arial" panose="020B0604020202020204" pitchFamily="34" charset="0"/>
                <a:cs typeface="Arial" panose="020B0604020202020204" pitchFamily="34" charset="0"/>
              </a:defRPr>
            </a:lvl1pPr>
          </a:lstStyle>
          <a:p>
            <a:pPr lvl="0"/>
            <a:r>
              <a:rPr lang="en-GB" dirty="0"/>
              <a:t>Welcome</a:t>
            </a:r>
            <a:br>
              <a:rPr lang="en-GB" dirty="0"/>
            </a:br>
            <a:r>
              <a:rPr lang="en-GB" dirty="0"/>
              <a:t>Header</a:t>
            </a:r>
            <a:endParaRPr lang="en-US" dirty="0"/>
          </a:p>
        </p:txBody>
      </p:sp>
    </p:spTree>
    <p:extLst>
      <p:ext uri="{BB962C8B-B14F-4D97-AF65-F5344CB8AC3E}">
        <p14:creationId xmlns:p14="http://schemas.microsoft.com/office/powerpoint/2010/main" val="3088320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0472675-8ACD-9041-9970-1D1B543D7A70}"/>
              </a:ext>
            </a:extLst>
          </p:cNvPr>
          <p:cNvSpPr>
            <a:spLocks noGrp="1"/>
          </p:cNvSpPr>
          <p:nvPr>
            <p:ph type="body" sz="quarter" idx="11" hasCustomPrompt="1"/>
          </p:nvPr>
        </p:nvSpPr>
        <p:spPr>
          <a:xfrm>
            <a:off x="658813" y="1909784"/>
            <a:ext cx="10874374" cy="3188309"/>
          </a:xfrm>
          <a:prstGeom prst="rect">
            <a:avLst/>
          </a:prstGeom>
        </p:spPr>
        <p:txBody>
          <a:bodyPr/>
          <a:lstStyle>
            <a:lvl1pPr marL="285750" indent="-285750">
              <a:buClr>
                <a:srgbClr val="E72276"/>
              </a:buClr>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1pPr>
          </a:lstStyle>
          <a:p>
            <a:pPr lvl="0"/>
            <a:r>
              <a:rPr lang="en-GB" dirty="0"/>
              <a:t>Copy to go here</a:t>
            </a:r>
            <a:endParaRPr lang="en-US" dirty="0"/>
          </a:p>
        </p:txBody>
      </p:sp>
      <p:sp>
        <p:nvSpPr>
          <p:cNvPr id="4" name="Text Placeholder 7">
            <a:extLst>
              <a:ext uri="{FF2B5EF4-FFF2-40B4-BE49-F238E27FC236}">
                <a16:creationId xmlns:a16="http://schemas.microsoft.com/office/drawing/2014/main" id="{8BA0D774-1C9C-1644-9A19-EC4E3F28A57B}"/>
              </a:ext>
            </a:extLst>
          </p:cNvPr>
          <p:cNvSpPr>
            <a:spLocks noGrp="1"/>
          </p:cNvSpPr>
          <p:nvPr>
            <p:ph type="body" sz="quarter" idx="10" hasCustomPrompt="1"/>
          </p:nvPr>
        </p:nvSpPr>
        <p:spPr>
          <a:xfrm>
            <a:off x="658812" y="1304925"/>
            <a:ext cx="10874375" cy="454982"/>
          </a:xfrm>
          <a:prstGeom prst="rect">
            <a:avLst/>
          </a:prstGeom>
        </p:spPr>
        <p:txBody>
          <a:bodyPr/>
          <a:lstStyle>
            <a:lvl1pPr marL="0" indent="0">
              <a:buNone/>
              <a:defRPr sz="2800" b="1" i="0">
                <a:solidFill>
                  <a:schemeClr val="tx1"/>
                </a:solidFill>
                <a:latin typeface="Arial" panose="020B0604020202020204" pitchFamily="34" charset="0"/>
                <a:cs typeface="Arial" panose="020B0604020202020204" pitchFamily="34" charset="0"/>
              </a:defRPr>
            </a:lvl1pPr>
          </a:lstStyle>
          <a:p>
            <a:pPr lvl="0"/>
            <a:r>
              <a:rPr lang="en-US" dirty="0"/>
              <a:t>Page title</a:t>
            </a:r>
          </a:p>
        </p:txBody>
      </p:sp>
    </p:spTree>
    <p:extLst>
      <p:ext uri="{BB962C8B-B14F-4D97-AF65-F5344CB8AC3E}">
        <p14:creationId xmlns:p14="http://schemas.microsoft.com/office/powerpoint/2010/main" val="2734275565"/>
      </p:ext>
    </p:extLst>
  </p:cSld>
  <p:clrMapOvr>
    <a:masterClrMapping/>
  </p:clrMapOvr>
  <p:extLst>
    <p:ext uri="{DCECCB84-F9BA-43D5-87BE-67443E8EF086}">
      <p15:sldGuideLst xmlns:p15="http://schemas.microsoft.com/office/powerpoint/2012/main">
        <p15:guide id="1" orient="horz" pos="822">
          <p15:clr>
            <a:srgbClr val="FBAE40"/>
          </p15:clr>
        </p15:guide>
        <p15:guide id="2" pos="415">
          <p15:clr>
            <a:srgbClr val="FBAE40"/>
          </p15:clr>
        </p15:guide>
        <p15:guide id="3" pos="7265">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42A758-DDA4-004E-9E89-BD8B38723F89}"/>
              </a:ext>
            </a:extLst>
          </p:cNvPr>
          <p:cNvSpPr/>
          <p:nvPr userDrawn="1"/>
        </p:nvSpPr>
        <p:spPr>
          <a:xfrm>
            <a:off x="0" y="5542767"/>
            <a:ext cx="12192000" cy="1361532"/>
          </a:xfrm>
          <a:prstGeom prst="rect">
            <a:avLst/>
          </a:prstGeom>
          <a:solidFill>
            <a:srgbClr val="AE2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7DD112B-8B5C-C24D-AA97-5C3E9AFB92EB}"/>
              </a:ext>
            </a:extLst>
          </p:cNvPr>
          <p:cNvPicPr>
            <a:picLocks noChangeAspect="1"/>
          </p:cNvPicPr>
          <p:nvPr userDrawn="1"/>
        </p:nvPicPr>
        <p:blipFill>
          <a:blip r:embed="rId3"/>
          <a:stretch>
            <a:fillRect/>
          </a:stretch>
        </p:blipFill>
        <p:spPr>
          <a:xfrm>
            <a:off x="9688010" y="308417"/>
            <a:ext cx="2189544" cy="489330"/>
          </a:xfrm>
          <a:prstGeom prst="rect">
            <a:avLst/>
          </a:prstGeom>
        </p:spPr>
      </p:pic>
      <p:pic>
        <p:nvPicPr>
          <p:cNvPr id="7" name="Picture 6">
            <a:extLst>
              <a:ext uri="{FF2B5EF4-FFF2-40B4-BE49-F238E27FC236}">
                <a16:creationId xmlns:a16="http://schemas.microsoft.com/office/drawing/2014/main" id="{1677BEFF-64C7-9444-8768-D7F599E74E55}"/>
              </a:ext>
            </a:extLst>
          </p:cNvPr>
          <p:cNvPicPr>
            <a:picLocks noChangeAspect="1"/>
          </p:cNvPicPr>
          <p:nvPr userDrawn="1"/>
        </p:nvPicPr>
        <p:blipFill rotWithShape="1">
          <a:blip r:embed="rId4"/>
          <a:srcRect l="27280" r="7640"/>
          <a:stretch/>
        </p:blipFill>
        <p:spPr>
          <a:xfrm>
            <a:off x="9756843" y="5941106"/>
            <a:ext cx="6918222" cy="608477"/>
          </a:xfrm>
          <a:prstGeom prst="rect">
            <a:avLst/>
          </a:prstGeom>
        </p:spPr>
      </p:pic>
      <p:pic>
        <p:nvPicPr>
          <p:cNvPr id="9" name="Picture 8">
            <a:extLst>
              <a:ext uri="{FF2B5EF4-FFF2-40B4-BE49-F238E27FC236}">
                <a16:creationId xmlns:a16="http://schemas.microsoft.com/office/drawing/2014/main" id="{8035E51A-127D-0C4A-ABC1-79EB0312472A}"/>
              </a:ext>
            </a:extLst>
          </p:cNvPr>
          <p:cNvPicPr>
            <a:picLocks noChangeAspect="1"/>
          </p:cNvPicPr>
          <p:nvPr userDrawn="1"/>
        </p:nvPicPr>
        <p:blipFill rotWithShape="1">
          <a:blip r:embed="rId5"/>
          <a:srcRect l="3330" r="43584"/>
          <a:stretch/>
        </p:blipFill>
        <p:spPr>
          <a:xfrm>
            <a:off x="-16935" y="5679440"/>
            <a:ext cx="9773778" cy="1213212"/>
          </a:xfrm>
          <a:prstGeom prst="rect">
            <a:avLst/>
          </a:prstGeom>
        </p:spPr>
      </p:pic>
    </p:spTree>
    <p:extLst>
      <p:ext uri="{BB962C8B-B14F-4D97-AF65-F5344CB8AC3E}">
        <p14:creationId xmlns:p14="http://schemas.microsoft.com/office/powerpoint/2010/main" val="306990911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286CAF-D700-FC43-95EA-7072E15DB852}"/>
              </a:ext>
            </a:extLst>
          </p:cNvPr>
          <p:cNvSpPr/>
          <p:nvPr userDrawn="1"/>
        </p:nvSpPr>
        <p:spPr>
          <a:xfrm>
            <a:off x="6093909" y="1001210"/>
            <a:ext cx="6096000" cy="5903089"/>
          </a:xfrm>
          <a:prstGeom prst="rect">
            <a:avLst/>
          </a:prstGeom>
          <a:solidFill>
            <a:srgbClr val="AE2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E78FDC8-34D4-7144-A1A2-941BE987EC20}"/>
              </a:ext>
            </a:extLst>
          </p:cNvPr>
          <p:cNvPicPr>
            <a:picLocks noChangeAspect="1"/>
          </p:cNvPicPr>
          <p:nvPr userDrawn="1"/>
        </p:nvPicPr>
        <p:blipFill>
          <a:blip r:embed="rId3"/>
          <a:stretch>
            <a:fillRect/>
          </a:stretch>
        </p:blipFill>
        <p:spPr>
          <a:xfrm>
            <a:off x="9688010" y="308417"/>
            <a:ext cx="2189544" cy="489330"/>
          </a:xfrm>
          <a:prstGeom prst="rect">
            <a:avLst/>
          </a:prstGeom>
        </p:spPr>
      </p:pic>
      <p:pic>
        <p:nvPicPr>
          <p:cNvPr id="6" name="Picture 5">
            <a:extLst>
              <a:ext uri="{FF2B5EF4-FFF2-40B4-BE49-F238E27FC236}">
                <a16:creationId xmlns:a16="http://schemas.microsoft.com/office/drawing/2014/main" id="{2C03C89B-C2F6-D44D-927C-67DE40ABDF04}"/>
              </a:ext>
            </a:extLst>
          </p:cNvPr>
          <p:cNvPicPr>
            <a:picLocks noChangeAspect="1"/>
          </p:cNvPicPr>
          <p:nvPr userDrawn="1"/>
        </p:nvPicPr>
        <p:blipFill>
          <a:blip r:embed="rId4"/>
          <a:stretch>
            <a:fillRect/>
          </a:stretch>
        </p:blipFill>
        <p:spPr>
          <a:xfrm>
            <a:off x="-5552808" y="5956410"/>
            <a:ext cx="18278208" cy="593671"/>
          </a:xfrm>
          <a:prstGeom prst="rect">
            <a:avLst/>
          </a:prstGeom>
        </p:spPr>
      </p:pic>
    </p:spTree>
    <p:extLst>
      <p:ext uri="{BB962C8B-B14F-4D97-AF65-F5344CB8AC3E}">
        <p14:creationId xmlns:p14="http://schemas.microsoft.com/office/powerpoint/2010/main" val="2287519886"/>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B24BE6-299E-D547-AE7D-92A46A7B236E}"/>
              </a:ext>
            </a:extLst>
          </p:cNvPr>
          <p:cNvSpPr/>
          <p:nvPr userDrawn="1"/>
        </p:nvSpPr>
        <p:spPr>
          <a:xfrm>
            <a:off x="0" y="5542767"/>
            <a:ext cx="12192000" cy="1361532"/>
          </a:xfrm>
          <a:prstGeom prst="rect">
            <a:avLst/>
          </a:prstGeom>
          <a:solidFill>
            <a:srgbClr val="AE2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7DD112B-8B5C-C24D-AA97-5C3E9AFB92EB}"/>
              </a:ext>
            </a:extLst>
          </p:cNvPr>
          <p:cNvPicPr>
            <a:picLocks noChangeAspect="1"/>
          </p:cNvPicPr>
          <p:nvPr userDrawn="1"/>
        </p:nvPicPr>
        <p:blipFill>
          <a:blip r:embed="rId3"/>
          <a:stretch>
            <a:fillRect/>
          </a:stretch>
        </p:blipFill>
        <p:spPr>
          <a:xfrm>
            <a:off x="9688010" y="308417"/>
            <a:ext cx="2189544" cy="489330"/>
          </a:xfrm>
          <a:prstGeom prst="rect">
            <a:avLst/>
          </a:prstGeom>
        </p:spPr>
      </p:pic>
      <p:pic>
        <p:nvPicPr>
          <p:cNvPr id="7" name="Picture 6">
            <a:extLst>
              <a:ext uri="{FF2B5EF4-FFF2-40B4-BE49-F238E27FC236}">
                <a16:creationId xmlns:a16="http://schemas.microsoft.com/office/drawing/2014/main" id="{AC114595-395B-BD43-8A68-3A4F7BE18F9C}"/>
              </a:ext>
            </a:extLst>
          </p:cNvPr>
          <p:cNvPicPr>
            <a:picLocks noChangeAspect="1"/>
          </p:cNvPicPr>
          <p:nvPr userDrawn="1"/>
        </p:nvPicPr>
        <p:blipFill rotWithShape="1">
          <a:blip r:embed="rId4"/>
          <a:srcRect l="27280" r="7640"/>
          <a:stretch/>
        </p:blipFill>
        <p:spPr>
          <a:xfrm>
            <a:off x="9756843" y="5941106"/>
            <a:ext cx="6918222" cy="608477"/>
          </a:xfrm>
          <a:prstGeom prst="rect">
            <a:avLst/>
          </a:prstGeom>
        </p:spPr>
      </p:pic>
      <p:pic>
        <p:nvPicPr>
          <p:cNvPr id="9" name="Picture 8">
            <a:extLst>
              <a:ext uri="{FF2B5EF4-FFF2-40B4-BE49-F238E27FC236}">
                <a16:creationId xmlns:a16="http://schemas.microsoft.com/office/drawing/2014/main" id="{329D1E95-8744-9948-800B-5FBAB7806637}"/>
              </a:ext>
            </a:extLst>
          </p:cNvPr>
          <p:cNvPicPr>
            <a:picLocks noChangeAspect="1"/>
          </p:cNvPicPr>
          <p:nvPr userDrawn="1"/>
        </p:nvPicPr>
        <p:blipFill rotWithShape="1">
          <a:blip r:embed="rId5"/>
          <a:srcRect l="3330" r="43584"/>
          <a:stretch/>
        </p:blipFill>
        <p:spPr>
          <a:xfrm>
            <a:off x="-16935" y="5679440"/>
            <a:ext cx="9773778" cy="1213212"/>
          </a:xfrm>
          <a:prstGeom prst="rect">
            <a:avLst/>
          </a:prstGeom>
        </p:spPr>
      </p:pic>
    </p:spTree>
    <p:extLst>
      <p:ext uri="{BB962C8B-B14F-4D97-AF65-F5344CB8AC3E}">
        <p14:creationId xmlns:p14="http://schemas.microsoft.com/office/powerpoint/2010/main" val="2634818998"/>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ichcafe.blogspot.com/2014/06/muslim-council-of-britain-denounces-fgm.html" TargetMode="External"/><Relationship Id="rId2" Type="http://schemas.openxmlformats.org/officeDocument/2006/relationships/image" Target="../media/image5.gif"/><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srhr.org/fgmcost/"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safeguardinglewisham.org.uk/lscp/lscp/our-partnership-arrangements/our-partnership-functions" TargetMode="Externa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FGMEnquiries@homeoffice.gov.uk" TargetMode="External"/><Relationship Id="rId2" Type="http://schemas.openxmlformats.org/officeDocument/2006/relationships/hyperlink" Target="http://www.virtual-college.co.uk/" TargetMode="External"/><Relationship Id="rId1" Type="http://schemas.openxmlformats.org/officeDocument/2006/relationships/slideLayout" Target="../slideLayouts/slideLayout3.xml"/><Relationship Id="rId4" Type="http://schemas.openxmlformats.org/officeDocument/2006/relationships/hyperlink" Target="mailto:Rebecca.Humphreys@nhs.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3D5D2D-4AF0-2657-55A6-7C6A08E10E22}"/>
              </a:ext>
            </a:extLst>
          </p:cNvPr>
          <p:cNvSpPr>
            <a:spLocks noGrp="1"/>
          </p:cNvSpPr>
          <p:nvPr>
            <p:ph type="body" sz="quarter" idx="11"/>
          </p:nvPr>
        </p:nvSpPr>
        <p:spPr/>
        <p:txBody>
          <a:bodyPr/>
          <a:lstStyle/>
          <a:p>
            <a:pPr marL="0" indent="0">
              <a:buNone/>
            </a:pPr>
            <a:endParaRPr lang="en-GB" sz="1800" dirty="0"/>
          </a:p>
          <a:p>
            <a:endParaRPr lang="en-GB" sz="1800" dirty="0"/>
          </a:p>
        </p:txBody>
      </p:sp>
      <p:pic>
        <p:nvPicPr>
          <p:cNvPr id="6" name="Picture Placeholder 5" descr="A black hand with black text&#10;&#10;Description automatically generated">
            <a:extLst>
              <a:ext uri="{FF2B5EF4-FFF2-40B4-BE49-F238E27FC236}">
                <a16:creationId xmlns:a16="http://schemas.microsoft.com/office/drawing/2014/main" id="{FFA13009-FFAA-B8C2-80A7-9C9BFE3EE624}"/>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1576" b="1576"/>
          <a:stretch>
            <a:fillRect/>
          </a:stretch>
        </p:blipFill>
        <p:spPr/>
      </p:pic>
      <p:sp>
        <p:nvSpPr>
          <p:cNvPr id="4" name="Text Placeholder 3">
            <a:extLst>
              <a:ext uri="{FF2B5EF4-FFF2-40B4-BE49-F238E27FC236}">
                <a16:creationId xmlns:a16="http://schemas.microsoft.com/office/drawing/2014/main" id="{998F909A-913F-60E4-2615-B5FBEE67FDF9}"/>
              </a:ext>
            </a:extLst>
          </p:cNvPr>
          <p:cNvSpPr>
            <a:spLocks noGrp="1"/>
          </p:cNvSpPr>
          <p:nvPr>
            <p:ph type="body" sz="quarter" idx="13"/>
          </p:nvPr>
        </p:nvSpPr>
        <p:spPr/>
        <p:txBody>
          <a:bodyPr/>
          <a:lstStyle/>
          <a:p>
            <a:r>
              <a:rPr lang="en-GB" dirty="0">
                <a:solidFill>
                  <a:srgbClr val="002060"/>
                </a:solidFill>
              </a:rPr>
              <a:t>Female Genital Mutilation – Routine Enquiry and how this can impact on the long-term health of women and girls</a:t>
            </a:r>
          </a:p>
          <a:p>
            <a:endParaRPr lang="en-GB" dirty="0"/>
          </a:p>
          <a:p>
            <a:r>
              <a:rPr lang="en-GB" sz="1800" dirty="0">
                <a:solidFill>
                  <a:schemeClr val="accent1"/>
                </a:solidFill>
              </a:rPr>
              <a:t>Rebecca Humphreys</a:t>
            </a:r>
          </a:p>
          <a:p>
            <a:r>
              <a:rPr lang="en-GB" sz="1800" dirty="0">
                <a:solidFill>
                  <a:schemeClr val="accent1"/>
                </a:solidFill>
              </a:rPr>
              <a:t>Specialist Health Visitor</a:t>
            </a:r>
          </a:p>
          <a:p>
            <a:r>
              <a:rPr lang="en-GB" sz="1800" dirty="0">
                <a:solidFill>
                  <a:schemeClr val="accent1"/>
                </a:solidFill>
              </a:rPr>
              <a:t>Complex and Vulnerable Families</a:t>
            </a:r>
          </a:p>
        </p:txBody>
      </p:sp>
      <p:sp>
        <p:nvSpPr>
          <p:cNvPr id="7" name="TextBox 6">
            <a:extLst>
              <a:ext uri="{FF2B5EF4-FFF2-40B4-BE49-F238E27FC236}">
                <a16:creationId xmlns:a16="http://schemas.microsoft.com/office/drawing/2014/main" id="{692F69CD-CF74-3D1E-7E45-A894DEDF0356}"/>
              </a:ext>
            </a:extLst>
          </p:cNvPr>
          <p:cNvSpPr txBox="1"/>
          <p:nvPr/>
        </p:nvSpPr>
        <p:spPr>
          <a:xfrm>
            <a:off x="5932488" y="5116513"/>
            <a:ext cx="5600700" cy="230832"/>
          </a:xfrm>
          <a:prstGeom prst="rect">
            <a:avLst/>
          </a:prstGeom>
          <a:noFill/>
        </p:spPr>
        <p:txBody>
          <a:bodyPr wrap="square" rtlCol="0">
            <a:spAutoFit/>
          </a:bodyPr>
          <a:lstStyle/>
          <a:p>
            <a:r>
              <a:rPr lang="en-GB" sz="900">
                <a:hlinkClick r:id="rId3" tooltip="https://michcafe.blogspot.com/2014/06/muslim-council-of-britain-denounces-fgm.html"/>
              </a:rPr>
              <a:t>This Photo</a:t>
            </a:r>
            <a:r>
              <a:rPr lang="en-GB" sz="900"/>
              <a:t> by Unknown Author is licensed under </a:t>
            </a:r>
            <a:r>
              <a:rPr lang="en-GB" sz="900">
                <a:hlinkClick r:id="rId4" tooltip="https://creativecommons.org/licenses/by-nc-sa/3.0/"/>
              </a:rPr>
              <a:t>CC BY-SA-NC</a:t>
            </a:r>
            <a:endParaRPr lang="en-GB" sz="900"/>
          </a:p>
        </p:txBody>
      </p:sp>
    </p:spTree>
    <p:extLst>
      <p:ext uri="{BB962C8B-B14F-4D97-AF65-F5344CB8AC3E}">
        <p14:creationId xmlns:p14="http://schemas.microsoft.com/office/powerpoint/2010/main" val="62262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655DB2-783D-E410-896F-0F9EC8FCEEC1}"/>
              </a:ext>
            </a:extLst>
          </p:cNvPr>
          <p:cNvSpPr>
            <a:spLocks noGrp="1"/>
          </p:cNvSpPr>
          <p:nvPr>
            <p:ph type="body" sz="quarter" idx="11"/>
          </p:nvPr>
        </p:nvSpPr>
        <p:spPr/>
        <p:txBody>
          <a:bodyPr/>
          <a:lstStyle/>
          <a:p>
            <a:r>
              <a:rPr lang="en-GB" dirty="0">
                <a:solidFill>
                  <a:srgbClr val="005EB8"/>
                </a:solidFill>
              </a:rPr>
              <a:t>FGM comprises of all procedures that involve partial or total removal of the external female genitalia, or other injury to the female genital organs for non-medical reasons’</a:t>
            </a:r>
          </a:p>
          <a:p>
            <a:r>
              <a:rPr lang="en-GB" dirty="0">
                <a:solidFill>
                  <a:srgbClr val="005EB8"/>
                </a:solidFill>
              </a:rPr>
              <a:t>FGM is most commonly carried out on young girls between infancy and 15years old. </a:t>
            </a:r>
          </a:p>
          <a:p>
            <a:pPr marL="0" indent="0">
              <a:buNone/>
            </a:pPr>
            <a:endParaRPr lang="en-GB" dirty="0"/>
          </a:p>
        </p:txBody>
      </p:sp>
      <p:sp>
        <p:nvSpPr>
          <p:cNvPr id="4" name="Text Placeholder 3">
            <a:extLst>
              <a:ext uri="{FF2B5EF4-FFF2-40B4-BE49-F238E27FC236}">
                <a16:creationId xmlns:a16="http://schemas.microsoft.com/office/drawing/2014/main" id="{781FD4DC-3FC1-4800-A0D7-B7BC25C01F48}"/>
              </a:ext>
            </a:extLst>
          </p:cNvPr>
          <p:cNvSpPr>
            <a:spLocks noGrp="1"/>
          </p:cNvSpPr>
          <p:nvPr>
            <p:ph type="body" sz="quarter" idx="13"/>
          </p:nvPr>
        </p:nvSpPr>
        <p:spPr>
          <a:xfrm>
            <a:off x="658813" y="1012694"/>
            <a:ext cx="4926012" cy="477838"/>
          </a:xfrm>
        </p:spPr>
        <p:txBody>
          <a:bodyPr/>
          <a:lstStyle/>
          <a:p>
            <a:r>
              <a:rPr lang="en-GB" dirty="0"/>
              <a:t>FGM Definition</a:t>
            </a:r>
          </a:p>
        </p:txBody>
      </p:sp>
      <p:pic>
        <p:nvPicPr>
          <p:cNvPr id="5" name="Picture Placeholder 4" descr="http://www.gmoevidence.com/wp-content/uploads/2015/04/who-logo1.jpg">
            <a:extLst>
              <a:ext uri="{FF2B5EF4-FFF2-40B4-BE49-F238E27FC236}">
                <a16:creationId xmlns:a16="http://schemas.microsoft.com/office/drawing/2014/main" id="{3E0CA7B0-15DB-22AD-55BF-0C2B8FCDE5AF}"/>
              </a:ext>
            </a:extLst>
          </p:cNvPr>
          <p:cNvPicPr>
            <a:picLocks noGrp="1"/>
          </p:cNvPicPr>
          <p:nvPr>
            <p:ph type="pic" sz="quarter" idx="12"/>
          </p:nvPr>
        </p:nvPicPr>
        <p:blipFill>
          <a:blip r:embed="rId2" cstate="print">
            <a:extLst>
              <a:ext uri="{28A0092B-C50C-407E-A947-70E740481C1C}">
                <a14:useLocalDpi xmlns:a14="http://schemas.microsoft.com/office/drawing/2010/main" val="0"/>
              </a:ext>
            </a:extLst>
          </a:blip>
          <a:srcRect l="1679" r="1679"/>
          <a:stretch>
            <a:fillRect/>
          </a:stretch>
        </p:blipFill>
        <p:spPr bwMode="auto">
          <a:xfrm>
            <a:off x="5932488" y="1304925"/>
            <a:ext cx="5600700" cy="3811588"/>
          </a:xfrm>
          <a:prstGeom prst="rect">
            <a:avLst/>
          </a:prstGeom>
          <a:noFill/>
          <a:ln>
            <a:noFill/>
          </a:ln>
        </p:spPr>
      </p:pic>
    </p:spTree>
    <p:extLst>
      <p:ext uri="{BB962C8B-B14F-4D97-AF65-F5344CB8AC3E}">
        <p14:creationId xmlns:p14="http://schemas.microsoft.com/office/powerpoint/2010/main" val="3957714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399C99-345C-5D36-DE4B-F630481D9D7B}"/>
              </a:ext>
            </a:extLst>
          </p:cNvPr>
          <p:cNvSpPr>
            <a:spLocks noGrp="1"/>
          </p:cNvSpPr>
          <p:nvPr>
            <p:ph type="body" sz="quarter" idx="11"/>
          </p:nvPr>
        </p:nvSpPr>
        <p:spPr/>
        <p:txBody>
          <a:bodyPr/>
          <a:lstStyle/>
          <a:p>
            <a:r>
              <a:rPr lang="en-GB" dirty="0">
                <a:solidFill>
                  <a:srgbClr val="005EB8"/>
                </a:solidFill>
              </a:rPr>
              <a:t>Type 1 – Clitoridectomy partial or full removal of the clitoral glans</a:t>
            </a:r>
          </a:p>
          <a:p>
            <a:r>
              <a:rPr lang="en-GB" dirty="0">
                <a:solidFill>
                  <a:srgbClr val="005EB8"/>
                </a:solidFill>
              </a:rPr>
              <a:t>Type 2 -  Excision Partial or total removal of the clitoral glans and the labia minora, with or without the removal of the labia majora</a:t>
            </a:r>
          </a:p>
          <a:p>
            <a:r>
              <a:rPr lang="en-GB" dirty="0">
                <a:solidFill>
                  <a:srgbClr val="005EB8"/>
                </a:solidFill>
              </a:rPr>
              <a:t>Type 3 – Infibulation narrowing of the vaginal opening through the creation of a covering seal it includes cutting and stitching and can include removal of the clitoral glans</a:t>
            </a:r>
          </a:p>
          <a:p>
            <a:r>
              <a:rPr lang="en-GB" dirty="0">
                <a:solidFill>
                  <a:srgbClr val="005EB8"/>
                </a:solidFill>
              </a:rPr>
              <a:t>Type 4 – Includes all other harmful procedures to the female genitalia for non-medical purposes e.g. piercing  </a:t>
            </a:r>
          </a:p>
        </p:txBody>
      </p:sp>
      <p:sp>
        <p:nvSpPr>
          <p:cNvPr id="4" name="Text Placeholder 3">
            <a:extLst>
              <a:ext uri="{FF2B5EF4-FFF2-40B4-BE49-F238E27FC236}">
                <a16:creationId xmlns:a16="http://schemas.microsoft.com/office/drawing/2014/main" id="{4CD7E0D3-10AB-B8F0-3C92-990F8D1D74C8}"/>
              </a:ext>
            </a:extLst>
          </p:cNvPr>
          <p:cNvSpPr>
            <a:spLocks noGrp="1"/>
          </p:cNvSpPr>
          <p:nvPr>
            <p:ph type="body" sz="quarter" idx="13"/>
          </p:nvPr>
        </p:nvSpPr>
        <p:spPr>
          <a:xfrm>
            <a:off x="658813" y="1059825"/>
            <a:ext cx="4926012" cy="477838"/>
          </a:xfrm>
        </p:spPr>
        <p:txBody>
          <a:bodyPr/>
          <a:lstStyle/>
          <a:p>
            <a:r>
              <a:rPr lang="en-GB" dirty="0"/>
              <a:t>Types of FGM</a:t>
            </a:r>
          </a:p>
        </p:txBody>
      </p:sp>
      <p:pic>
        <p:nvPicPr>
          <p:cNvPr id="1026" name="Picture 2">
            <a:extLst>
              <a:ext uri="{FF2B5EF4-FFF2-40B4-BE49-F238E27FC236}">
                <a16:creationId xmlns:a16="http://schemas.microsoft.com/office/drawing/2014/main" id="{9DD0B219-C3C4-AF52-53CA-3A99BA31FD16}"/>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t="16239" b="1623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865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06C220-4B51-3F57-29FA-1ABED5D5999E}"/>
              </a:ext>
            </a:extLst>
          </p:cNvPr>
          <p:cNvSpPr>
            <a:spLocks noGrp="1"/>
          </p:cNvSpPr>
          <p:nvPr>
            <p:ph type="body" sz="quarter" idx="11"/>
          </p:nvPr>
        </p:nvSpPr>
        <p:spPr/>
        <p:txBody>
          <a:bodyPr/>
          <a:lstStyle/>
          <a:p>
            <a:r>
              <a:rPr lang="en-GB" dirty="0">
                <a:solidFill>
                  <a:srgbClr val="005EB8"/>
                </a:solidFill>
              </a:rPr>
              <a:t>125 Million women and girls worldwide </a:t>
            </a:r>
          </a:p>
          <a:p>
            <a:r>
              <a:rPr lang="en-GB" dirty="0">
                <a:solidFill>
                  <a:srgbClr val="005EB8"/>
                </a:solidFill>
              </a:rPr>
              <a:t>103,000 women aged 15-49 in England and Wales</a:t>
            </a:r>
          </a:p>
          <a:p>
            <a:r>
              <a:rPr lang="en-GB" dirty="0">
                <a:solidFill>
                  <a:srgbClr val="005EB8"/>
                </a:solidFill>
              </a:rPr>
              <a:t>24,000 women over 50 and have migrated to England and Wales</a:t>
            </a:r>
          </a:p>
          <a:p>
            <a:r>
              <a:rPr lang="en-GB" dirty="0">
                <a:solidFill>
                  <a:srgbClr val="005EB8"/>
                </a:solidFill>
              </a:rPr>
              <a:t>10,000 girls under 15 years have migrated to England and Wales</a:t>
            </a:r>
          </a:p>
          <a:p>
            <a:r>
              <a:rPr lang="en-GB" dirty="0">
                <a:solidFill>
                  <a:srgbClr val="005EB8"/>
                </a:solidFill>
              </a:rPr>
              <a:t>There are 78 England and Wales FGM offences recorded by police (does not include Manchester police force)</a:t>
            </a:r>
          </a:p>
          <a:p>
            <a:r>
              <a:rPr lang="en-GB" dirty="0">
                <a:solidFill>
                  <a:srgbClr val="005EB8"/>
                </a:solidFill>
              </a:rPr>
              <a:t>There is no LA area in England and Wales that is likely to be free from FGM</a:t>
            </a:r>
          </a:p>
        </p:txBody>
      </p:sp>
      <p:sp>
        <p:nvSpPr>
          <p:cNvPr id="4" name="Text Placeholder 3">
            <a:extLst>
              <a:ext uri="{FF2B5EF4-FFF2-40B4-BE49-F238E27FC236}">
                <a16:creationId xmlns:a16="http://schemas.microsoft.com/office/drawing/2014/main" id="{05FFD27F-1C4C-FFF5-F2ED-AD4D0BCE3573}"/>
              </a:ext>
            </a:extLst>
          </p:cNvPr>
          <p:cNvSpPr>
            <a:spLocks noGrp="1"/>
          </p:cNvSpPr>
          <p:nvPr>
            <p:ph type="body" sz="quarter" idx="13"/>
          </p:nvPr>
        </p:nvSpPr>
        <p:spPr>
          <a:xfrm>
            <a:off x="658813" y="908999"/>
            <a:ext cx="4926012" cy="477838"/>
          </a:xfrm>
        </p:spPr>
        <p:txBody>
          <a:bodyPr/>
          <a:lstStyle/>
          <a:p>
            <a:r>
              <a:rPr lang="en-GB" dirty="0"/>
              <a:t>Prevalence of FGM</a:t>
            </a:r>
          </a:p>
        </p:txBody>
      </p:sp>
      <p:pic>
        <p:nvPicPr>
          <p:cNvPr id="16" name="Picture Placeholder 15" descr="A map of the world">
            <a:extLst>
              <a:ext uri="{FF2B5EF4-FFF2-40B4-BE49-F238E27FC236}">
                <a16:creationId xmlns:a16="http://schemas.microsoft.com/office/drawing/2014/main" id="{49E04919-818E-206C-4840-400B2C5E0815}"/>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l="5562" r="5562"/>
          <a:stretch>
            <a:fillRect/>
          </a:stretch>
        </p:blipFill>
        <p:spPr/>
      </p:pic>
    </p:spTree>
    <p:extLst>
      <p:ext uri="{BB962C8B-B14F-4D97-AF65-F5344CB8AC3E}">
        <p14:creationId xmlns:p14="http://schemas.microsoft.com/office/powerpoint/2010/main" val="1050152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4AD33D-82EF-124E-9010-075039239958}"/>
              </a:ext>
            </a:extLst>
          </p:cNvPr>
          <p:cNvSpPr>
            <a:spLocks noGrp="1"/>
          </p:cNvSpPr>
          <p:nvPr>
            <p:ph type="body" sz="quarter" idx="11"/>
          </p:nvPr>
        </p:nvSpPr>
        <p:spPr>
          <a:xfrm>
            <a:off x="658813" y="1994627"/>
            <a:ext cx="4925972" cy="3188309"/>
          </a:xfrm>
        </p:spPr>
        <p:txBody>
          <a:bodyPr/>
          <a:lstStyle/>
          <a:p>
            <a:r>
              <a:rPr lang="en-GB" dirty="0">
                <a:solidFill>
                  <a:srgbClr val="005EB8"/>
                </a:solidFill>
              </a:rPr>
              <a:t>Working Together to Safeguard Children (2018) and Working Together to Safeguard People (2018) sets out the expectations and requirements of professionals to safeguard and promote the welfare of the child and provide a multi-agency response to need.</a:t>
            </a:r>
          </a:p>
          <a:p>
            <a:r>
              <a:rPr lang="en-GB" dirty="0">
                <a:solidFill>
                  <a:srgbClr val="005EB8"/>
                </a:solidFill>
              </a:rPr>
              <a:t>Wherever possible professionals should actively seek to reduce the prevalence of FGM</a:t>
            </a:r>
          </a:p>
          <a:p>
            <a:r>
              <a:rPr lang="en-GB" dirty="0">
                <a:solidFill>
                  <a:srgbClr val="005EB8"/>
                </a:solidFill>
              </a:rPr>
              <a:t>Routine FGM enquiry has been embedded in 0-19 practice since 2016 </a:t>
            </a:r>
          </a:p>
        </p:txBody>
      </p:sp>
      <p:pic>
        <p:nvPicPr>
          <p:cNvPr id="6" name="Picture Placeholder 5" descr="A group of kids with rainbow">
            <a:extLst>
              <a:ext uri="{FF2B5EF4-FFF2-40B4-BE49-F238E27FC236}">
                <a16:creationId xmlns:a16="http://schemas.microsoft.com/office/drawing/2014/main" id="{6F7B4B3C-85AB-5F47-23BE-0E7EFAF2F0C1}"/>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11097" b="11097"/>
          <a:stretch>
            <a:fillRect/>
          </a:stretch>
        </p:blipFill>
        <p:spPr/>
      </p:pic>
      <p:sp>
        <p:nvSpPr>
          <p:cNvPr id="4" name="Text Placeholder 3">
            <a:extLst>
              <a:ext uri="{FF2B5EF4-FFF2-40B4-BE49-F238E27FC236}">
                <a16:creationId xmlns:a16="http://schemas.microsoft.com/office/drawing/2014/main" id="{F3F5D296-E825-9E26-B29A-D326BCF95FBF}"/>
              </a:ext>
            </a:extLst>
          </p:cNvPr>
          <p:cNvSpPr>
            <a:spLocks noGrp="1"/>
          </p:cNvSpPr>
          <p:nvPr>
            <p:ph type="body" sz="quarter" idx="13"/>
          </p:nvPr>
        </p:nvSpPr>
        <p:spPr>
          <a:xfrm>
            <a:off x="743656" y="1229509"/>
            <a:ext cx="4926012" cy="477838"/>
          </a:xfrm>
        </p:spPr>
        <p:txBody>
          <a:bodyPr/>
          <a:lstStyle/>
          <a:p>
            <a:r>
              <a:rPr lang="en-GB" dirty="0"/>
              <a:t>Routine Enquiry of FGM</a:t>
            </a:r>
          </a:p>
        </p:txBody>
      </p:sp>
    </p:spTree>
    <p:extLst>
      <p:ext uri="{BB962C8B-B14F-4D97-AF65-F5344CB8AC3E}">
        <p14:creationId xmlns:p14="http://schemas.microsoft.com/office/powerpoint/2010/main" val="4029755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6180C0-9658-C959-70D0-BCB5C77A8A9C}"/>
              </a:ext>
            </a:extLst>
          </p:cNvPr>
          <p:cNvSpPr>
            <a:spLocks noGrp="1"/>
          </p:cNvSpPr>
          <p:nvPr>
            <p:ph type="body" sz="quarter" idx="13"/>
          </p:nvPr>
        </p:nvSpPr>
        <p:spPr>
          <a:xfrm>
            <a:off x="951043" y="857841"/>
            <a:ext cx="6166194" cy="3685880"/>
          </a:xfrm>
        </p:spPr>
        <p:txBody>
          <a:bodyPr/>
          <a:lstStyle/>
          <a:p>
            <a:r>
              <a:rPr lang="en-GB" dirty="0"/>
              <a:t>What do Newcastle 0-19 service do to support women and girls FGM health needs?</a:t>
            </a:r>
          </a:p>
          <a:p>
            <a:endParaRPr lang="en-GB" sz="2000" dirty="0">
              <a:solidFill>
                <a:schemeClr val="tx2"/>
              </a:solidFill>
            </a:endParaRPr>
          </a:p>
          <a:p>
            <a:pPr marL="285750" indent="-285750">
              <a:buClr>
                <a:srgbClr val="E72276"/>
              </a:buClr>
              <a:buFont typeface="Arial" panose="020B0604020202020204" pitchFamily="34" charset="0"/>
              <a:buChar char="•"/>
            </a:pPr>
            <a:r>
              <a:rPr lang="en-GB" sz="1400" b="0" dirty="0">
                <a:solidFill>
                  <a:schemeClr val="accent1"/>
                </a:solidFill>
              </a:rPr>
              <a:t>Open conversations with all families around the                               legalities of FGM and the health implications.</a:t>
            </a:r>
          </a:p>
          <a:p>
            <a:pPr marL="285750" indent="-285750">
              <a:buClr>
                <a:srgbClr val="E72276"/>
              </a:buClr>
              <a:buFont typeface="Arial" panose="020B0604020202020204" pitchFamily="34" charset="0"/>
              <a:buChar char="•"/>
            </a:pPr>
            <a:r>
              <a:rPr lang="en-GB" sz="1400" b="0" dirty="0">
                <a:solidFill>
                  <a:schemeClr val="accent1"/>
                </a:solidFill>
              </a:rPr>
              <a:t>Awareness raising with all families regardless of ethnicity and who they can share their worries with if they do have any concerns.</a:t>
            </a:r>
          </a:p>
          <a:p>
            <a:pPr marL="285750" indent="-285750">
              <a:buClr>
                <a:srgbClr val="E72276"/>
              </a:buClr>
              <a:buFont typeface="Arial" panose="020B0604020202020204" pitchFamily="34" charset="0"/>
              <a:buChar char="•"/>
            </a:pPr>
            <a:r>
              <a:rPr lang="en-GB" sz="1400" b="0" dirty="0">
                <a:solidFill>
                  <a:schemeClr val="accent1"/>
                </a:solidFill>
              </a:rPr>
              <a:t>Health pathway now includes direct referrals into GNCH Paediatric Forensic Network or GP referral to Gynaecology</a:t>
            </a:r>
          </a:p>
          <a:p>
            <a:pPr marL="285750" indent="-285750">
              <a:buClr>
                <a:srgbClr val="E72276"/>
              </a:buClr>
              <a:buFont typeface="Arial" panose="020B0604020202020204" pitchFamily="34" charset="0"/>
              <a:buChar char="•"/>
            </a:pPr>
            <a:r>
              <a:rPr lang="en-GB" sz="1400" b="0" dirty="0">
                <a:solidFill>
                  <a:schemeClr val="accent1"/>
                </a:solidFill>
              </a:rPr>
              <a:t>Flag records </a:t>
            </a:r>
            <a:endParaRPr lang="en-GB" sz="1400" dirty="0"/>
          </a:p>
          <a:p>
            <a:endParaRPr lang="en-GB" sz="1400" dirty="0"/>
          </a:p>
        </p:txBody>
      </p:sp>
    </p:spTree>
    <p:extLst>
      <p:ext uri="{BB962C8B-B14F-4D97-AF65-F5344CB8AC3E}">
        <p14:creationId xmlns:p14="http://schemas.microsoft.com/office/powerpoint/2010/main" val="2207665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DC76D8-EE73-B453-19B9-114985C19F3D}"/>
              </a:ext>
            </a:extLst>
          </p:cNvPr>
          <p:cNvSpPr>
            <a:spLocks noGrp="1"/>
          </p:cNvSpPr>
          <p:nvPr>
            <p:ph type="body" sz="quarter" idx="11"/>
          </p:nvPr>
        </p:nvSpPr>
        <p:spPr>
          <a:xfrm>
            <a:off x="658813" y="1593128"/>
            <a:ext cx="4925972" cy="2958208"/>
          </a:xfrm>
        </p:spPr>
        <p:txBody>
          <a:bodyPr/>
          <a:lstStyle/>
          <a:p>
            <a:r>
              <a:rPr lang="en-GB" dirty="0">
                <a:solidFill>
                  <a:schemeClr val="accent1"/>
                </a:solidFill>
              </a:rPr>
              <a:t>Death</a:t>
            </a:r>
          </a:p>
          <a:p>
            <a:r>
              <a:rPr lang="en-GB" dirty="0">
                <a:solidFill>
                  <a:schemeClr val="accent1"/>
                </a:solidFill>
              </a:rPr>
              <a:t>Severe haemorrhage </a:t>
            </a:r>
          </a:p>
          <a:p>
            <a:r>
              <a:rPr lang="en-GB" dirty="0">
                <a:solidFill>
                  <a:schemeClr val="accent1"/>
                </a:solidFill>
              </a:rPr>
              <a:t>Pain</a:t>
            </a:r>
          </a:p>
          <a:p>
            <a:r>
              <a:rPr lang="en-GB" dirty="0">
                <a:solidFill>
                  <a:schemeClr val="accent1"/>
                </a:solidFill>
              </a:rPr>
              <a:t>Broken limbs from being held down</a:t>
            </a:r>
          </a:p>
          <a:p>
            <a:r>
              <a:rPr lang="en-GB" dirty="0">
                <a:solidFill>
                  <a:schemeClr val="accent1"/>
                </a:solidFill>
              </a:rPr>
              <a:t>Urine retention</a:t>
            </a:r>
          </a:p>
          <a:p>
            <a:r>
              <a:rPr lang="en-GB" dirty="0">
                <a:solidFill>
                  <a:schemeClr val="accent1"/>
                </a:solidFill>
              </a:rPr>
              <a:t>Injury to adjacent tissues</a:t>
            </a:r>
          </a:p>
          <a:p>
            <a:r>
              <a:rPr lang="en-GB" dirty="0">
                <a:solidFill>
                  <a:schemeClr val="accent1"/>
                </a:solidFill>
              </a:rPr>
              <a:t>Increased risk to HIV and aids</a:t>
            </a:r>
          </a:p>
          <a:p>
            <a:r>
              <a:rPr lang="en-GB" dirty="0">
                <a:solidFill>
                  <a:schemeClr val="accent1"/>
                </a:solidFill>
              </a:rPr>
              <a:t>Uterine, pelvic and vaginal infections</a:t>
            </a:r>
          </a:p>
          <a:p>
            <a:r>
              <a:rPr lang="en-GB" dirty="0">
                <a:solidFill>
                  <a:schemeClr val="accent1"/>
                </a:solidFill>
              </a:rPr>
              <a:t>Cysts and neuromas</a:t>
            </a:r>
          </a:p>
          <a:p>
            <a:r>
              <a:rPr lang="en-GB" dirty="0">
                <a:solidFill>
                  <a:schemeClr val="accent1"/>
                </a:solidFill>
              </a:rPr>
              <a:t>Infertility</a:t>
            </a:r>
          </a:p>
          <a:p>
            <a:r>
              <a:rPr lang="en-GB" dirty="0">
                <a:solidFill>
                  <a:schemeClr val="accent1"/>
                </a:solidFill>
              </a:rPr>
              <a:t>Increased risk of fistula</a:t>
            </a:r>
          </a:p>
        </p:txBody>
      </p:sp>
      <p:sp>
        <p:nvSpPr>
          <p:cNvPr id="4" name="Text Placeholder 3">
            <a:extLst>
              <a:ext uri="{FF2B5EF4-FFF2-40B4-BE49-F238E27FC236}">
                <a16:creationId xmlns:a16="http://schemas.microsoft.com/office/drawing/2014/main" id="{14C334B7-38A0-0D73-F665-B4E944E6AAD4}"/>
              </a:ext>
            </a:extLst>
          </p:cNvPr>
          <p:cNvSpPr>
            <a:spLocks noGrp="1"/>
          </p:cNvSpPr>
          <p:nvPr>
            <p:ph type="body" sz="quarter" idx="13"/>
          </p:nvPr>
        </p:nvSpPr>
        <p:spPr>
          <a:xfrm>
            <a:off x="658812" y="616767"/>
            <a:ext cx="5694853" cy="750118"/>
          </a:xfrm>
        </p:spPr>
        <p:txBody>
          <a:bodyPr/>
          <a:lstStyle/>
          <a:p>
            <a:r>
              <a:rPr lang="en-GB" dirty="0"/>
              <a:t>Health complications of FGM</a:t>
            </a:r>
          </a:p>
        </p:txBody>
      </p:sp>
      <p:sp>
        <p:nvSpPr>
          <p:cNvPr id="6" name="TextBox 5" descr="Complications in childbirth&#10;">
            <a:extLst>
              <a:ext uri="{FF2B5EF4-FFF2-40B4-BE49-F238E27FC236}">
                <a16:creationId xmlns:a16="http://schemas.microsoft.com/office/drawing/2014/main" id="{A066C922-D781-264B-0B9F-DA24ACBC9F95}"/>
              </a:ext>
            </a:extLst>
          </p:cNvPr>
          <p:cNvSpPr txBox="1"/>
          <p:nvPr/>
        </p:nvSpPr>
        <p:spPr>
          <a:xfrm>
            <a:off x="7268065" y="2139885"/>
            <a:ext cx="3101419" cy="2219069"/>
          </a:xfrm>
          <a:prstGeom prst="rect">
            <a:avLst/>
          </a:prstGeom>
          <a:noFill/>
        </p:spPr>
        <p:txBody>
          <a:bodyPr wrap="square" rtlCol="0">
            <a:spAutoFit/>
          </a:bodyPr>
          <a:lstStyle/>
          <a:p>
            <a:pPr marL="285750" indent="-285750">
              <a:lnSpc>
                <a:spcPct val="90000"/>
              </a:lnSpc>
              <a:spcBef>
                <a:spcPts val="1000"/>
              </a:spcBef>
              <a:buClr>
                <a:srgbClr val="E72276"/>
              </a:buClr>
              <a:buFont typeface="Arial" panose="020B0604020202020204" pitchFamily="34" charset="0"/>
              <a:buChar char="•"/>
            </a:pPr>
            <a:r>
              <a:rPr lang="en-GB" sz="1400" dirty="0">
                <a:solidFill>
                  <a:schemeClr val="accent1"/>
                </a:solidFill>
                <a:latin typeface="Arial" panose="020B0604020202020204" pitchFamily="34" charset="0"/>
                <a:cs typeface="Arial" panose="020B0604020202020204" pitchFamily="34" charset="0"/>
              </a:rPr>
              <a:t>Complications in childbirth </a:t>
            </a:r>
          </a:p>
          <a:p>
            <a:pPr marL="285750" indent="-285750">
              <a:lnSpc>
                <a:spcPct val="90000"/>
              </a:lnSpc>
              <a:spcBef>
                <a:spcPts val="1000"/>
              </a:spcBef>
              <a:buClr>
                <a:srgbClr val="E72276"/>
              </a:buClr>
              <a:buFont typeface="Arial" panose="020B0604020202020204" pitchFamily="34" charset="0"/>
              <a:buChar char="•"/>
            </a:pPr>
            <a:r>
              <a:rPr lang="en-GB" sz="1400" dirty="0">
                <a:solidFill>
                  <a:schemeClr val="accent1"/>
                </a:solidFill>
                <a:latin typeface="Arial" panose="020B0604020202020204" pitchFamily="34" charset="0"/>
                <a:cs typeface="Arial" panose="020B0604020202020204" pitchFamily="34" charset="0"/>
              </a:rPr>
              <a:t>Depression</a:t>
            </a:r>
          </a:p>
          <a:p>
            <a:pPr marL="285750" indent="-285750">
              <a:lnSpc>
                <a:spcPct val="90000"/>
              </a:lnSpc>
              <a:spcBef>
                <a:spcPts val="1000"/>
              </a:spcBef>
              <a:buClr>
                <a:srgbClr val="E72276"/>
              </a:buClr>
              <a:buFont typeface="Arial" panose="020B0604020202020204" pitchFamily="34" charset="0"/>
              <a:buChar char="•"/>
            </a:pPr>
            <a:r>
              <a:rPr lang="en-GB" sz="1400" dirty="0">
                <a:solidFill>
                  <a:schemeClr val="accent1"/>
                </a:solidFill>
                <a:latin typeface="Arial" panose="020B0604020202020204" pitchFamily="34" charset="0"/>
                <a:cs typeface="Arial" panose="020B0604020202020204" pitchFamily="34" charset="0"/>
              </a:rPr>
              <a:t>Postnatal depression</a:t>
            </a:r>
          </a:p>
          <a:p>
            <a:pPr marL="285750" indent="-285750">
              <a:lnSpc>
                <a:spcPct val="90000"/>
              </a:lnSpc>
              <a:spcBef>
                <a:spcPts val="1000"/>
              </a:spcBef>
              <a:buClr>
                <a:srgbClr val="E72276"/>
              </a:buClr>
              <a:buFont typeface="Arial" panose="020B0604020202020204" pitchFamily="34" charset="0"/>
              <a:buChar char="•"/>
            </a:pPr>
            <a:r>
              <a:rPr lang="en-GB" sz="1400" dirty="0">
                <a:solidFill>
                  <a:schemeClr val="accent1"/>
                </a:solidFill>
                <a:latin typeface="Arial" panose="020B0604020202020204" pitchFamily="34" charset="0"/>
                <a:cs typeface="Arial" panose="020B0604020202020204" pitchFamily="34" charset="0"/>
              </a:rPr>
              <a:t>Psycho sexual problems</a:t>
            </a:r>
          </a:p>
          <a:p>
            <a:pPr marL="285750" indent="-285750">
              <a:lnSpc>
                <a:spcPct val="90000"/>
              </a:lnSpc>
              <a:spcBef>
                <a:spcPts val="1000"/>
              </a:spcBef>
              <a:buClr>
                <a:srgbClr val="E72276"/>
              </a:buClr>
              <a:buFont typeface="Arial" panose="020B0604020202020204" pitchFamily="34" charset="0"/>
              <a:buChar char="•"/>
            </a:pPr>
            <a:r>
              <a:rPr lang="en-GB" sz="1400" dirty="0">
                <a:solidFill>
                  <a:schemeClr val="accent1"/>
                </a:solidFill>
                <a:latin typeface="Arial" panose="020B0604020202020204" pitchFamily="34" charset="0"/>
                <a:cs typeface="Arial" panose="020B0604020202020204" pitchFamily="34" charset="0"/>
              </a:rPr>
              <a:t>Sexual dysfunction</a:t>
            </a:r>
          </a:p>
          <a:p>
            <a:pPr marL="285750" indent="-285750">
              <a:lnSpc>
                <a:spcPct val="90000"/>
              </a:lnSpc>
              <a:spcBef>
                <a:spcPts val="1000"/>
              </a:spcBef>
              <a:buClr>
                <a:srgbClr val="E72276"/>
              </a:buClr>
              <a:buFont typeface="Arial" panose="020B0604020202020204" pitchFamily="34" charset="0"/>
              <a:buChar char="•"/>
            </a:pPr>
            <a:r>
              <a:rPr lang="en-GB" sz="1400" dirty="0">
                <a:solidFill>
                  <a:schemeClr val="accent1"/>
                </a:solidFill>
                <a:latin typeface="Arial" panose="020B0604020202020204" pitchFamily="34" charset="0"/>
                <a:cs typeface="Arial" panose="020B0604020202020204" pitchFamily="34" charset="0"/>
              </a:rPr>
              <a:t>Difficulty in menstruation</a:t>
            </a:r>
          </a:p>
          <a:p>
            <a:pPr marL="285750" indent="-285750">
              <a:lnSpc>
                <a:spcPct val="90000"/>
              </a:lnSpc>
              <a:spcBef>
                <a:spcPts val="1000"/>
              </a:spcBef>
              <a:buClr>
                <a:srgbClr val="E72276"/>
              </a:buClr>
              <a:buFont typeface="Arial" panose="020B0604020202020204" pitchFamily="34" charset="0"/>
              <a:buChar char="•"/>
            </a:pPr>
            <a:r>
              <a:rPr lang="en-GB" sz="1400" dirty="0">
                <a:solidFill>
                  <a:schemeClr val="accent1"/>
                </a:solidFill>
                <a:latin typeface="Arial" panose="020B0604020202020204" pitchFamily="34" charset="0"/>
                <a:cs typeface="Arial" panose="020B0604020202020204" pitchFamily="34" charset="0"/>
              </a:rPr>
              <a:t>Trauma and flashbacks </a:t>
            </a:r>
          </a:p>
        </p:txBody>
      </p:sp>
    </p:spTree>
    <p:extLst>
      <p:ext uri="{BB962C8B-B14F-4D97-AF65-F5344CB8AC3E}">
        <p14:creationId xmlns:p14="http://schemas.microsoft.com/office/powerpoint/2010/main" val="312783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053080-6C66-B26B-05E5-C2C7560B84AB}"/>
              </a:ext>
            </a:extLst>
          </p:cNvPr>
          <p:cNvSpPr>
            <a:spLocks noGrp="1"/>
          </p:cNvSpPr>
          <p:nvPr>
            <p:ph type="body" sz="quarter" idx="11"/>
          </p:nvPr>
        </p:nvSpPr>
        <p:spPr>
          <a:xfrm>
            <a:off x="658813" y="1928638"/>
            <a:ext cx="10874374" cy="3188309"/>
          </a:xfrm>
        </p:spPr>
        <p:txBody>
          <a:bodyPr/>
          <a:lstStyle/>
          <a:p>
            <a:r>
              <a:rPr lang="en-GB" dirty="0">
                <a:solidFill>
                  <a:schemeClr val="accent1"/>
                </a:solidFill>
              </a:rPr>
              <a:t>Routine enquiry can have a positive impact on the identification of FGM and the resulting health needs can be addressed and supported.</a:t>
            </a:r>
          </a:p>
          <a:p>
            <a:r>
              <a:rPr lang="en-GB" dirty="0">
                <a:solidFill>
                  <a:schemeClr val="accent1"/>
                </a:solidFill>
              </a:rPr>
              <a:t>Early identification can support health needs from increasing in severity or prolonging the discomfort experienced</a:t>
            </a:r>
          </a:p>
          <a:p>
            <a:r>
              <a:rPr lang="en-GB" dirty="0">
                <a:solidFill>
                  <a:schemeClr val="accent1"/>
                </a:solidFill>
              </a:rPr>
              <a:t>Early referrals can be made for support</a:t>
            </a:r>
          </a:p>
          <a:p>
            <a:r>
              <a:rPr lang="en-GB" dirty="0">
                <a:solidFill>
                  <a:schemeClr val="accent1"/>
                </a:solidFill>
              </a:rPr>
              <a:t>Reduce the risk of familial cycle of FGM </a:t>
            </a:r>
          </a:p>
        </p:txBody>
      </p:sp>
      <p:sp>
        <p:nvSpPr>
          <p:cNvPr id="3" name="Text Placeholder 2">
            <a:extLst>
              <a:ext uri="{FF2B5EF4-FFF2-40B4-BE49-F238E27FC236}">
                <a16:creationId xmlns:a16="http://schemas.microsoft.com/office/drawing/2014/main" id="{AE85DF33-B2E8-A079-EF26-929FE2531261}"/>
              </a:ext>
            </a:extLst>
          </p:cNvPr>
          <p:cNvSpPr>
            <a:spLocks noGrp="1"/>
          </p:cNvSpPr>
          <p:nvPr>
            <p:ph type="body" sz="quarter" idx="10"/>
          </p:nvPr>
        </p:nvSpPr>
        <p:spPr>
          <a:xfrm>
            <a:off x="658812" y="1220082"/>
            <a:ext cx="10874375" cy="454982"/>
          </a:xfrm>
        </p:spPr>
        <p:txBody>
          <a:bodyPr/>
          <a:lstStyle/>
          <a:p>
            <a:r>
              <a:rPr lang="en-GB" dirty="0"/>
              <a:t>Closing thoughts</a:t>
            </a:r>
          </a:p>
        </p:txBody>
      </p:sp>
    </p:spTree>
    <p:extLst>
      <p:ext uri="{BB962C8B-B14F-4D97-AF65-F5344CB8AC3E}">
        <p14:creationId xmlns:p14="http://schemas.microsoft.com/office/powerpoint/2010/main" val="1831928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EE0621-F2B6-8476-8017-A2346FC8E005}"/>
              </a:ext>
            </a:extLst>
          </p:cNvPr>
          <p:cNvSpPr>
            <a:spLocks noGrp="1"/>
          </p:cNvSpPr>
          <p:nvPr>
            <p:ph type="body" sz="quarter" idx="11"/>
          </p:nvPr>
        </p:nvSpPr>
        <p:spPr/>
        <p:txBody>
          <a:bodyPr/>
          <a:lstStyle/>
          <a:p>
            <a:r>
              <a:rPr lang="en-GB" dirty="0">
                <a:hlinkClick r:id="rId2"/>
              </a:rPr>
              <a:t>www.virtual-college.co.uk</a:t>
            </a:r>
            <a:r>
              <a:rPr lang="en-GB" dirty="0"/>
              <a:t> Female Genital Mutilation Recognising and Preventing FGM</a:t>
            </a:r>
          </a:p>
          <a:p>
            <a:r>
              <a:rPr lang="en-GB" dirty="0"/>
              <a:t>Home Office FGM Unit </a:t>
            </a:r>
            <a:r>
              <a:rPr lang="en-GB" dirty="0">
                <a:hlinkClick r:id="rId3"/>
              </a:rPr>
              <a:t>FGMEnquiries@homeoffice.gov.uk</a:t>
            </a:r>
            <a:endParaRPr lang="en-GB" dirty="0"/>
          </a:p>
          <a:p>
            <a:r>
              <a:rPr lang="en-GB" dirty="0"/>
              <a:t>Multi agency Statutory Guidance on Female genital mutilation 2020 The Home Office</a:t>
            </a:r>
          </a:p>
          <a:p>
            <a:endParaRPr lang="en-GB" dirty="0"/>
          </a:p>
          <a:p>
            <a:endParaRPr lang="en-GB" dirty="0"/>
          </a:p>
          <a:p>
            <a:r>
              <a:rPr lang="en-GB" dirty="0"/>
              <a:t>Rebecca Humphreys </a:t>
            </a:r>
            <a:r>
              <a:rPr lang="en-GB" dirty="0">
                <a:hlinkClick r:id="rId4"/>
              </a:rPr>
              <a:t>Rebecca.Humphreys@nhs.net</a:t>
            </a:r>
            <a:r>
              <a:rPr lang="en-GB" dirty="0"/>
              <a:t> 07919627898</a:t>
            </a:r>
          </a:p>
        </p:txBody>
      </p:sp>
      <p:sp>
        <p:nvSpPr>
          <p:cNvPr id="3" name="Text Placeholder 2">
            <a:extLst>
              <a:ext uri="{FF2B5EF4-FFF2-40B4-BE49-F238E27FC236}">
                <a16:creationId xmlns:a16="http://schemas.microsoft.com/office/drawing/2014/main" id="{BBCB805E-039E-F22F-9457-16694C2F4337}"/>
              </a:ext>
            </a:extLst>
          </p:cNvPr>
          <p:cNvSpPr>
            <a:spLocks noGrp="1"/>
          </p:cNvSpPr>
          <p:nvPr>
            <p:ph type="body" sz="quarter" idx="10"/>
          </p:nvPr>
        </p:nvSpPr>
        <p:spPr/>
        <p:txBody>
          <a:bodyPr/>
          <a:lstStyle/>
          <a:p>
            <a:r>
              <a:rPr lang="en-GB" dirty="0"/>
              <a:t>Further information</a:t>
            </a:r>
          </a:p>
        </p:txBody>
      </p:sp>
    </p:spTree>
    <p:extLst>
      <p:ext uri="{BB962C8B-B14F-4D97-AF65-F5344CB8AC3E}">
        <p14:creationId xmlns:p14="http://schemas.microsoft.com/office/powerpoint/2010/main" val="358602746"/>
      </p:ext>
    </p:extLst>
  </p:cSld>
  <p:clrMapOvr>
    <a:masterClrMapping/>
  </p:clrMapOvr>
</p:sld>
</file>

<file path=ppt/theme/theme1.xml><?xml version="1.0" encoding="utf-8"?>
<a:theme xmlns:a="http://schemas.openxmlformats.org/drawingml/2006/main" name="2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1363</TotalTime>
  <Words>550</Words>
  <Application>Microsoft Office PowerPoint</Application>
  <PresentationFormat>Widescreen</PresentationFormat>
  <Paragraphs>62</Paragraphs>
  <Slides>9</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9</vt:i4>
      </vt:variant>
    </vt:vector>
  </HeadingPairs>
  <TitlesOfParts>
    <vt:vector size="14" baseType="lpstr">
      <vt:lpstr>Arial</vt:lpstr>
      <vt:lpstr>Calibri</vt:lpstr>
      <vt:lpstr>23_Office Theme</vt:lpstr>
      <vt:lpstr>15_Office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Holmes</dc:creator>
  <cp:lastModifiedBy>SHARMEEN, Anisah (NHS NORTH EAST AND NORTH CUMBRIA ICB - 16C)</cp:lastModifiedBy>
  <cp:revision>59</cp:revision>
  <dcterms:created xsi:type="dcterms:W3CDTF">2019-09-02T13:43:52Z</dcterms:created>
  <dcterms:modified xsi:type="dcterms:W3CDTF">2023-10-18T12:41:59Z</dcterms:modified>
</cp:coreProperties>
</file>