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4"/>
  </p:sldMasterIdLst>
  <p:notesMasterIdLst>
    <p:notesMasterId r:id="rId18"/>
  </p:notesMasterIdLst>
  <p:sldIdLst>
    <p:sldId id="256" r:id="rId5"/>
    <p:sldId id="258" r:id="rId6"/>
    <p:sldId id="326" r:id="rId7"/>
    <p:sldId id="329" r:id="rId8"/>
    <p:sldId id="257" r:id="rId9"/>
    <p:sldId id="327" r:id="rId10"/>
    <p:sldId id="259" r:id="rId11"/>
    <p:sldId id="328" r:id="rId12"/>
    <p:sldId id="264" r:id="rId13"/>
    <p:sldId id="339" r:id="rId14"/>
    <p:sldId id="320" r:id="rId15"/>
    <p:sldId id="322" r:id="rId16"/>
    <p:sldId id="31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1BAB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06" autoAdjust="0"/>
    <p:restoredTop sz="86214"/>
  </p:normalViewPr>
  <p:slideViewPr>
    <p:cSldViewPr snapToGrid="0">
      <p:cViewPr varScale="1">
        <p:scale>
          <a:sx n="57" d="100"/>
          <a:sy n="57" d="100"/>
        </p:scale>
        <p:origin x="9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3D6A7E-B6E9-4363-AC20-68663AC13E2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E859AD-2855-492D-B115-29D01D55F042}">
      <dgm:prSet/>
      <dgm:spPr/>
      <dgm:t>
        <a:bodyPr/>
        <a:lstStyle/>
        <a:p>
          <a:r>
            <a:rPr lang="en-GB" dirty="0"/>
            <a:t>200 participants</a:t>
          </a:r>
          <a:endParaRPr lang="en-US" dirty="0"/>
        </a:p>
      </dgm:t>
    </dgm:pt>
    <dgm:pt modelId="{E03B1838-6C21-4ABB-91DD-5F5B5D22DDCB}" type="parTrans" cxnId="{42D982F1-1604-429F-9A3B-1DD66B9B7541}">
      <dgm:prSet/>
      <dgm:spPr/>
      <dgm:t>
        <a:bodyPr/>
        <a:lstStyle/>
        <a:p>
          <a:endParaRPr lang="en-US"/>
        </a:p>
      </dgm:t>
    </dgm:pt>
    <dgm:pt modelId="{06233079-5C05-4A95-95E7-14D4F4A2BDDD}" type="sibTrans" cxnId="{42D982F1-1604-429F-9A3B-1DD66B9B7541}">
      <dgm:prSet/>
      <dgm:spPr/>
      <dgm:t>
        <a:bodyPr/>
        <a:lstStyle/>
        <a:p>
          <a:endParaRPr lang="en-US"/>
        </a:p>
      </dgm:t>
    </dgm:pt>
    <dgm:pt modelId="{6FC362E3-7987-4F84-8BC6-8C11D8B37758}">
      <dgm:prSet/>
      <dgm:spPr/>
      <dgm:t>
        <a:bodyPr/>
        <a:lstStyle/>
        <a:p>
          <a:r>
            <a:rPr lang="en-GB" dirty="0"/>
            <a:t>Muslim women from any ethnic background</a:t>
          </a:r>
          <a:endParaRPr lang="en-US" dirty="0"/>
        </a:p>
      </dgm:t>
    </dgm:pt>
    <dgm:pt modelId="{A3B8D892-02BB-4BBE-8A78-BA51F5607F1A}" type="parTrans" cxnId="{C7CB3310-623D-431B-B770-91A6F8D03DED}">
      <dgm:prSet/>
      <dgm:spPr/>
      <dgm:t>
        <a:bodyPr/>
        <a:lstStyle/>
        <a:p>
          <a:endParaRPr lang="en-US"/>
        </a:p>
      </dgm:t>
    </dgm:pt>
    <dgm:pt modelId="{9C2D5BFD-F635-4907-9F7E-A83EED375B55}" type="sibTrans" cxnId="{C7CB3310-623D-431B-B770-91A6F8D03DED}">
      <dgm:prSet/>
      <dgm:spPr/>
      <dgm:t>
        <a:bodyPr/>
        <a:lstStyle/>
        <a:p>
          <a:endParaRPr lang="en-US"/>
        </a:p>
      </dgm:t>
    </dgm:pt>
    <dgm:pt modelId="{54E01614-930E-48BA-9F84-80159EAC7A19}">
      <dgm:prSet/>
      <dgm:spPr/>
      <dgm:t>
        <a:bodyPr/>
        <a:lstStyle/>
        <a:p>
          <a:r>
            <a:rPr lang="en-GB" dirty="0"/>
            <a:t>Aged 25-74 years</a:t>
          </a:r>
          <a:endParaRPr lang="en-US" dirty="0"/>
        </a:p>
      </dgm:t>
    </dgm:pt>
    <dgm:pt modelId="{E101E134-0A18-4100-8481-9C89056C0414}" type="parTrans" cxnId="{9FB4A37F-FD83-41A3-B815-E97B22D32AB7}">
      <dgm:prSet/>
      <dgm:spPr/>
      <dgm:t>
        <a:bodyPr/>
        <a:lstStyle/>
        <a:p>
          <a:endParaRPr lang="en-US"/>
        </a:p>
      </dgm:t>
    </dgm:pt>
    <dgm:pt modelId="{D787770B-EC6B-4FD2-AAFA-4DA8C41A2713}" type="sibTrans" cxnId="{9FB4A37F-FD83-41A3-B815-E97B22D32AB7}">
      <dgm:prSet/>
      <dgm:spPr/>
      <dgm:t>
        <a:bodyPr/>
        <a:lstStyle/>
        <a:p>
          <a:endParaRPr lang="en-US"/>
        </a:p>
      </dgm:t>
    </dgm:pt>
    <dgm:pt modelId="{7F208EF2-E8C3-4E45-8A13-69C020AD4C58}">
      <dgm:prSet/>
      <dgm:spPr/>
      <dgm:t>
        <a:bodyPr/>
        <a:lstStyle/>
        <a:p>
          <a:r>
            <a:rPr lang="en-GB" dirty="0"/>
            <a:t>Living in the North-East or Scotland</a:t>
          </a:r>
          <a:endParaRPr lang="en-US" dirty="0"/>
        </a:p>
      </dgm:t>
    </dgm:pt>
    <dgm:pt modelId="{2F6B6088-C454-44A8-B180-084F0E75AF87}" type="parTrans" cxnId="{C9B502AD-482D-4140-AEBD-6AFBCF85B272}">
      <dgm:prSet/>
      <dgm:spPr/>
      <dgm:t>
        <a:bodyPr/>
        <a:lstStyle/>
        <a:p>
          <a:endParaRPr lang="en-US"/>
        </a:p>
      </dgm:t>
    </dgm:pt>
    <dgm:pt modelId="{C2A8CF50-D0A4-46AD-9D30-6F8F06BE34A1}" type="sibTrans" cxnId="{C9B502AD-482D-4140-AEBD-6AFBCF85B272}">
      <dgm:prSet/>
      <dgm:spPr/>
      <dgm:t>
        <a:bodyPr/>
        <a:lstStyle/>
        <a:p>
          <a:endParaRPr lang="en-US"/>
        </a:p>
      </dgm:t>
    </dgm:pt>
    <dgm:pt modelId="{C7477912-4AAA-45E1-9C3D-09FA163837D1}">
      <dgm:prSet/>
      <dgm:spPr/>
      <dgm:t>
        <a:bodyPr/>
        <a:lstStyle/>
        <a:p>
          <a:r>
            <a:rPr lang="en-GB" dirty="0"/>
            <a:t>Not up-to-date with all the screening</a:t>
          </a:r>
          <a:endParaRPr lang="en-US" dirty="0"/>
        </a:p>
      </dgm:t>
    </dgm:pt>
    <dgm:pt modelId="{D357D3D5-542F-4A5F-AFD6-86F773EF8C1E}" type="parTrans" cxnId="{CC1EE4DC-B546-49A6-8FE6-9C4BBDD125D7}">
      <dgm:prSet/>
      <dgm:spPr/>
      <dgm:t>
        <a:bodyPr/>
        <a:lstStyle/>
        <a:p>
          <a:endParaRPr lang="en-US"/>
        </a:p>
      </dgm:t>
    </dgm:pt>
    <dgm:pt modelId="{C74A8DE0-6821-42A4-8EBC-4CB600904D03}" type="sibTrans" cxnId="{CC1EE4DC-B546-49A6-8FE6-9C4BBDD125D7}">
      <dgm:prSet/>
      <dgm:spPr/>
      <dgm:t>
        <a:bodyPr/>
        <a:lstStyle/>
        <a:p>
          <a:endParaRPr lang="en-US"/>
        </a:p>
      </dgm:t>
    </dgm:pt>
    <dgm:pt modelId="{81A1EC67-A71B-49C8-BD15-B74D9FBC88D5}" type="pres">
      <dgm:prSet presAssocID="{9B3D6A7E-B6E9-4363-AC20-68663AC13E29}" presName="linear" presStyleCnt="0">
        <dgm:presLayoutVars>
          <dgm:animLvl val="lvl"/>
          <dgm:resizeHandles val="exact"/>
        </dgm:presLayoutVars>
      </dgm:prSet>
      <dgm:spPr/>
    </dgm:pt>
    <dgm:pt modelId="{924E720E-191E-4B35-B9C6-C019955A78DC}" type="pres">
      <dgm:prSet presAssocID="{8FE859AD-2855-492D-B115-29D01D55F042}" presName="parentText" presStyleLbl="node1" presStyleIdx="0" presStyleCnt="1" custLinFactNeighborX="45724" custLinFactNeighborY="5381">
        <dgm:presLayoutVars>
          <dgm:chMax val="0"/>
          <dgm:bulletEnabled val="1"/>
        </dgm:presLayoutVars>
      </dgm:prSet>
      <dgm:spPr/>
    </dgm:pt>
    <dgm:pt modelId="{540DD774-22DA-4C5F-950B-623D49B23E38}" type="pres">
      <dgm:prSet presAssocID="{8FE859AD-2855-492D-B115-29D01D55F04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C7CB3310-623D-431B-B770-91A6F8D03DED}" srcId="{8FE859AD-2855-492D-B115-29D01D55F042}" destId="{6FC362E3-7987-4F84-8BC6-8C11D8B37758}" srcOrd="0" destOrd="0" parTransId="{A3B8D892-02BB-4BBE-8A78-BA51F5607F1A}" sibTransId="{9C2D5BFD-F635-4907-9F7E-A83EED375B55}"/>
    <dgm:cxn modelId="{2A37833E-8D1B-4C8E-8C51-41049F253203}" type="presOf" srcId="{7F208EF2-E8C3-4E45-8A13-69C020AD4C58}" destId="{540DD774-22DA-4C5F-950B-623D49B23E38}" srcOrd="0" destOrd="2" presId="urn:microsoft.com/office/officeart/2005/8/layout/vList2"/>
    <dgm:cxn modelId="{9FB4A37F-FD83-41A3-B815-E97B22D32AB7}" srcId="{8FE859AD-2855-492D-B115-29D01D55F042}" destId="{54E01614-930E-48BA-9F84-80159EAC7A19}" srcOrd="1" destOrd="0" parTransId="{E101E134-0A18-4100-8481-9C89056C0414}" sibTransId="{D787770B-EC6B-4FD2-AAFA-4DA8C41A2713}"/>
    <dgm:cxn modelId="{8F5C429A-2FED-4EDD-942A-EB52D8125EA9}" type="presOf" srcId="{8FE859AD-2855-492D-B115-29D01D55F042}" destId="{924E720E-191E-4B35-B9C6-C019955A78DC}" srcOrd="0" destOrd="0" presId="urn:microsoft.com/office/officeart/2005/8/layout/vList2"/>
    <dgm:cxn modelId="{C9B502AD-482D-4140-AEBD-6AFBCF85B272}" srcId="{8FE859AD-2855-492D-B115-29D01D55F042}" destId="{7F208EF2-E8C3-4E45-8A13-69C020AD4C58}" srcOrd="2" destOrd="0" parTransId="{2F6B6088-C454-44A8-B180-084F0E75AF87}" sibTransId="{C2A8CF50-D0A4-46AD-9D30-6F8F06BE34A1}"/>
    <dgm:cxn modelId="{CA36F7BE-B4C7-43B2-B67D-B3F072F6BFEA}" type="presOf" srcId="{6FC362E3-7987-4F84-8BC6-8C11D8B37758}" destId="{540DD774-22DA-4C5F-950B-623D49B23E38}" srcOrd="0" destOrd="0" presId="urn:microsoft.com/office/officeart/2005/8/layout/vList2"/>
    <dgm:cxn modelId="{205B2CD7-0B35-41CA-8AFD-9D8C5AC36214}" type="presOf" srcId="{C7477912-4AAA-45E1-9C3D-09FA163837D1}" destId="{540DD774-22DA-4C5F-950B-623D49B23E38}" srcOrd="0" destOrd="3" presId="urn:microsoft.com/office/officeart/2005/8/layout/vList2"/>
    <dgm:cxn modelId="{CC1EE4DC-B546-49A6-8FE6-9C4BBDD125D7}" srcId="{8FE859AD-2855-492D-B115-29D01D55F042}" destId="{C7477912-4AAA-45E1-9C3D-09FA163837D1}" srcOrd="3" destOrd="0" parTransId="{D357D3D5-542F-4A5F-AFD6-86F773EF8C1E}" sibTransId="{C74A8DE0-6821-42A4-8EBC-4CB600904D03}"/>
    <dgm:cxn modelId="{AA8314E2-CE51-42CB-A76B-BCC03224F93B}" type="presOf" srcId="{9B3D6A7E-B6E9-4363-AC20-68663AC13E29}" destId="{81A1EC67-A71B-49C8-BD15-B74D9FBC88D5}" srcOrd="0" destOrd="0" presId="urn:microsoft.com/office/officeart/2005/8/layout/vList2"/>
    <dgm:cxn modelId="{7FB1CEE2-346B-48EC-B480-79B6A899E41A}" type="presOf" srcId="{54E01614-930E-48BA-9F84-80159EAC7A19}" destId="{540DD774-22DA-4C5F-950B-623D49B23E38}" srcOrd="0" destOrd="1" presId="urn:microsoft.com/office/officeart/2005/8/layout/vList2"/>
    <dgm:cxn modelId="{42D982F1-1604-429F-9A3B-1DD66B9B7541}" srcId="{9B3D6A7E-B6E9-4363-AC20-68663AC13E29}" destId="{8FE859AD-2855-492D-B115-29D01D55F042}" srcOrd="0" destOrd="0" parTransId="{E03B1838-6C21-4ABB-91DD-5F5B5D22DDCB}" sibTransId="{06233079-5C05-4A95-95E7-14D4F4A2BDDD}"/>
    <dgm:cxn modelId="{E3FFC2EB-F6BA-4531-99AF-62809465F2C7}" type="presParOf" srcId="{81A1EC67-A71B-49C8-BD15-B74D9FBC88D5}" destId="{924E720E-191E-4B35-B9C6-C019955A78DC}" srcOrd="0" destOrd="0" presId="urn:microsoft.com/office/officeart/2005/8/layout/vList2"/>
    <dgm:cxn modelId="{2F1A5879-B480-4166-AB7C-130CAEC30D93}" type="presParOf" srcId="{81A1EC67-A71B-49C8-BD15-B74D9FBC88D5}" destId="{540DD774-22DA-4C5F-950B-623D49B23E3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4E720E-191E-4B35-B9C6-C019955A78DC}">
      <dsp:nvSpPr>
        <dsp:cNvPr id="0" name=""/>
        <dsp:cNvSpPr/>
      </dsp:nvSpPr>
      <dsp:spPr>
        <a:xfrm>
          <a:off x="0" y="186850"/>
          <a:ext cx="4586307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200 participants</a:t>
          </a:r>
          <a:endParaRPr lang="en-US" sz="2300" kern="1200" dirty="0"/>
        </a:p>
      </dsp:txBody>
      <dsp:txXfrm>
        <a:off x="26930" y="213780"/>
        <a:ext cx="4532447" cy="497795"/>
      </dsp:txXfrm>
    </dsp:sp>
    <dsp:sp modelId="{540DD774-22DA-4C5F-950B-623D49B23E38}">
      <dsp:nvSpPr>
        <dsp:cNvPr id="0" name=""/>
        <dsp:cNvSpPr/>
      </dsp:nvSpPr>
      <dsp:spPr>
        <a:xfrm>
          <a:off x="0" y="671896"/>
          <a:ext cx="4586307" cy="1237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615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 dirty="0"/>
            <a:t>Muslim women from any ethnic background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 dirty="0"/>
            <a:t>Aged 25-74 years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 dirty="0"/>
            <a:t>Living in the North-East or Scotland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800" kern="1200" dirty="0"/>
            <a:t>Not up-to-date with all the screening</a:t>
          </a:r>
          <a:endParaRPr lang="en-US" sz="1800" kern="1200" dirty="0"/>
        </a:p>
      </dsp:txBody>
      <dsp:txXfrm>
        <a:off x="0" y="671896"/>
        <a:ext cx="4586307" cy="12378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FF9DB-4974-9A46-9743-BF5ECF6224FB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27637-96FA-C947-AFF6-BB82B354C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97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27637-96FA-C947-AFF6-BB82B354C2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09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BBC00-0337-854D-8EAF-9F50FBB663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31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27637-96FA-C947-AFF6-BB82B354C2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90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0062A-929A-7541-A20A-27E87469CD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89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F27637-96FA-C947-AFF6-BB82B354C2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76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5900E-3992-8E06-20BA-615D5731B1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918AF-847D-F52C-7D33-D7C751B010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F97D1-4541-E322-C69A-CDEBB4655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C044D-7B3C-F678-6C7B-AC130A2DA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FA455-ACA5-5AFC-8815-AF5798676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347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F7EAF-FFF0-C680-11A3-9ADA0C159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FF628-89C6-E503-3310-9EA6BA551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2BD98-A21A-2A41-0631-3C16EAA85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6411E-D8FC-68FA-57FD-C0319D60D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5E4E8-0CA8-66E9-47E2-2F388A723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35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8D55CC-41A0-F081-9BD1-E59F6A860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B71A59-83DD-E211-296C-C7CFBAFDBA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E76C8-3722-0A89-D489-CE6B08081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CDA7C-9275-38D3-6D07-FD6D784E8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8F659-0B0D-C8FC-1C79-2B5562813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022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7F6F5-D540-FA94-135C-E8F406F69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FA136-6877-19B4-B0FD-5204FDF08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CBC65-379D-BC2F-78E6-CD3BEFB6D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E0892-6402-7709-4678-B0F776B6D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A652F-DCF2-308A-4847-073696FCE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522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61F3A-43B5-745F-E591-6FBFE2393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8C276-F3C1-14E5-9791-6DCB788C2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C6CA1-DFCB-6846-0BBD-6E69BE51B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82BDC-6CF2-6086-5B72-63563357F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85D17-EE41-C190-387D-D65C99A2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778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F3984-DB41-6109-D2C3-041420937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BB4CE-460E-EC8E-35B0-463105A2F1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B5A7B9-5096-AFBE-4D11-3812B392D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1556D8-0F1D-174A-D8D4-FA11EF8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BC22F-DDDB-3CA9-2DCB-E8B395166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61D9-3D38-2296-9756-C08ACE3D7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04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62870-419D-0233-8A82-1AE5F1A32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F8203-A2B7-870C-9CAF-CAC667EAF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515DA1-8004-B9DF-C011-A0783C267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B5D17F-C40E-7EA9-B254-65F309872B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1C49E8-16A7-54A6-58DF-C7797F9739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A80799-9167-0225-E5D3-B3910D78C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75EFE2-B62D-8A4B-BB0F-2E58D7283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B92ED4-A31B-A987-6FB7-7CCB80856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902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77F35-CB13-A246-1CF8-0CAEF4CAB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183D5E-DC5C-AF19-B6E8-B30D4E0A8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02C7F-162F-3F8D-8252-671651563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CBD6F-B13F-EDB1-AA9A-9884AB116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608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F988EE-2C3B-3190-33C8-D30BB7BA7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10/18/2023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C8B02B-F78B-1995-FCB0-E16C8BC60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6CEA8-79BA-ACDE-F05B-AD60533E1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075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B937D-2A81-A906-AE7B-762439E8F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2C31C-7883-3F6C-138D-B427BD10F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245F26-0058-7D04-B9F8-7D623592F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D7CE9-6A5D-9B9D-DA7E-E65E4370F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F702A-B537-8F37-8DD5-C6CD3841D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C309F-B3A8-1E25-11BB-57799D202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498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E634-2842-87D3-5E0D-8EF714AC7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176483-6F6A-3D3E-FE9A-82D92FD53C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D2B06-24D1-965B-E6F3-3E48FA95C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6C21-9398-9F02-32BF-6FDD271A8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E6A9E-2776-132F-963F-A91136D9F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04BD7E-5D54-4C6D-756B-EE7ED7279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227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24BAF5-6657-3D5B-2E3C-4C7C0886F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A5EBD-9372-4DFA-ED76-3BE10B9D3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4C25ED-5C18-6B43-8F56-E559BF343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8B729-F60F-5054-86CC-573AE1A94F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E6102-FA21-6A6F-C617-AED39517C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40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women wearing different clothes&#10;&#10;Description automatically generated">
            <a:extLst>
              <a:ext uri="{FF2B5EF4-FFF2-40B4-BE49-F238E27FC236}">
                <a16:creationId xmlns:a16="http://schemas.microsoft.com/office/drawing/2014/main" id="{958038DC-FD03-F152-15C0-7601CA4C0C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8" r="15676" b="-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EC5858-CAB0-142E-8024-A46341D28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GB" sz="4100" dirty="0">
                <a:solidFill>
                  <a:srgbClr val="BF1BAB"/>
                </a:solidFill>
              </a:rPr>
              <a:t>IMCAN</a:t>
            </a:r>
            <a:r>
              <a:rPr lang="en-GB" sz="4100" dirty="0"/>
              <a:t> project </a:t>
            </a:r>
            <a:br>
              <a:rPr lang="en-GB" sz="4100" dirty="0"/>
            </a:br>
            <a:br>
              <a:rPr lang="en-GB" sz="4100" dirty="0"/>
            </a:br>
            <a:r>
              <a:rPr lang="en-GB" sz="4100" dirty="0">
                <a:solidFill>
                  <a:srgbClr val="BF1BAB"/>
                </a:solidFill>
              </a:rPr>
              <a:t>I</a:t>
            </a:r>
            <a:r>
              <a:rPr lang="en-GB" sz="4100" b="0" dirty="0"/>
              <a:t>mproving </a:t>
            </a:r>
            <a:r>
              <a:rPr lang="en-GB" sz="4100" dirty="0">
                <a:solidFill>
                  <a:srgbClr val="BF1BAB"/>
                </a:solidFill>
              </a:rPr>
              <a:t>M</a:t>
            </a:r>
            <a:r>
              <a:rPr lang="en-GB" sz="4100" b="0" dirty="0"/>
              <a:t>uslim Women’s </a:t>
            </a:r>
            <a:r>
              <a:rPr lang="en-GB" sz="4100" dirty="0" err="1">
                <a:solidFill>
                  <a:srgbClr val="BF1BAB"/>
                </a:solidFill>
              </a:rPr>
              <a:t>CAN</a:t>
            </a:r>
            <a:r>
              <a:rPr lang="en-GB" sz="4100" b="0" dirty="0" err="1"/>
              <a:t>cer</a:t>
            </a:r>
            <a:r>
              <a:rPr lang="en-GB" sz="4100" b="0" dirty="0"/>
              <a:t> Screening Uptake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39F782-ED39-FD65-6811-BFF43B3FF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>
            <a:normAutofit/>
          </a:bodyPr>
          <a:lstStyle/>
          <a:p>
            <a:pPr algn="l"/>
            <a:r>
              <a:rPr lang="en-GB" sz="1900" dirty="0"/>
              <a:t>Floor Christie-de Jong, </a:t>
            </a:r>
            <a:r>
              <a:rPr lang="en-GB" sz="1900" dirty="0" err="1"/>
              <a:t>Rawand</a:t>
            </a:r>
            <a:r>
              <a:rPr lang="en-GB" sz="1900" dirty="0"/>
              <a:t> </a:t>
            </a:r>
            <a:r>
              <a:rPr lang="en-GB" sz="1900" dirty="0" err="1"/>
              <a:t>Jarrar</a:t>
            </a:r>
            <a:r>
              <a:rPr lang="en-GB" sz="1900" dirty="0"/>
              <a:t>, </a:t>
            </a:r>
            <a:r>
              <a:rPr lang="en-GB" sz="1900" dirty="0" err="1"/>
              <a:t>Aasim</a:t>
            </a:r>
            <a:r>
              <a:rPr lang="en-GB" sz="1900" dirty="0"/>
              <a:t> </a:t>
            </a:r>
            <a:r>
              <a:rPr lang="en-GB" sz="1900" dirty="0" err="1"/>
              <a:t>Padela</a:t>
            </a:r>
            <a:r>
              <a:rPr lang="en-GB" sz="1900" dirty="0"/>
              <a:t>, </a:t>
            </a:r>
            <a:r>
              <a:rPr lang="en-GB" sz="1900" dirty="0" err="1"/>
              <a:t>Cerysh</a:t>
            </a:r>
            <a:r>
              <a:rPr lang="en-GB" sz="1900" dirty="0"/>
              <a:t> Sadiq, </a:t>
            </a:r>
            <a:r>
              <a:rPr lang="en-GB" sz="1900" dirty="0" err="1"/>
              <a:t>Fozia</a:t>
            </a:r>
            <a:r>
              <a:rPr lang="en-GB" sz="1900" dirty="0"/>
              <a:t> Haider, Marie </a:t>
            </a:r>
            <a:r>
              <a:rPr lang="en-GB" sz="1900" dirty="0" err="1"/>
              <a:t>Kotzur</a:t>
            </a:r>
            <a:r>
              <a:rPr lang="en-GB" sz="1900" dirty="0"/>
              <a:t>, Rana Amiri, Alex </a:t>
            </a:r>
            <a:r>
              <a:rPr lang="en-GB" sz="1900" dirty="0" err="1"/>
              <a:t>McConnachie</a:t>
            </a:r>
            <a:r>
              <a:rPr lang="en-GB" sz="1900" dirty="0"/>
              <a:t>, Katie A. Robb</a:t>
            </a:r>
          </a:p>
        </p:txBody>
      </p:sp>
      <p:pic>
        <p:nvPicPr>
          <p:cNvPr id="7" name="Picture 6" descr="A logo with dots and text&#10;&#10;Description automatically generated">
            <a:extLst>
              <a:ext uri="{FF2B5EF4-FFF2-40B4-BE49-F238E27FC236}">
                <a16:creationId xmlns:a16="http://schemas.microsoft.com/office/drawing/2014/main" id="{0A198383-A766-EECD-4FEE-622D7A97F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70" y="287325"/>
            <a:ext cx="2161048" cy="1016425"/>
          </a:xfrm>
          <a:prstGeom prst="rect">
            <a:avLst/>
          </a:prstGeom>
        </p:spPr>
      </p:pic>
      <p:pic>
        <p:nvPicPr>
          <p:cNvPr id="24" name="Picture 23" descr="A blue and white logo&#10;&#10;Description automatically generated">
            <a:extLst>
              <a:ext uri="{FF2B5EF4-FFF2-40B4-BE49-F238E27FC236}">
                <a16:creationId xmlns:a16="http://schemas.microsoft.com/office/drawing/2014/main" id="{388D0321-51C3-7231-66BC-0DA5BF6683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200" y="0"/>
            <a:ext cx="1574800" cy="841674"/>
          </a:xfrm>
          <a:prstGeom prst="rect">
            <a:avLst/>
          </a:prstGeom>
        </p:spPr>
      </p:pic>
      <p:pic>
        <p:nvPicPr>
          <p:cNvPr id="27" name="Picture 26" descr="A logo with blue text&#10;&#10;Description automatically generated">
            <a:extLst>
              <a:ext uri="{FF2B5EF4-FFF2-40B4-BE49-F238E27FC236}">
                <a16:creationId xmlns:a16="http://schemas.microsoft.com/office/drawing/2014/main" id="{EFFDD309-6D59-C71B-FA52-B92C3FC145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319" y="-30348"/>
            <a:ext cx="1831010" cy="84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8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CEF9EF-56E3-9E23-08DF-C5E62DA11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What is a feasibility trial?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ke with colourful toppings">
            <a:extLst>
              <a:ext uri="{FF2B5EF4-FFF2-40B4-BE49-F238E27FC236}">
                <a16:creationId xmlns:a16="http://schemas.microsoft.com/office/drawing/2014/main" id="{5E7B666D-A220-80A6-7F0F-961D275AE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77" r="3" b="14842"/>
          <a:stretch/>
        </p:blipFill>
        <p:spPr>
          <a:xfrm>
            <a:off x="320040" y="3111670"/>
            <a:ext cx="5614416" cy="2667675"/>
          </a:xfrm>
          <a:prstGeom prst="rect">
            <a:avLst/>
          </a:prstGeom>
        </p:spPr>
      </p:pic>
      <p:pic>
        <p:nvPicPr>
          <p:cNvPr id="5" name="Content Placeholder 4" descr="Multi-layered cake for wedding">
            <a:extLst>
              <a:ext uri="{FF2B5EF4-FFF2-40B4-BE49-F238E27FC236}">
                <a16:creationId xmlns:a16="http://schemas.microsoft.com/office/drawing/2014/main" id="{1A407AC8-62E4-DF56-7921-BB5E6753A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0708" r="-3" b="18213"/>
          <a:stretch/>
        </p:blipFill>
        <p:spPr>
          <a:xfrm>
            <a:off x="6254496" y="3113661"/>
            <a:ext cx="5614416" cy="2663693"/>
          </a:xfrm>
          <a:prstGeom prst="rect">
            <a:avLst/>
          </a:prstGeom>
        </p:spPr>
      </p:pic>
      <p:pic>
        <p:nvPicPr>
          <p:cNvPr id="8" name="Picture 7" descr="A logo with blue text&#10;&#10;Description automatically generated">
            <a:extLst>
              <a:ext uri="{FF2B5EF4-FFF2-40B4-BE49-F238E27FC236}">
                <a16:creationId xmlns:a16="http://schemas.microsoft.com/office/drawing/2014/main" id="{9624A42E-BD6C-7970-16BE-4449FCE99D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35" y="6139815"/>
            <a:ext cx="1548765" cy="7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65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CDDCA47-59B8-964D-B88B-2D42E2381875}"/>
              </a:ext>
            </a:extLst>
          </p:cNvPr>
          <p:cNvSpPr txBox="1">
            <a:spLocks/>
          </p:cNvSpPr>
          <p:nvPr/>
        </p:nvSpPr>
        <p:spPr>
          <a:xfrm>
            <a:off x="169143" y="850614"/>
            <a:ext cx="2222500" cy="17118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 cmpd="sng" algn="ctr">
            <a:solidFill>
              <a:schemeClr val="bg1">
                <a:lumMod val="95000"/>
              </a:schemeClr>
            </a:solidFill>
            <a:prstDash val="solid"/>
          </a:ln>
          <a:effectLst>
            <a:outerShdw blurRad="114300" dir="5400000" sx="90000" sy="-19000" rotWithShape="0">
              <a:prstClr val="black">
                <a:alpha val="18000"/>
              </a:prstClr>
            </a:outerShdw>
          </a:effectLst>
          <a:scene3d>
            <a:camera prst="orthographicFront"/>
            <a:lightRig rig="contrasting" dir="t"/>
          </a:scene3d>
          <a:sp3d prstMaterial="softEdge">
            <a:bevelT w="12065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21917" tIns="60959" rIns="121917" bIns="60959" rtlCol="0" anchor="ctr">
            <a:norm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467"/>
          </a:p>
          <a:p>
            <a:pPr marL="0" indent="0" algn="ctr">
              <a:buNone/>
            </a:pPr>
            <a:r>
              <a:rPr lang="en-US" sz="1600"/>
              <a:t>Group 1</a:t>
            </a:r>
          </a:p>
          <a:p>
            <a:pPr marL="0" indent="0" algn="ctr">
              <a:buNone/>
            </a:pPr>
            <a:r>
              <a:rPr lang="en-US" sz="1600"/>
              <a:t>Workshop online</a:t>
            </a:r>
          </a:p>
          <a:p>
            <a:pPr marL="0" indent="0" algn="ctr">
              <a:buNone/>
            </a:pPr>
            <a:endParaRPr lang="en-US" sz="1467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D20CF5E-7B5D-324B-9041-8F1716FDF467}"/>
              </a:ext>
            </a:extLst>
          </p:cNvPr>
          <p:cNvSpPr txBox="1">
            <a:spLocks/>
          </p:cNvSpPr>
          <p:nvPr/>
        </p:nvSpPr>
        <p:spPr>
          <a:xfrm>
            <a:off x="234119" y="2700581"/>
            <a:ext cx="2157524" cy="19352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 cmpd="sng" algn="ctr">
            <a:solidFill>
              <a:schemeClr val="bg1">
                <a:lumMod val="95000"/>
              </a:schemeClr>
            </a:solidFill>
            <a:prstDash val="solid"/>
          </a:ln>
          <a:effectLst>
            <a:outerShdw blurRad="114300" dir="5400000" sx="90000" sy="-19000" rotWithShape="0">
              <a:prstClr val="black">
                <a:alpha val="18000"/>
              </a:prstClr>
            </a:outerShdw>
          </a:effectLst>
          <a:scene3d>
            <a:camera prst="orthographicFront"/>
            <a:lightRig rig="contrasting" dir="t"/>
          </a:scene3d>
          <a:sp3d prstMaterial="softEdge">
            <a:bevelT w="12065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21917" tIns="60959" rIns="121917" bIns="60959" rtlCol="0" anchor="ctr">
            <a:norm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333"/>
          </a:p>
          <a:p>
            <a:pPr marL="0" indent="0" algn="ctr">
              <a:buNone/>
            </a:pPr>
            <a:r>
              <a:rPr lang="en-US" sz="1600"/>
              <a:t>Group 2</a:t>
            </a:r>
          </a:p>
          <a:p>
            <a:pPr marL="0" indent="0" algn="ctr">
              <a:buNone/>
            </a:pPr>
            <a:r>
              <a:rPr lang="en-US" sz="1600"/>
              <a:t>Workshop in-person in the mosque/community setting</a:t>
            </a:r>
            <a:endParaRPr lang="en-US" sz="1600" dirty="0"/>
          </a:p>
        </p:txBody>
      </p:sp>
      <p:sp>
        <p:nvSpPr>
          <p:cNvPr id="13" name="Flowchart: Stored Data 13">
            <a:extLst>
              <a:ext uri="{FF2B5EF4-FFF2-40B4-BE49-F238E27FC236}">
                <a16:creationId xmlns:a16="http://schemas.microsoft.com/office/drawing/2014/main" id="{BDAC434B-4AE8-2445-84A2-DD9E2EB19EAD}"/>
              </a:ext>
            </a:extLst>
          </p:cNvPr>
          <p:cNvSpPr/>
          <p:nvPr/>
        </p:nvSpPr>
        <p:spPr>
          <a:xfrm flipH="1">
            <a:off x="3104723" y="2803771"/>
            <a:ext cx="1572335" cy="1327961"/>
          </a:xfrm>
          <a:custGeom>
            <a:avLst/>
            <a:gdLst/>
            <a:ahLst/>
            <a:cxnLst/>
            <a:rect l="l" t="t" r="r" b="b"/>
            <a:pathLst>
              <a:path w="1072017" h="511024">
                <a:moveTo>
                  <a:pt x="952026" y="0"/>
                </a:moveTo>
                <a:lnTo>
                  <a:pt x="896287" y="0"/>
                </a:lnTo>
                <a:lnTo>
                  <a:pt x="183216" y="0"/>
                </a:lnTo>
                <a:lnTo>
                  <a:pt x="121003" y="0"/>
                </a:lnTo>
                <a:cubicBezTo>
                  <a:pt x="38455" y="0"/>
                  <a:pt x="453" y="170324"/>
                  <a:pt x="5" y="255512"/>
                </a:cubicBezTo>
                <a:cubicBezTo>
                  <a:pt x="-444" y="340700"/>
                  <a:pt x="35587" y="511024"/>
                  <a:pt x="118135" y="511024"/>
                </a:cubicBezTo>
                <a:lnTo>
                  <a:pt x="183216" y="511024"/>
                </a:lnTo>
                <a:lnTo>
                  <a:pt x="896287" y="511024"/>
                </a:lnTo>
                <a:lnTo>
                  <a:pt x="954870" y="511024"/>
                </a:lnTo>
                <a:cubicBezTo>
                  <a:pt x="1036728" y="511024"/>
                  <a:pt x="1072458" y="340700"/>
                  <a:pt x="1072013" y="255512"/>
                </a:cubicBezTo>
                <a:cubicBezTo>
                  <a:pt x="1071569" y="170324"/>
                  <a:pt x="1033884" y="0"/>
                  <a:pt x="952026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14300" dir="5400000" sx="90000" sy="-19000" rotWithShape="0">
              <a:prstClr val="black">
                <a:alpha val="18000"/>
              </a:prstClr>
            </a:outerShdw>
          </a:effectLst>
          <a:scene3d>
            <a:camera prst="orthographicFront"/>
            <a:lightRig rig="contrasting" dir="t"/>
          </a:scene3d>
          <a:sp3d prstMaterial="softEdge">
            <a:bevelT w="12065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0959" rIns="121917" bIns="60959" rtlCol="0" anchor="ctr">
            <a:normAutofit/>
          </a:bodyPr>
          <a:lstStyle/>
          <a:p>
            <a:pPr algn="ctr"/>
            <a:r>
              <a:rPr lang="en-US" sz="1467"/>
              <a:t>Women fill in questionnaire before/after workshop</a:t>
            </a:r>
            <a:endParaRPr lang="en-US" sz="1467" dirty="0"/>
          </a:p>
        </p:txBody>
      </p:sp>
      <p:sp>
        <p:nvSpPr>
          <p:cNvPr id="15" name="Flowchart: Stored Data 13">
            <a:extLst>
              <a:ext uri="{FF2B5EF4-FFF2-40B4-BE49-F238E27FC236}">
                <a16:creationId xmlns:a16="http://schemas.microsoft.com/office/drawing/2014/main" id="{F070F797-1A99-224C-AD83-815F5E365887}"/>
              </a:ext>
            </a:extLst>
          </p:cNvPr>
          <p:cNvSpPr/>
          <p:nvPr/>
        </p:nvSpPr>
        <p:spPr>
          <a:xfrm flipH="1">
            <a:off x="3032388" y="1196623"/>
            <a:ext cx="1546567" cy="1268109"/>
          </a:xfrm>
          <a:custGeom>
            <a:avLst/>
            <a:gdLst/>
            <a:ahLst/>
            <a:cxnLst/>
            <a:rect l="l" t="t" r="r" b="b"/>
            <a:pathLst>
              <a:path w="1072017" h="511024">
                <a:moveTo>
                  <a:pt x="952026" y="0"/>
                </a:moveTo>
                <a:lnTo>
                  <a:pt x="896287" y="0"/>
                </a:lnTo>
                <a:lnTo>
                  <a:pt x="183216" y="0"/>
                </a:lnTo>
                <a:lnTo>
                  <a:pt x="121003" y="0"/>
                </a:lnTo>
                <a:cubicBezTo>
                  <a:pt x="38455" y="0"/>
                  <a:pt x="453" y="170324"/>
                  <a:pt x="5" y="255512"/>
                </a:cubicBezTo>
                <a:cubicBezTo>
                  <a:pt x="-444" y="340700"/>
                  <a:pt x="35587" y="511024"/>
                  <a:pt x="118135" y="511024"/>
                </a:cubicBezTo>
                <a:lnTo>
                  <a:pt x="183216" y="511024"/>
                </a:lnTo>
                <a:lnTo>
                  <a:pt x="896287" y="511024"/>
                </a:lnTo>
                <a:lnTo>
                  <a:pt x="954870" y="511024"/>
                </a:lnTo>
                <a:cubicBezTo>
                  <a:pt x="1036728" y="511024"/>
                  <a:pt x="1072458" y="340700"/>
                  <a:pt x="1072013" y="255512"/>
                </a:cubicBezTo>
                <a:cubicBezTo>
                  <a:pt x="1071569" y="170324"/>
                  <a:pt x="1033884" y="0"/>
                  <a:pt x="952026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14300" dir="5400000" sx="90000" sy="-19000" rotWithShape="0">
              <a:prstClr val="black">
                <a:alpha val="18000"/>
              </a:prstClr>
            </a:outerShdw>
          </a:effectLst>
          <a:scene3d>
            <a:camera prst="orthographicFront"/>
            <a:lightRig rig="contrasting" dir="t"/>
          </a:scene3d>
          <a:sp3d prstMaterial="softEdge">
            <a:bevelT w="12065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0959" rIns="121917" bIns="60959" rtlCol="0" anchor="ctr">
            <a:normAutofit/>
          </a:bodyPr>
          <a:lstStyle/>
          <a:p>
            <a:pPr algn="ctr"/>
            <a:r>
              <a:rPr lang="en-US" sz="1467"/>
              <a:t>Women fill in questionnaire before/after workshop</a:t>
            </a:r>
            <a:endParaRPr lang="en-US" sz="1467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3F32112-F9DC-9C4A-97B0-6E3D49D9313A}"/>
              </a:ext>
            </a:extLst>
          </p:cNvPr>
          <p:cNvSpPr/>
          <p:nvPr/>
        </p:nvSpPr>
        <p:spPr>
          <a:xfrm>
            <a:off x="5230084" y="1816492"/>
            <a:ext cx="1467556" cy="132796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14300" dir="5400000" sx="90000" sy="-19000" rotWithShape="0">
              <a:prstClr val="black">
                <a:alpha val="18000"/>
              </a:prstClr>
            </a:outerShdw>
          </a:effectLst>
          <a:scene3d>
            <a:camera prst="orthographicFront"/>
            <a:lightRig rig="contrasting" dir="t"/>
          </a:scene3d>
          <a:sp3d prstMaterial="softEdge">
            <a:bevelT w="12065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>
            <a:noAutofit/>
          </a:bodyPr>
          <a:lstStyle/>
          <a:p>
            <a:pPr algn="ctr"/>
            <a:r>
              <a:rPr lang="en-US" sz="1400"/>
              <a:t>Fill in same questionnaire at 6 months</a:t>
            </a:r>
            <a:endParaRPr lang="en-US" sz="14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0613666-194B-D343-BE0D-529FA69F6A42}"/>
              </a:ext>
            </a:extLst>
          </p:cNvPr>
          <p:cNvSpPr/>
          <p:nvPr/>
        </p:nvSpPr>
        <p:spPr>
          <a:xfrm>
            <a:off x="10832995" y="2017325"/>
            <a:ext cx="1359005" cy="93784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14300" dir="5400000" sx="90000" sy="-19000" rotWithShape="0">
              <a:prstClr val="black">
                <a:alpha val="18000"/>
              </a:prstClr>
            </a:outerShdw>
          </a:effectLst>
          <a:scene3d>
            <a:camera prst="orthographicFront"/>
            <a:lightRig rig="contrasting" dir="t"/>
          </a:scene3d>
          <a:sp3d prstMaterial="softEdge">
            <a:bevelT w="12065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>
            <a:normAutofit/>
          </a:bodyPr>
          <a:lstStyle/>
          <a:p>
            <a:pPr algn="ctr"/>
            <a:r>
              <a:rPr lang="en-US" sz="1600"/>
              <a:t>End</a:t>
            </a:r>
            <a:endParaRPr lang="en-US" sz="1600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6F5B775-289F-6B47-BA08-5FE0DFE171D0}"/>
              </a:ext>
            </a:extLst>
          </p:cNvPr>
          <p:cNvSpPr/>
          <p:nvPr/>
        </p:nvSpPr>
        <p:spPr>
          <a:xfrm>
            <a:off x="8778288" y="1295125"/>
            <a:ext cx="1730357" cy="281091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14300" dir="5400000" sx="90000" sy="-19000" rotWithShape="0">
              <a:prstClr val="black">
                <a:alpha val="18000"/>
              </a:prstClr>
            </a:outerShdw>
          </a:effectLst>
          <a:scene3d>
            <a:camera prst="orthographicFront"/>
            <a:lightRig rig="contrasting" dir="t"/>
          </a:scene3d>
          <a:sp3d prstMaterial="softEdge">
            <a:bevelT w="12065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>
            <a:noAutofit/>
          </a:bodyPr>
          <a:lstStyle/>
          <a:p>
            <a:pPr algn="ctr"/>
            <a:r>
              <a:rPr lang="en-US" sz="1400"/>
              <a:t>1. Fill in same questionnaire at 12 months</a:t>
            </a:r>
          </a:p>
          <a:p>
            <a:pPr algn="ctr"/>
            <a:endParaRPr lang="en-US" sz="1400"/>
          </a:p>
          <a:p>
            <a:r>
              <a:rPr lang="en-US" sz="1400"/>
              <a:t>2. Examine actual screening uptake</a:t>
            </a:r>
            <a:endParaRPr lang="en-US" sz="1400" dirty="0"/>
          </a:p>
        </p:txBody>
      </p:sp>
      <p:sp>
        <p:nvSpPr>
          <p:cNvPr id="19" name="Flowchart: Stored Data 13">
            <a:extLst>
              <a:ext uri="{FF2B5EF4-FFF2-40B4-BE49-F238E27FC236}">
                <a16:creationId xmlns:a16="http://schemas.microsoft.com/office/drawing/2014/main" id="{A3AA245C-F1A1-6646-AF60-B89EA2919B83}"/>
              </a:ext>
            </a:extLst>
          </p:cNvPr>
          <p:cNvSpPr/>
          <p:nvPr/>
        </p:nvSpPr>
        <p:spPr>
          <a:xfrm flipH="1">
            <a:off x="6937437" y="1816492"/>
            <a:ext cx="1601054" cy="1316871"/>
          </a:xfrm>
          <a:custGeom>
            <a:avLst/>
            <a:gdLst/>
            <a:ahLst/>
            <a:cxnLst/>
            <a:rect l="l" t="t" r="r" b="b"/>
            <a:pathLst>
              <a:path w="1072017" h="511024">
                <a:moveTo>
                  <a:pt x="952026" y="0"/>
                </a:moveTo>
                <a:lnTo>
                  <a:pt x="896287" y="0"/>
                </a:lnTo>
                <a:lnTo>
                  <a:pt x="183216" y="0"/>
                </a:lnTo>
                <a:lnTo>
                  <a:pt x="121003" y="0"/>
                </a:lnTo>
                <a:cubicBezTo>
                  <a:pt x="38455" y="0"/>
                  <a:pt x="453" y="170324"/>
                  <a:pt x="5" y="255512"/>
                </a:cubicBezTo>
                <a:cubicBezTo>
                  <a:pt x="-444" y="340700"/>
                  <a:pt x="35587" y="511024"/>
                  <a:pt x="118135" y="511024"/>
                </a:cubicBezTo>
                <a:lnTo>
                  <a:pt x="183216" y="511024"/>
                </a:lnTo>
                <a:lnTo>
                  <a:pt x="896287" y="511024"/>
                </a:lnTo>
                <a:lnTo>
                  <a:pt x="954870" y="511024"/>
                </a:lnTo>
                <a:cubicBezTo>
                  <a:pt x="1036728" y="511024"/>
                  <a:pt x="1072458" y="340700"/>
                  <a:pt x="1072013" y="255512"/>
                </a:cubicBezTo>
                <a:cubicBezTo>
                  <a:pt x="1071569" y="170324"/>
                  <a:pt x="1033884" y="0"/>
                  <a:pt x="952026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114300" dir="5400000" sx="90000" sy="-19000" rotWithShape="0">
              <a:prstClr val="black">
                <a:alpha val="18000"/>
              </a:prstClr>
            </a:outerShdw>
          </a:effectLst>
          <a:scene3d>
            <a:camera prst="orthographicFront"/>
            <a:lightRig rig="contrasting" dir="t"/>
          </a:scene3d>
          <a:sp3d prstMaterial="softEdge">
            <a:bevelT w="12065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0959" rIns="121917" bIns="60959" rtlCol="0" anchor="ctr">
            <a:normAutofit/>
          </a:bodyPr>
          <a:lstStyle/>
          <a:p>
            <a:pPr algn="ctr"/>
            <a:r>
              <a:rPr lang="en-US" sz="1400"/>
              <a:t> Option to take   part in focus group</a:t>
            </a:r>
            <a:endParaRPr lang="en-US" sz="14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93A6DA1-0C38-4941-A460-9FB32152BFB3}"/>
              </a:ext>
            </a:extLst>
          </p:cNvPr>
          <p:cNvCxnSpPr>
            <a:cxnSpLocks/>
          </p:cNvCxnSpPr>
          <p:nvPr/>
        </p:nvCxnSpPr>
        <p:spPr>
          <a:xfrm>
            <a:off x="2527631" y="3144453"/>
            <a:ext cx="577092" cy="0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triangle"/>
          </a:ln>
          <a:effectLst>
            <a:outerShdw blurRad="63500" dist="762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392FA3B-16F1-4440-A4EE-9734C7337E4D}"/>
              </a:ext>
            </a:extLst>
          </p:cNvPr>
          <p:cNvCxnSpPr>
            <a:cxnSpLocks/>
          </p:cNvCxnSpPr>
          <p:nvPr/>
        </p:nvCxnSpPr>
        <p:spPr>
          <a:xfrm>
            <a:off x="2498474" y="1848452"/>
            <a:ext cx="504370" cy="0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triangle"/>
          </a:ln>
          <a:effectLst>
            <a:outerShdw blurRad="63500" dist="762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68852E7-7724-7441-824A-6A780BD8A271}"/>
              </a:ext>
            </a:extLst>
          </p:cNvPr>
          <p:cNvCxnSpPr>
            <a:cxnSpLocks/>
          </p:cNvCxnSpPr>
          <p:nvPr/>
        </p:nvCxnSpPr>
        <p:spPr>
          <a:xfrm>
            <a:off x="4601636" y="1848452"/>
            <a:ext cx="642998" cy="637797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triangle"/>
          </a:ln>
          <a:effectLst>
            <a:outerShdw blurRad="63500" dist="762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2E36C09-2BD1-CF4C-8089-E05E8E7FA616}"/>
              </a:ext>
            </a:extLst>
          </p:cNvPr>
          <p:cNvCxnSpPr>
            <a:cxnSpLocks/>
          </p:cNvCxnSpPr>
          <p:nvPr/>
        </p:nvCxnSpPr>
        <p:spPr>
          <a:xfrm flipV="1">
            <a:off x="4693148" y="2474173"/>
            <a:ext cx="553026" cy="659196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triangle"/>
          </a:ln>
          <a:effectLst>
            <a:outerShdw blurRad="63500" dist="762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56DD15C-B767-854F-B1A2-DD9A248DCC58}"/>
              </a:ext>
            </a:extLst>
          </p:cNvPr>
          <p:cNvCxnSpPr>
            <a:cxnSpLocks/>
          </p:cNvCxnSpPr>
          <p:nvPr/>
        </p:nvCxnSpPr>
        <p:spPr>
          <a:xfrm>
            <a:off x="6697640" y="2452728"/>
            <a:ext cx="271604" cy="0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triangle"/>
          </a:ln>
          <a:effectLst>
            <a:outerShdw blurRad="63500" dist="762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6462C24-7903-F141-BD41-4DE9292802AA}"/>
              </a:ext>
            </a:extLst>
          </p:cNvPr>
          <p:cNvCxnSpPr>
            <a:cxnSpLocks/>
          </p:cNvCxnSpPr>
          <p:nvPr/>
        </p:nvCxnSpPr>
        <p:spPr>
          <a:xfrm>
            <a:off x="8538491" y="2464742"/>
            <a:ext cx="310129" cy="0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triangle"/>
          </a:ln>
          <a:effectLst>
            <a:outerShdw blurRad="63500" dist="762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C7FCF7F-EC3C-F947-B4DC-5984E21CB0AD}"/>
              </a:ext>
            </a:extLst>
          </p:cNvPr>
          <p:cNvCxnSpPr>
            <a:cxnSpLocks/>
          </p:cNvCxnSpPr>
          <p:nvPr/>
        </p:nvCxnSpPr>
        <p:spPr>
          <a:xfrm>
            <a:off x="10588978" y="2499444"/>
            <a:ext cx="244017" cy="0"/>
          </a:xfrm>
          <a:prstGeom prst="straightConnector1">
            <a:avLst/>
          </a:prstGeom>
          <a:ln w="31750">
            <a:solidFill>
              <a:schemeClr val="accent6">
                <a:lumMod val="75000"/>
              </a:schemeClr>
            </a:solidFill>
            <a:tailEnd type="triangle"/>
          </a:ln>
          <a:effectLst>
            <a:outerShdw blurRad="63500" dist="762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DAB240B-5181-AF47-B8F6-DE77C9243EE6}"/>
              </a:ext>
            </a:extLst>
          </p:cNvPr>
          <p:cNvSpPr txBox="1"/>
          <p:nvPr/>
        </p:nvSpPr>
        <p:spPr>
          <a:xfrm>
            <a:off x="2873086" y="253498"/>
            <a:ext cx="1938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</a:rPr>
              <a:t>Overview trial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30" name="Left-right Arrow 29">
            <a:extLst>
              <a:ext uri="{FF2B5EF4-FFF2-40B4-BE49-F238E27FC236}">
                <a16:creationId xmlns:a16="http://schemas.microsoft.com/office/drawing/2014/main" id="{035838FA-CEDE-7E64-22B2-E632945186A9}"/>
              </a:ext>
            </a:extLst>
          </p:cNvPr>
          <p:cNvSpPr/>
          <p:nvPr/>
        </p:nvSpPr>
        <p:spPr>
          <a:xfrm>
            <a:off x="169143" y="5113867"/>
            <a:ext cx="11864813" cy="484632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PICE group input</a:t>
            </a:r>
          </a:p>
        </p:txBody>
      </p:sp>
      <p:pic>
        <p:nvPicPr>
          <p:cNvPr id="31" name="Picture 30" descr="A logo with blue text&#10;&#10;Description automatically generated">
            <a:extLst>
              <a:ext uri="{FF2B5EF4-FFF2-40B4-BE49-F238E27FC236}">
                <a16:creationId xmlns:a16="http://schemas.microsoft.com/office/drawing/2014/main" id="{545AF348-5A87-36EE-E475-450B2028C2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91" y="6139815"/>
            <a:ext cx="1548765" cy="7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16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E3ADCBE7-9330-1CDA-00EB-CDD12DB72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A2A70-95F9-9E36-3810-EB2F72157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240241"/>
            <a:ext cx="10760054" cy="1228299"/>
          </a:xfrm>
        </p:spPr>
        <p:txBody>
          <a:bodyPr>
            <a:normAutofit/>
          </a:bodyPr>
          <a:lstStyle/>
          <a:p>
            <a:r>
              <a:rPr lang="en-US" sz="400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FB37A-1A9F-1C31-5C7F-C317D4997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470" y="1708781"/>
            <a:ext cx="6565322" cy="4463419"/>
          </a:xfrm>
        </p:spPr>
        <p:txBody>
          <a:bodyPr anchor="ctr">
            <a:normAutofit/>
          </a:bodyPr>
          <a:lstStyle/>
          <a:p>
            <a:r>
              <a:rPr lang="en-GB" sz="1600" dirty="0"/>
              <a:t>‘One size fit all’ public health Interventions do not work for everyone</a:t>
            </a:r>
          </a:p>
          <a:p>
            <a:r>
              <a:rPr lang="en-US" sz="1600" dirty="0"/>
              <a:t>Complex public health issues require complex and multifactorial responses.</a:t>
            </a:r>
          </a:p>
          <a:p>
            <a:r>
              <a:rPr lang="en-US" sz="1600" dirty="0"/>
              <a:t>Participatory approaches and community-</a:t>
            </a:r>
            <a:r>
              <a:rPr lang="en-US" sz="1600" dirty="0" err="1"/>
              <a:t>centred</a:t>
            </a:r>
            <a:r>
              <a:rPr lang="en-US" sz="1600" dirty="0"/>
              <a:t> approaches can play an important role in health improvement and tackling health inequalities. </a:t>
            </a:r>
          </a:p>
          <a:p>
            <a:r>
              <a:rPr lang="en-US" sz="1600" dirty="0"/>
              <a:t>Asset-based approaches (here applied as faith-based) should be </a:t>
            </a:r>
            <a:r>
              <a:rPr lang="en-US" sz="1600" dirty="0" err="1"/>
              <a:t>utilised</a:t>
            </a:r>
            <a:r>
              <a:rPr lang="en-US" sz="1600" dirty="0"/>
              <a:t>  to enhance health improvement efforts. </a:t>
            </a:r>
          </a:p>
          <a:p>
            <a:r>
              <a:rPr lang="en-US" sz="1600" dirty="0"/>
              <a:t>Working closely with community partners and religious leaders is a useful part of successful health improvement. </a:t>
            </a:r>
          </a:p>
          <a:p>
            <a:r>
              <a:rPr lang="en-US" sz="1600" dirty="0"/>
              <a:t>The multifactorial and targeted faith-based approach used in this study could be applied to other populations and other public health issues</a:t>
            </a:r>
          </a:p>
          <a:p>
            <a:endParaRPr lang="en-US" sz="1600" dirty="0"/>
          </a:p>
        </p:txBody>
      </p:sp>
      <p:pic>
        <p:nvPicPr>
          <p:cNvPr id="5" name="Picture 4" descr="A group of women in blue and orange dresses&#10;&#10;Description automatically generated">
            <a:extLst>
              <a:ext uri="{FF2B5EF4-FFF2-40B4-BE49-F238E27FC236}">
                <a16:creationId xmlns:a16="http://schemas.microsoft.com/office/drawing/2014/main" id="{69E7C649-5F2D-CCF7-9646-0F8C170AF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793" y="2704051"/>
            <a:ext cx="5178206" cy="1449897"/>
          </a:xfrm>
          <a:prstGeom prst="rect">
            <a:avLst/>
          </a:prstGeom>
        </p:spPr>
      </p:pic>
      <p:pic>
        <p:nvPicPr>
          <p:cNvPr id="6" name="Picture 5" descr="A logo with blue text&#10;&#10;Description automatically generated">
            <a:extLst>
              <a:ext uri="{FF2B5EF4-FFF2-40B4-BE49-F238E27FC236}">
                <a16:creationId xmlns:a16="http://schemas.microsoft.com/office/drawing/2014/main" id="{C0E45874-1969-BE2F-8A0E-79191011E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167" y="6070685"/>
            <a:ext cx="1548765" cy="7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19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49FE23-D7CD-FF41-91FC-2857490C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GB" sz="4000"/>
              <a:t>References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D5959-2023-0328-C5A0-FFCA578EE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1700"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Cancer Research UK. Beating Cancer Sooner-Our Strategy. 2014.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700" kern="100">
                <a:latin typeface="Calibri" panose="020F0502020204030204" pitchFamily="34" charset="0"/>
                <a:cs typeface="Times New Roman" panose="02020603050405020304" pitchFamily="18" charset="0"/>
              </a:rPr>
              <a:t>Muslim Council of Britain (2022). 2021 Census: As UK Population Grows, So Do British Muslim Communities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700"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Campbell C, Douglas A, Williams L, Cezard G, Brewster DH, Buchanan D, et al. Are there ethnic and religious variations in uptake of bowel cancer screening? A retrospective cohort study among 1.7 million people in Scotland. BMJ Open. 2020;10(10):1–11. </a:t>
            </a:r>
            <a:endParaRPr lang="en-GB" sz="1700" kern="1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1700" kern="100">
                <a:latin typeface="Calibri" panose="020F0502020204030204" pitchFamily="34" charset="0"/>
                <a:cs typeface="Times New Roman" panose="02020603050405020304" pitchFamily="18" charset="0"/>
              </a:rPr>
              <a:t>Christie-de Jong F, Kotzur M, Amiri R, Ling J, Mooney JD, Robb KA. Qualitative evaluation of a codesigned faith-based intervention for Muslim women in Scotland to encourage uptake of breast, colorectal and cervical cancer screening. BMJ Open. 2022 May;12(5):e058739.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700" kern="100">
                <a:latin typeface="Calibri" panose="020F0502020204030204" pitchFamily="34" charset="0"/>
                <a:cs typeface="Times New Roman" panose="02020603050405020304" pitchFamily="18" charset="0"/>
              </a:rPr>
              <a:t>Padela AI, Malik S, Ally SA, Quinn M, Hall S, Peek M. Reducing Muslim Mammography Disparities: Outcomes From a Religiously Tailored Mosque-Based Intervention. Health Education and Behavior. 2018;45(6):1025–35.</a:t>
            </a:r>
          </a:p>
          <a:p>
            <a:pPr marL="457200" indent="-457200">
              <a:buFont typeface="+mj-lt"/>
              <a:buAutoNum type="arabicPeriod"/>
            </a:pPr>
            <a:endParaRPr lang="en-GB" sz="1700"/>
          </a:p>
        </p:txBody>
      </p:sp>
      <p:pic>
        <p:nvPicPr>
          <p:cNvPr id="4" name="Picture 3" descr="A logo with blue text&#10;&#10;Description automatically generated">
            <a:extLst>
              <a:ext uri="{FF2B5EF4-FFF2-40B4-BE49-F238E27FC236}">
                <a16:creationId xmlns:a16="http://schemas.microsoft.com/office/drawing/2014/main" id="{03E9F44D-41C5-36E8-DD01-AECB84340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417" y="6141756"/>
            <a:ext cx="1548765" cy="7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48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3CD06C-BCA6-BD3B-40C7-D10D5725E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GB" sz="4000"/>
              <a:t>Background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A147C-0CE4-D7E5-E5FC-6399938AD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GB" sz="2200" dirty="0"/>
              <a:t>Screening and early detection reduce breast, bowel, and cervical cancer mortality</a:t>
            </a:r>
            <a:r>
              <a:rPr lang="en-GB" sz="2200" baseline="30000" dirty="0"/>
              <a:t>1</a:t>
            </a:r>
            <a:r>
              <a:rPr lang="en-GB" sz="2200" dirty="0"/>
              <a:t> </a:t>
            </a:r>
          </a:p>
          <a:p>
            <a:r>
              <a:rPr lang="en-GB" sz="2200" dirty="0"/>
              <a:t>Socioeconomic and ethnic inequities in cancer and its screening persist</a:t>
            </a:r>
          </a:p>
          <a:p>
            <a:r>
              <a:rPr lang="en-GB" sz="2200" dirty="0"/>
              <a:t>Uptake of cancer screening is lower in deprived areas</a:t>
            </a:r>
            <a:r>
              <a:rPr lang="en-GB" sz="2200" baseline="30000" dirty="0"/>
              <a:t>1</a:t>
            </a:r>
            <a:endParaRPr lang="en-GB" sz="2200" dirty="0"/>
          </a:p>
          <a:p>
            <a:r>
              <a:rPr lang="en-GB" sz="2200" dirty="0"/>
              <a:t>There are almost 4 million Muslims in the UK</a:t>
            </a:r>
            <a:r>
              <a:rPr lang="en-GB" sz="2200" baseline="30000" dirty="0"/>
              <a:t>2</a:t>
            </a:r>
            <a:endParaRPr lang="en-GB" sz="2200" dirty="0"/>
          </a:p>
          <a:p>
            <a:pPr lvl="1"/>
            <a:r>
              <a:rPr lang="en-GB" sz="2200" dirty="0"/>
              <a:t>Ethnically diverse population </a:t>
            </a:r>
          </a:p>
          <a:p>
            <a:pPr lvl="1"/>
            <a:r>
              <a:rPr lang="en-GB" sz="2200" dirty="0"/>
              <a:t>Shared religion</a:t>
            </a:r>
          </a:p>
          <a:p>
            <a:pPr lvl="1"/>
            <a:r>
              <a:rPr lang="en-GB" sz="2200" dirty="0"/>
              <a:t>40% live in the most deprived areas based on the Index of Multiple Deprivation</a:t>
            </a:r>
          </a:p>
          <a:p>
            <a:pPr lvl="1"/>
            <a:endParaRPr lang="en-GB" sz="2200" dirty="0"/>
          </a:p>
          <a:p>
            <a:r>
              <a:rPr lang="en-GB" sz="2200" dirty="0"/>
              <a:t>Muslim women are less likely to access screening than the general population</a:t>
            </a:r>
            <a:r>
              <a:rPr lang="en-GB" sz="2200" baseline="30000" dirty="0"/>
              <a:t>3</a:t>
            </a:r>
          </a:p>
        </p:txBody>
      </p:sp>
      <p:pic>
        <p:nvPicPr>
          <p:cNvPr id="4" name="Picture 3" descr="A logo with blue text&#10;&#10;Description automatically generated">
            <a:extLst>
              <a:ext uri="{FF2B5EF4-FFF2-40B4-BE49-F238E27FC236}">
                <a16:creationId xmlns:a16="http://schemas.microsoft.com/office/drawing/2014/main" id="{4DC1506A-A902-44DA-AC25-94E2FD052C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167" y="6070685"/>
            <a:ext cx="1548765" cy="7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30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342B0D-2617-A96A-3481-BA41DC143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Barriers to screening</a:t>
            </a:r>
          </a:p>
        </p:txBody>
      </p:sp>
      <p:pic>
        <p:nvPicPr>
          <p:cNvPr id="9" name="Content Placeholder 4" descr="A diagram of different types of activities&#10;&#10;Description automatically generated with medium confidence">
            <a:extLst>
              <a:ext uri="{FF2B5EF4-FFF2-40B4-BE49-F238E27FC236}">
                <a16:creationId xmlns:a16="http://schemas.microsoft.com/office/drawing/2014/main" id="{2721B558-9028-48A6-A703-D73D5CB7D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210" y="1675227"/>
            <a:ext cx="9657580" cy="4394199"/>
          </a:xfrm>
          <a:prstGeom prst="rect">
            <a:avLst/>
          </a:prstGeom>
        </p:spPr>
      </p:pic>
      <p:pic>
        <p:nvPicPr>
          <p:cNvPr id="12" name="Picture 11" descr="A logo with blue text&#10;&#10;Description automatically generated">
            <a:extLst>
              <a:ext uri="{FF2B5EF4-FFF2-40B4-BE49-F238E27FC236}">
                <a16:creationId xmlns:a16="http://schemas.microsoft.com/office/drawing/2014/main" id="{83FC07CB-0789-7365-16A6-0D5CAD6608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167" y="6070685"/>
            <a:ext cx="1548765" cy="7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68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804A1E-784D-ADD0-8711-963B82BB4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/>
              <a:t>Pilot Study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8A30F-FFA4-46D8-9DFD-B71A22F88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2200" dirty="0"/>
              <a:t>Glasgow</a:t>
            </a:r>
          </a:p>
          <a:p>
            <a:r>
              <a:rPr lang="en-US" sz="2200" dirty="0"/>
              <a:t>Participatory approach (co-production) with 4 workshops</a:t>
            </a:r>
          </a:p>
          <a:p>
            <a:r>
              <a:rPr lang="en-US" sz="2200" dirty="0"/>
              <a:t>Public Involvement and Community Engagement (PICE) group (n=10)</a:t>
            </a:r>
          </a:p>
          <a:p>
            <a:r>
              <a:rPr lang="en-US" sz="2200" dirty="0"/>
              <a:t>The Behaviour Change Wheel and the Reframe, </a:t>
            </a:r>
            <a:r>
              <a:rPr lang="en-US" sz="2200" dirty="0" err="1"/>
              <a:t>Reprioritise</a:t>
            </a:r>
            <a:r>
              <a:rPr lang="en-US" sz="2200" dirty="0"/>
              <a:t> and Reform model</a:t>
            </a:r>
            <a:r>
              <a:rPr lang="en-US" sz="2200" baseline="30000" dirty="0"/>
              <a:t>5</a:t>
            </a:r>
            <a:endParaRPr lang="en-US" sz="2200" dirty="0"/>
          </a:p>
          <a:p>
            <a:endParaRPr lang="en-US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23B95A-D5EA-DA22-9CE5-527F6F5536B5}"/>
              </a:ext>
            </a:extLst>
          </p:cNvPr>
          <p:cNvSpPr txBox="1"/>
          <p:nvPr/>
        </p:nvSpPr>
        <p:spPr>
          <a:xfrm>
            <a:off x="4150436" y="6270419"/>
            <a:ext cx="3629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Funded by Scottish Inequalities Fund</a:t>
            </a:r>
          </a:p>
        </p:txBody>
      </p:sp>
      <p:pic>
        <p:nvPicPr>
          <p:cNvPr id="5" name="Picture 4" descr="A logo with blue text&#10;&#10;Description automatically generated">
            <a:extLst>
              <a:ext uri="{FF2B5EF4-FFF2-40B4-BE49-F238E27FC236}">
                <a16:creationId xmlns:a16="http://schemas.microsoft.com/office/drawing/2014/main" id="{DD6369BE-A51E-41A6-396E-AC66D606E2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167" y="6070685"/>
            <a:ext cx="1548765" cy="7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2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62DC86A-160C-402A-8B3C-A4DFC0BB5B45}"/>
              </a:ext>
            </a:extLst>
          </p:cNvPr>
          <p:cNvGrpSpPr>
            <a:grpSpLocks noChangeAspect="1"/>
          </p:cNvGrpSpPr>
          <p:nvPr/>
        </p:nvGrpSpPr>
        <p:grpSpPr>
          <a:xfrm>
            <a:off x="2028809" y="643466"/>
            <a:ext cx="8134381" cy="5571067"/>
            <a:chOff x="3779157" y="573078"/>
            <a:chExt cx="5174046" cy="3621796"/>
          </a:xfrm>
        </p:grpSpPr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7BD76FB0-F556-48FD-8D48-602EAC923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157" y="573078"/>
              <a:ext cx="5174046" cy="362179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9CB0A7-B670-4B78-80CB-BBD0A0C7E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5" t="36409" r="76517" b="55925"/>
            <a:stretch/>
          </p:blipFill>
          <p:spPr bwMode="auto">
            <a:xfrm>
              <a:off x="4421860" y="3789487"/>
              <a:ext cx="727587" cy="24788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" name="Picture 1" descr="A logo with blue text&#10;&#10;Description automatically generated">
            <a:extLst>
              <a:ext uri="{FF2B5EF4-FFF2-40B4-BE49-F238E27FC236}">
                <a16:creationId xmlns:a16="http://schemas.microsoft.com/office/drawing/2014/main" id="{8C80802E-F254-4FC3-4AFE-92CCEEF18C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167" y="6070685"/>
            <a:ext cx="1548765" cy="7181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4296CC-E7BC-6480-AFC8-F5ABD9910AB0}"/>
              </a:ext>
            </a:extLst>
          </p:cNvPr>
          <p:cNvSpPr txBox="1"/>
          <p:nvPr/>
        </p:nvSpPr>
        <p:spPr>
          <a:xfrm>
            <a:off x="349956" y="508000"/>
            <a:ext cx="133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Workshop 1</a:t>
            </a:r>
          </a:p>
        </p:txBody>
      </p:sp>
    </p:spTree>
    <p:extLst>
      <p:ext uri="{BB962C8B-B14F-4D97-AF65-F5344CB8AC3E}">
        <p14:creationId xmlns:p14="http://schemas.microsoft.com/office/powerpoint/2010/main" val="2315593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A29146-18E7-4269-AC99-302A38AFC8A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68" y="643466"/>
            <a:ext cx="7958663" cy="5571067"/>
          </a:xfrm>
          <a:prstGeom prst="rect">
            <a:avLst/>
          </a:prstGeom>
        </p:spPr>
      </p:pic>
      <p:pic>
        <p:nvPicPr>
          <p:cNvPr id="3" name="Picture 2" descr="A logo with blue text&#10;&#10;Description automatically generated">
            <a:extLst>
              <a:ext uri="{FF2B5EF4-FFF2-40B4-BE49-F238E27FC236}">
                <a16:creationId xmlns:a16="http://schemas.microsoft.com/office/drawing/2014/main" id="{4AE4F723-7655-35E7-744C-A4127ABED0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167" y="6070685"/>
            <a:ext cx="1548765" cy="7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35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2FE47C-4727-FE3B-72A9-6EF5222585B9}"/>
              </a:ext>
            </a:extLst>
          </p:cNvPr>
          <p:cNvSpPr txBox="1"/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Workshop 3 </a:t>
            </a:r>
            <a:r>
              <a:rPr lang="en-US" sz="32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Bringing faith-based screening advice to Muslim women</a:t>
            </a:r>
            <a:r>
              <a:rPr lang="en-US" sz="3200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endParaRPr lang="en-US" sz="3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8B8A3-559C-CDE5-8861-5348D56515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" r="1755" b="1166"/>
          <a:stretch/>
        </p:blipFill>
        <p:spPr bwMode="auto">
          <a:xfrm>
            <a:off x="2622266" y="1396588"/>
            <a:ext cx="7079455" cy="515029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logo with blue text&#10;&#10;Description automatically generated">
            <a:extLst>
              <a:ext uri="{FF2B5EF4-FFF2-40B4-BE49-F238E27FC236}">
                <a16:creationId xmlns:a16="http://schemas.microsoft.com/office/drawing/2014/main" id="{79CD218E-4B11-D8C5-C57F-7680E38C5C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589" y="6081218"/>
            <a:ext cx="1548765" cy="7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17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/>
          </p:cNvSpPr>
          <p:nvPr/>
        </p:nvSpPr>
        <p:spPr bwMode="auto">
          <a:xfrm>
            <a:off x="596151" y="2299050"/>
            <a:ext cx="2278970" cy="557010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normAutofit/>
          </a:bodyPr>
          <a:lstStyle/>
          <a:p>
            <a:endParaRPr lang="en-US" sz="900"/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12776382" y="2983991"/>
            <a:ext cx="2070021" cy="302353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normAutofit/>
          </a:bodyPr>
          <a:lstStyle/>
          <a:p>
            <a:endParaRPr lang="en-US" sz="1000">
              <a:solidFill>
                <a:schemeClr val="tx2"/>
              </a:solidFill>
            </a:endParaRPr>
          </a:p>
        </p:txBody>
      </p:sp>
      <p:sp>
        <p:nvSpPr>
          <p:cNvPr id="52" name="Freeform 2"/>
          <p:cNvSpPr>
            <a:spLocks/>
          </p:cNvSpPr>
          <p:nvPr/>
        </p:nvSpPr>
        <p:spPr bwMode="auto">
          <a:xfrm>
            <a:off x="2659865" y="2600198"/>
            <a:ext cx="220841" cy="255862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>
            <a:normAutofit/>
          </a:bodyPr>
          <a:lstStyle/>
          <a:p>
            <a:endParaRPr lang="en-US" sz="900"/>
          </a:p>
        </p:txBody>
      </p:sp>
      <p:sp>
        <p:nvSpPr>
          <p:cNvPr id="53" name="Rectangle 4"/>
          <p:cNvSpPr>
            <a:spLocks/>
          </p:cNvSpPr>
          <p:nvPr/>
        </p:nvSpPr>
        <p:spPr bwMode="auto">
          <a:xfrm>
            <a:off x="2659865" y="2043188"/>
            <a:ext cx="2278970" cy="557010"/>
          </a:xfrm>
          <a:prstGeom prst="rect">
            <a:avLst/>
          </a:prstGeom>
          <a:solidFill>
            <a:schemeClr val="accent2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normAutofit/>
          </a:bodyPr>
          <a:lstStyle/>
          <a:p>
            <a:endParaRPr lang="en-US" sz="900"/>
          </a:p>
        </p:txBody>
      </p:sp>
      <p:sp>
        <p:nvSpPr>
          <p:cNvPr id="54" name="Rectangle 1"/>
          <p:cNvSpPr>
            <a:spLocks/>
          </p:cNvSpPr>
          <p:nvPr/>
        </p:nvSpPr>
        <p:spPr bwMode="auto">
          <a:xfrm>
            <a:off x="2958932" y="2600199"/>
            <a:ext cx="1985488" cy="302353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normAutofit/>
          </a:bodyPr>
          <a:lstStyle/>
          <a:p>
            <a:endParaRPr lang="en-US" sz="1000"/>
          </a:p>
        </p:txBody>
      </p:sp>
      <p:sp>
        <p:nvSpPr>
          <p:cNvPr id="49" name="Freeform 2"/>
          <p:cNvSpPr>
            <a:spLocks/>
          </p:cNvSpPr>
          <p:nvPr/>
        </p:nvSpPr>
        <p:spPr bwMode="auto">
          <a:xfrm>
            <a:off x="4721018" y="2348972"/>
            <a:ext cx="220841" cy="255862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>
            <a:normAutofit/>
          </a:bodyPr>
          <a:lstStyle/>
          <a:p>
            <a:endParaRPr lang="en-US" sz="900"/>
          </a:p>
        </p:txBody>
      </p:sp>
      <p:sp>
        <p:nvSpPr>
          <p:cNvPr id="50" name="Rectangle 4"/>
          <p:cNvSpPr>
            <a:spLocks/>
          </p:cNvSpPr>
          <p:nvPr/>
        </p:nvSpPr>
        <p:spPr bwMode="auto">
          <a:xfrm>
            <a:off x="4721018" y="1791962"/>
            <a:ext cx="2278970" cy="557010"/>
          </a:xfrm>
          <a:prstGeom prst="rect">
            <a:avLst/>
          </a:prstGeom>
          <a:solidFill>
            <a:schemeClr val="accent3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normAutofit/>
          </a:bodyPr>
          <a:lstStyle/>
          <a:p>
            <a:endParaRPr lang="en-US" sz="900"/>
          </a:p>
        </p:txBody>
      </p:sp>
      <p:sp>
        <p:nvSpPr>
          <p:cNvPr id="51" name="Rectangle 1"/>
          <p:cNvSpPr>
            <a:spLocks/>
          </p:cNvSpPr>
          <p:nvPr/>
        </p:nvSpPr>
        <p:spPr bwMode="auto">
          <a:xfrm>
            <a:off x="5020085" y="2348973"/>
            <a:ext cx="1985488" cy="302353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normAutofit/>
          </a:bodyPr>
          <a:lstStyle/>
          <a:p>
            <a:endParaRPr lang="en-US" sz="1000"/>
          </a:p>
        </p:txBody>
      </p:sp>
      <p:sp>
        <p:nvSpPr>
          <p:cNvPr id="9" name="Freeform 2"/>
          <p:cNvSpPr>
            <a:spLocks/>
          </p:cNvSpPr>
          <p:nvPr/>
        </p:nvSpPr>
        <p:spPr bwMode="auto">
          <a:xfrm>
            <a:off x="598216" y="2856060"/>
            <a:ext cx="220841" cy="255862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>
            <a:normAutofit/>
          </a:bodyPr>
          <a:lstStyle/>
          <a:p>
            <a:endParaRPr lang="en-US" sz="900"/>
          </a:p>
        </p:txBody>
      </p:sp>
      <p:sp>
        <p:nvSpPr>
          <p:cNvPr id="46" name="Freeform 2"/>
          <p:cNvSpPr>
            <a:spLocks/>
          </p:cNvSpPr>
          <p:nvPr/>
        </p:nvSpPr>
        <p:spPr bwMode="auto">
          <a:xfrm>
            <a:off x="6786729" y="2069832"/>
            <a:ext cx="220841" cy="255862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>
            <a:normAutofit/>
          </a:bodyPr>
          <a:lstStyle/>
          <a:p>
            <a:endParaRPr lang="en-US" sz="900"/>
          </a:p>
        </p:txBody>
      </p:sp>
      <p:sp>
        <p:nvSpPr>
          <p:cNvPr id="47" name="Rectangle 4"/>
          <p:cNvSpPr>
            <a:spLocks/>
          </p:cNvSpPr>
          <p:nvPr/>
        </p:nvSpPr>
        <p:spPr bwMode="auto">
          <a:xfrm>
            <a:off x="6786729" y="1512822"/>
            <a:ext cx="2278970" cy="557010"/>
          </a:xfrm>
          <a:prstGeom prst="rect">
            <a:avLst/>
          </a:prstGeom>
          <a:solidFill>
            <a:schemeClr val="accent4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normAutofit/>
          </a:bodyPr>
          <a:lstStyle/>
          <a:p>
            <a:endParaRPr lang="en-US" sz="900"/>
          </a:p>
        </p:txBody>
      </p:sp>
      <p:sp>
        <p:nvSpPr>
          <p:cNvPr id="48" name="Rectangle 1"/>
          <p:cNvSpPr>
            <a:spLocks/>
          </p:cNvSpPr>
          <p:nvPr/>
        </p:nvSpPr>
        <p:spPr bwMode="auto">
          <a:xfrm>
            <a:off x="7085796" y="2069833"/>
            <a:ext cx="1985488" cy="302353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normAutofit/>
          </a:bodyPr>
          <a:lstStyle/>
          <a:p>
            <a:endParaRPr lang="en-US" sz="1000"/>
          </a:p>
        </p:txBody>
      </p:sp>
      <p:sp>
        <p:nvSpPr>
          <p:cNvPr id="44" name="Freeform 2"/>
          <p:cNvSpPr>
            <a:spLocks/>
          </p:cNvSpPr>
          <p:nvPr/>
        </p:nvSpPr>
        <p:spPr bwMode="auto">
          <a:xfrm>
            <a:off x="8842378" y="1771818"/>
            <a:ext cx="220841" cy="248247"/>
          </a:xfrm>
          <a:custGeom>
            <a:avLst/>
            <a:gdLst>
              <a:gd name="T0" fmla="*/ 0 w 21600"/>
              <a:gd name="T1" fmla="*/ 0 h 21600"/>
              <a:gd name="T2" fmla="*/ 1422400 w 21600"/>
              <a:gd name="T3" fmla="*/ 0 h 21600"/>
              <a:gd name="T4" fmla="*/ 1422400 w 21600"/>
              <a:gd name="T5" fmla="*/ 143510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>
            <a:normAutofit/>
          </a:bodyPr>
          <a:lstStyle/>
          <a:p>
            <a:endParaRPr lang="en-US" sz="900"/>
          </a:p>
        </p:txBody>
      </p:sp>
      <p:sp>
        <p:nvSpPr>
          <p:cNvPr id="12" name="Rectangle 1"/>
          <p:cNvSpPr>
            <a:spLocks/>
          </p:cNvSpPr>
          <p:nvPr/>
        </p:nvSpPr>
        <p:spPr bwMode="auto">
          <a:xfrm>
            <a:off x="805099" y="5415343"/>
            <a:ext cx="2070021" cy="557010"/>
          </a:xfrm>
          <a:prstGeom prst="rect">
            <a:avLst/>
          </a:prstGeom>
          <a:solidFill>
            <a:schemeClr val="accent1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normAutofit/>
          </a:bodyPr>
          <a:lstStyle/>
          <a:p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592631" y="2363197"/>
            <a:ext cx="1983424" cy="36933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id-ID" dirty="0">
                <a:solidFill>
                  <a:schemeClr val="bg1"/>
                </a:solidFill>
                <a:cs typeface="Lato Regular"/>
              </a:rPr>
              <a:t>Part 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73125" y="2112063"/>
            <a:ext cx="1836804" cy="36933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id-ID" dirty="0">
                <a:solidFill>
                  <a:schemeClr val="bg1"/>
                </a:solidFill>
                <a:cs typeface="Lato Regular"/>
              </a:rPr>
              <a:t>Part 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23189" y="1869777"/>
            <a:ext cx="1793379" cy="36933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id-ID" dirty="0">
                <a:solidFill>
                  <a:schemeClr val="bg1"/>
                </a:solidFill>
                <a:cs typeface="Lato Regular"/>
              </a:rPr>
              <a:t>Part 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99988" y="1583352"/>
            <a:ext cx="1766643" cy="36933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id-ID" dirty="0">
                <a:solidFill>
                  <a:schemeClr val="bg1"/>
                </a:solidFill>
                <a:cs typeface="Lato Regular"/>
              </a:rPr>
              <a:t>Part 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87057" y="1269369"/>
            <a:ext cx="2442943" cy="36933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id-ID" dirty="0">
                <a:solidFill>
                  <a:schemeClr val="bg1"/>
                </a:solidFill>
                <a:cs typeface="Lato Regular"/>
              </a:rPr>
              <a:t>Evaluation</a:t>
            </a:r>
          </a:p>
        </p:txBody>
      </p:sp>
      <p:sp>
        <p:nvSpPr>
          <p:cNvPr id="23" name="Rectangle 1"/>
          <p:cNvSpPr>
            <a:spLocks/>
          </p:cNvSpPr>
          <p:nvPr/>
        </p:nvSpPr>
        <p:spPr bwMode="auto">
          <a:xfrm>
            <a:off x="2964021" y="5136838"/>
            <a:ext cx="1980400" cy="557010"/>
          </a:xfrm>
          <a:prstGeom prst="rect">
            <a:avLst/>
          </a:prstGeom>
          <a:solidFill>
            <a:schemeClr val="accent2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normAutofit/>
          </a:bodyPr>
          <a:lstStyle/>
          <a:p>
            <a:endParaRPr lang="en-US" sz="1000" dirty="0"/>
          </a:p>
        </p:txBody>
      </p:sp>
      <p:sp>
        <p:nvSpPr>
          <p:cNvPr id="24" name="Rectangle 1"/>
          <p:cNvSpPr>
            <a:spLocks/>
          </p:cNvSpPr>
          <p:nvPr/>
        </p:nvSpPr>
        <p:spPr bwMode="auto">
          <a:xfrm>
            <a:off x="5019588" y="4888112"/>
            <a:ext cx="1980400" cy="557010"/>
          </a:xfrm>
          <a:prstGeom prst="rect">
            <a:avLst/>
          </a:prstGeom>
          <a:solidFill>
            <a:schemeClr val="accent3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normAutofit/>
          </a:bodyPr>
          <a:lstStyle/>
          <a:p>
            <a:endParaRPr lang="en-US" sz="1000"/>
          </a:p>
        </p:txBody>
      </p:sp>
      <p:sp>
        <p:nvSpPr>
          <p:cNvPr id="25" name="Rectangle 1"/>
          <p:cNvSpPr>
            <a:spLocks/>
          </p:cNvSpPr>
          <p:nvPr/>
        </p:nvSpPr>
        <p:spPr bwMode="auto">
          <a:xfrm>
            <a:off x="7085299" y="4629115"/>
            <a:ext cx="1980400" cy="557010"/>
          </a:xfrm>
          <a:prstGeom prst="rect">
            <a:avLst/>
          </a:prstGeom>
          <a:solidFill>
            <a:schemeClr val="accent4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normAutofit/>
          </a:bodyPr>
          <a:lstStyle/>
          <a:p>
            <a:endParaRPr lang="en-US" sz="1000"/>
          </a:p>
        </p:txBody>
      </p:sp>
      <p:sp>
        <p:nvSpPr>
          <p:cNvPr id="37" name="TextBox 36"/>
          <p:cNvSpPr txBox="1"/>
          <p:nvPr/>
        </p:nvSpPr>
        <p:spPr>
          <a:xfrm>
            <a:off x="1636897" y="5445122"/>
            <a:ext cx="362599" cy="461665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ctr"/>
            <a:r>
              <a:rPr lang="id-ID" dirty="0">
                <a:solidFill>
                  <a:schemeClr val="bg1"/>
                </a:solidFill>
                <a:cs typeface="Lato Regular"/>
              </a:rPr>
              <a:t>Barriers and Enablers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776616" y="5162071"/>
            <a:ext cx="373820" cy="461665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ctr"/>
            <a:r>
              <a:rPr lang="id-ID" dirty="0">
                <a:solidFill>
                  <a:schemeClr val="bg1"/>
                </a:solidFill>
                <a:cs typeface="Lato Regular"/>
              </a:rPr>
              <a:t>Health Education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866481" y="4922527"/>
            <a:ext cx="344966" cy="461665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ctr"/>
            <a:r>
              <a:rPr lang="id-ID" dirty="0">
                <a:solidFill>
                  <a:schemeClr val="bg1"/>
                </a:solidFill>
                <a:cs typeface="Lato Regular"/>
              </a:rPr>
              <a:t>Testimonials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911608" y="4665472"/>
            <a:ext cx="362599" cy="461665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ctr"/>
            <a:r>
              <a:rPr lang="id-ID" dirty="0">
                <a:solidFill>
                  <a:schemeClr val="bg1"/>
                </a:solidFill>
                <a:cs typeface="Lato Regular"/>
              </a:rPr>
              <a:t>Faith as Enabler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944442" y="4398282"/>
            <a:ext cx="351378" cy="461665"/>
          </a:xfrm>
          <a:prstGeom prst="rect">
            <a:avLst/>
          </a:prstGeom>
          <a:noFill/>
        </p:spPr>
        <p:txBody>
          <a:bodyPr wrap="none" rtlCol="0">
            <a:normAutofit fontScale="77500" lnSpcReduction="20000"/>
          </a:bodyPr>
          <a:lstStyle/>
          <a:p>
            <a:pPr algn="ctr"/>
            <a:r>
              <a:rPr lang="id-ID" dirty="0">
                <a:solidFill>
                  <a:schemeClr val="bg1"/>
                </a:solidFill>
                <a:cs typeface="Lato Regular"/>
              </a:rPr>
              <a:t>Intervention well </a:t>
            </a:r>
          </a:p>
          <a:p>
            <a:pPr algn="ctr"/>
            <a:r>
              <a:rPr lang="id-ID" dirty="0">
                <a:solidFill>
                  <a:schemeClr val="bg1"/>
                </a:solidFill>
                <a:cs typeface="Lato Regular"/>
              </a:rPr>
              <a:t>received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040151" y="2787179"/>
            <a:ext cx="1791287" cy="230478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GB" sz="1700" dirty="0"/>
              <a:t>A health education session led by a female GP on screening followed by Q&amp;A</a:t>
            </a:r>
            <a:endParaRPr lang="en-US" sz="1700" dirty="0"/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105862" y="2591266"/>
            <a:ext cx="1791287" cy="195296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GB" dirty="0"/>
              <a:t>Videos of Muslim women’s experiences of cancer or screening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7195770" y="2299050"/>
            <a:ext cx="1791287" cy="199323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GB" dirty="0"/>
              <a:t>A religious perspective on cancer screening delivered by a female religious scholar</a:t>
            </a:r>
            <a:r>
              <a:rPr lang="en-GB" sz="1400" dirty="0">
                <a:effectLst/>
              </a:rPr>
              <a:t> 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35773" y="402915"/>
            <a:ext cx="9508670" cy="769441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2000" b="1" dirty="0"/>
              <a:t>Co-designed, peer-led, faith-based Intervention to encourage uptake of breast, bowel and </a:t>
            </a:r>
          </a:p>
          <a:p>
            <a:r>
              <a:rPr lang="en-US" sz="2000" b="1" dirty="0"/>
              <a:t>cervical cancer screening</a:t>
            </a:r>
          </a:p>
          <a:p>
            <a:endParaRPr lang="en-US" sz="4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503435" y="1199544"/>
            <a:ext cx="7609891" cy="0"/>
          </a:xfrm>
          <a:prstGeom prst="line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1">
            <a:extLst>
              <a:ext uri="{FF2B5EF4-FFF2-40B4-BE49-F238E27FC236}">
                <a16:creationId xmlns:a16="http://schemas.microsoft.com/office/drawing/2014/main" id="{143F98A0-00DF-6644-B212-662AFDD37E21}"/>
              </a:ext>
            </a:extLst>
          </p:cNvPr>
          <p:cNvSpPr>
            <a:spLocks/>
          </p:cNvSpPr>
          <p:nvPr/>
        </p:nvSpPr>
        <p:spPr bwMode="auto">
          <a:xfrm>
            <a:off x="826484" y="2901346"/>
            <a:ext cx="1983424" cy="253125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normAutofit/>
          </a:bodyPr>
          <a:lstStyle/>
          <a:p>
            <a:pPr algn="ctr"/>
            <a:endParaRPr lang="en-GB" dirty="0"/>
          </a:p>
          <a:p>
            <a:pPr algn="ctr"/>
            <a:r>
              <a:rPr lang="en-GB" dirty="0"/>
              <a:t>A peer-led discussion of barriers and enablers to breast, bowel and cervical cancer screening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</a:p>
        </p:txBody>
      </p:sp>
      <p:pic>
        <p:nvPicPr>
          <p:cNvPr id="3" name="Picture 2" descr="A logo with blue text&#10;&#10;Description automatically generated">
            <a:extLst>
              <a:ext uri="{FF2B5EF4-FFF2-40B4-BE49-F238E27FC236}">
                <a16:creationId xmlns:a16="http://schemas.microsoft.com/office/drawing/2014/main" id="{EF356DEE-8088-5F3C-21B1-906E27AAA8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167" y="6070685"/>
            <a:ext cx="1548765" cy="7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8121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276EE-2B3A-BB42-3FAE-78165486B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83" y="1963792"/>
            <a:ext cx="3687041" cy="2368317"/>
          </a:xfrm>
        </p:spPr>
        <p:txBody>
          <a:bodyPr anchor="t">
            <a:normAutofit/>
          </a:bodyPr>
          <a:lstStyle/>
          <a:p>
            <a:r>
              <a:rPr lang="en-GB" sz="3200" dirty="0"/>
              <a:t>Next steps-3-year Feasibility trial (2023-2025)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059AF-9864-66BD-623B-B9B747202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61" y="0"/>
            <a:ext cx="2358601" cy="110934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6519F-2932-803A-94F2-0977C0835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8086" y="1035843"/>
            <a:ext cx="6005713" cy="4945857"/>
          </a:xfrm>
        </p:spPr>
        <p:txBody>
          <a:bodyPr>
            <a:normAutofit/>
          </a:bodyPr>
          <a:lstStyle/>
          <a:p>
            <a:pPr marL="91440" marR="0" lvl="0" indent="-91440" defTabSz="914400" rtl="0" eaLnBrk="1" fontAlgn="auto" latinLnBrk="0" hangingPunct="1"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Aim: To improve uptake to cancer screening among Muslim women using a faith-based intervention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91440" marR="0" lvl="0" indent="-91440" defTabSz="914400" rtl="0" eaLnBrk="1" fontAlgn="auto" latinLnBrk="0" hangingPunct="1"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will be achieved through the following objectives:</a:t>
            </a:r>
          </a:p>
          <a:p>
            <a:pPr marL="457200" marR="0" lvl="0" indent="-457200" defTabSz="914400" rtl="0" eaLnBrk="1" fontAlgn="auto" latinLnBrk="0" hangingPunct="1"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Implementing a non-randomised, two-arm feasibility trial.</a:t>
            </a:r>
          </a:p>
          <a:p>
            <a:pPr marL="457200" marR="0" lvl="0" indent="-457200" defTabSz="914400" rtl="0" eaLnBrk="1" fontAlgn="auto" latinLnBrk="0" hangingPunct="1"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Exploring the perspectives on intervention and trial acceptability and implementation. </a:t>
            </a:r>
          </a:p>
          <a:p>
            <a:pPr marL="457200" marR="0" lvl="0" indent="-457200" defTabSz="914400" rtl="0" eaLnBrk="1" fontAlgn="auto" latinLnBrk="0" hangingPunct="1"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Examining feasibility of a definitive trial.</a:t>
            </a:r>
          </a:p>
          <a:p>
            <a:pPr marL="457200" marR="0" lvl="0" indent="-457200" defTabSz="914400" rtl="0" eaLnBrk="1" fontAlgn="auto" latinLnBrk="0" hangingPunct="1"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Developing effective data dissemination strategies and prepare the next phase.</a:t>
            </a:r>
          </a:p>
          <a:p>
            <a:endParaRPr lang="en-GB" sz="20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D2D829D-2830-5F07-E40B-C351944AB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21FC5EF-435E-F74E-11C5-A935C7066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CF3CE81-94AA-585B-379D-CB757AFCC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logo with blue text&#10;&#10;Description automatically generated">
            <a:extLst>
              <a:ext uri="{FF2B5EF4-FFF2-40B4-BE49-F238E27FC236}">
                <a16:creationId xmlns:a16="http://schemas.microsoft.com/office/drawing/2014/main" id="{2C032ABA-B649-059E-1648-A67E4C3D9F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167" y="6070685"/>
            <a:ext cx="1548765" cy="718185"/>
          </a:xfrm>
          <a:prstGeom prst="rect">
            <a:avLst/>
          </a:pr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1118185-D56F-3C5D-61FF-E7B5946A8E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1666216"/>
              </p:ext>
            </p:extLst>
          </p:nvPr>
        </p:nvGraphicFramePr>
        <p:xfrm>
          <a:off x="227983" y="4177777"/>
          <a:ext cx="4586307" cy="202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09032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27D2"/>
      </a:accent2>
      <a:accent3>
        <a:srgbClr val="2A88A5"/>
      </a:accent3>
      <a:accent4>
        <a:srgbClr val="1CB8FF"/>
      </a:accent4>
      <a:accent5>
        <a:srgbClr val="C66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D3A68E727B554E985912D6A5C4E5D7" ma:contentTypeVersion="3" ma:contentTypeDescription="Create a new document." ma:contentTypeScope="" ma:versionID="c86132acb833ed88f7ad889a45b1a928">
  <xsd:schema xmlns:xsd="http://www.w3.org/2001/XMLSchema" xmlns:xs="http://www.w3.org/2001/XMLSchema" xmlns:p="http://schemas.microsoft.com/office/2006/metadata/properties" xmlns:ns2="6d9e1e0e-4c4e-4ccc-a30d-4ccd7ffb281f" targetNamespace="http://schemas.microsoft.com/office/2006/metadata/properties" ma:root="true" ma:fieldsID="4feef929c56b3358a97f4bb1588bc294" ns2:_="">
    <xsd:import namespace="6d9e1e0e-4c4e-4ccc-a30d-4ccd7ffb28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9e1e0e-4c4e-4ccc-a30d-4ccd7ffb28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977C61-5AF8-4667-BCDF-C48242F0AA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9e1e0e-4c4e-4ccc-a30d-4ccd7ffb28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BF0051-2370-4694-92D9-87B7458A08F2}">
  <ds:schemaRefs>
    <ds:schemaRef ds:uri="http://purl.org/dc/terms/"/>
    <ds:schemaRef ds:uri="http://schemas.microsoft.com/office/infopath/2007/PartnerControls"/>
    <ds:schemaRef ds:uri="http://purl.org/dc/dcmitype/"/>
    <ds:schemaRef ds:uri="http://www.w3.org/XML/1998/namespace"/>
    <ds:schemaRef ds:uri="http://purl.org/dc/elements/1.1/"/>
    <ds:schemaRef ds:uri="6d9e1e0e-4c4e-4ccc-a30d-4ccd7ffb281f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4237DCE-C841-477E-B830-46DC733CE5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2704</TotalTime>
  <Words>705</Words>
  <Application>Microsoft Office PowerPoint</Application>
  <PresentationFormat>Widescreen</PresentationFormat>
  <Paragraphs>87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IMCAN project   Improving Muslim Women’s CANcer Screening Uptake</vt:lpstr>
      <vt:lpstr>Background</vt:lpstr>
      <vt:lpstr>Barriers to screening</vt:lpstr>
      <vt:lpstr>Pilot Study</vt:lpstr>
      <vt:lpstr>PowerPoint Presentation</vt:lpstr>
      <vt:lpstr>PowerPoint Presentation</vt:lpstr>
      <vt:lpstr>PowerPoint Presentation</vt:lpstr>
      <vt:lpstr>PowerPoint Presentation</vt:lpstr>
      <vt:lpstr>Next steps-3-year Feasibility trial (2023-2025)</vt:lpstr>
      <vt:lpstr>What is a feasibility trial?</vt:lpstr>
      <vt:lpstr>PowerPoint Presentation</vt:lpstr>
      <vt:lpstr>Conclusions</vt:lpstr>
      <vt:lpstr>References </vt:lpstr>
    </vt:vector>
  </TitlesOfParts>
  <Company>University of Sunderland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IMCAN project  Improving uptake of breast, bowel and cervical cancer screening among Muslim women: protocol for a non-randomised feasibility study of a peer-led, faith-based intervention</dc:title>
  <dc:creator>Rawand Jarrar (Staff)</dc:creator>
  <cp:lastModifiedBy>SHARMEEN, Anisah (NHS NORTH EAST AND NORTH CUMBRIA ICB - 16C)</cp:lastModifiedBy>
  <cp:revision>3</cp:revision>
  <dcterms:created xsi:type="dcterms:W3CDTF">2023-09-04T11:20:49Z</dcterms:created>
  <dcterms:modified xsi:type="dcterms:W3CDTF">2023-10-18T12:37:06Z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0x010100E4D3A68E727B554E985912D6A5C4E5D7</vt:lpwstr>
  </property>
</Properties>
</file>