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756" r:id="rId2"/>
  </p:sldMasterIdLst>
  <p:notesMasterIdLst>
    <p:notesMasterId r:id="rId21"/>
  </p:notesMasterIdLst>
  <p:sldIdLst>
    <p:sldId id="256" r:id="rId3"/>
    <p:sldId id="259" r:id="rId4"/>
    <p:sldId id="260" r:id="rId5"/>
    <p:sldId id="275" r:id="rId6"/>
    <p:sldId id="262" r:id="rId7"/>
    <p:sldId id="263" r:id="rId8"/>
    <p:sldId id="264" r:id="rId9"/>
    <p:sldId id="265" r:id="rId10"/>
    <p:sldId id="266" r:id="rId11"/>
    <p:sldId id="271" r:id="rId12"/>
    <p:sldId id="270" r:id="rId13"/>
    <p:sldId id="268" r:id="rId14"/>
    <p:sldId id="269" r:id="rId15"/>
    <p:sldId id="279" r:id="rId16"/>
    <p:sldId id="284" r:id="rId17"/>
    <p:sldId id="283" r:id="rId18"/>
    <p:sldId id="276"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99939-2935-65EB-598F-60BCE8067DCD}" v="25" dt="2023-09-13T14:17:57.306"/>
    <p1510:client id="{206E54BF-8A5F-0ABC-63C7-A59DEC82FC9F}" v="246" dt="2023-09-07T15:31:54.022"/>
    <p1510:client id="{3034EE89-EE9B-CB03-ADE0-CF4189F27FDB}" v="2" dt="2023-09-13T14:04:25.320"/>
    <p1510:client id="{78815A14-9072-4B27-EBCC-22586028BCCC}" v="185" dt="2023-10-06T14:55:49.995"/>
    <p1510:client id="{8139F4BD-39D3-DEB5-D837-7C5F06674BA6}" v="468" dt="2023-09-13T09:55:33.078"/>
    <p1510:client id="{8321D5B6-8D7C-9E74-CBFF-A55562668AEC}" v="18" dt="2023-10-11T09:20:10.243"/>
    <p1510:client id="{A27FA19D-F7CA-E4CD-4A5C-DD5D777AB542}" v="2" dt="2023-10-11T14:02:50.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ata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image" Target="../media/image26.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image" Target="../media/image26.jpe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7C5761-6FAD-4D24-8583-5917E1FE598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97DF24DC-052E-4BC7-976B-2F82426363C6}">
      <dgm:prSet phldrT="[Text]"/>
      <dgm:spPr/>
      <dgm:t>
        <a:bodyPr/>
        <a:lstStyle/>
        <a:p>
          <a:r>
            <a:rPr lang="en-GB"/>
            <a:t>Forgetting/Not aware of Appointment</a:t>
          </a:r>
        </a:p>
      </dgm:t>
    </dgm:pt>
    <dgm:pt modelId="{A5102C3F-DC0B-436D-8F2A-AA99B4001367}" type="parTrans" cxnId="{EC45FA89-1C65-41AB-B6F9-723DAA74FBDA}">
      <dgm:prSet/>
      <dgm:spPr/>
      <dgm:t>
        <a:bodyPr/>
        <a:lstStyle/>
        <a:p>
          <a:endParaRPr lang="en-GB"/>
        </a:p>
      </dgm:t>
    </dgm:pt>
    <dgm:pt modelId="{3153DB1C-92BE-4814-861E-1901A8E6D1F0}" type="sibTrans" cxnId="{EC45FA89-1C65-41AB-B6F9-723DAA74FBDA}">
      <dgm:prSet/>
      <dgm:spPr/>
      <dgm:t>
        <a:bodyPr/>
        <a:lstStyle/>
        <a:p>
          <a:endParaRPr lang="en-GB"/>
        </a:p>
      </dgm:t>
    </dgm:pt>
    <dgm:pt modelId="{A9AD4C12-89AD-40B1-88FF-1621DA88918B}">
      <dgm:prSet phldrT="[Text]"/>
      <dgm:spPr/>
      <dgm:t>
        <a:bodyPr/>
        <a:lstStyle/>
        <a:p>
          <a:r>
            <a:rPr lang="en-GB"/>
            <a:t>Caring Responsibilities</a:t>
          </a:r>
        </a:p>
      </dgm:t>
    </dgm:pt>
    <dgm:pt modelId="{BECF2FA5-FD01-4FFC-85C4-68BFC739BE29}" type="parTrans" cxnId="{42D42B22-27ED-44B1-8669-4E9B644D1083}">
      <dgm:prSet/>
      <dgm:spPr/>
      <dgm:t>
        <a:bodyPr/>
        <a:lstStyle/>
        <a:p>
          <a:endParaRPr lang="en-GB"/>
        </a:p>
      </dgm:t>
    </dgm:pt>
    <dgm:pt modelId="{53B4AE0E-0909-46C3-9DBD-ACEE6452DD46}" type="sibTrans" cxnId="{42D42B22-27ED-44B1-8669-4E9B644D1083}">
      <dgm:prSet/>
      <dgm:spPr/>
      <dgm:t>
        <a:bodyPr/>
        <a:lstStyle/>
        <a:p>
          <a:endParaRPr lang="en-GB"/>
        </a:p>
      </dgm:t>
    </dgm:pt>
    <dgm:pt modelId="{F29BA043-4854-4CE2-B26E-2022D0F5EF03}">
      <dgm:prSet phldrT="[Text]"/>
      <dgm:spPr/>
      <dgm:t>
        <a:bodyPr/>
        <a:lstStyle/>
        <a:p>
          <a:r>
            <a:rPr lang="en-GB"/>
            <a:t>Anxiety</a:t>
          </a:r>
        </a:p>
      </dgm:t>
    </dgm:pt>
    <dgm:pt modelId="{729ADAE5-3F88-4441-9172-8B4E6B14F169}" type="parTrans" cxnId="{355BE01A-38B9-4416-9562-B45DBB36337E}">
      <dgm:prSet/>
      <dgm:spPr/>
      <dgm:t>
        <a:bodyPr/>
        <a:lstStyle/>
        <a:p>
          <a:endParaRPr lang="en-GB"/>
        </a:p>
      </dgm:t>
    </dgm:pt>
    <dgm:pt modelId="{3E2C5E9F-1D4E-4211-8558-4D516E1AE234}" type="sibTrans" cxnId="{355BE01A-38B9-4416-9562-B45DBB36337E}">
      <dgm:prSet/>
      <dgm:spPr/>
      <dgm:t>
        <a:bodyPr/>
        <a:lstStyle/>
        <a:p>
          <a:endParaRPr lang="en-GB"/>
        </a:p>
      </dgm:t>
    </dgm:pt>
    <dgm:pt modelId="{73DE73E8-1154-4136-AF29-9311CADE23DE}">
      <dgm:prSet phldrT="[Text]"/>
      <dgm:spPr/>
      <dgm:t>
        <a:bodyPr/>
        <a:lstStyle/>
        <a:p>
          <a:r>
            <a:rPr lang="en-GB"/>
            <a:t>Transport</a:t>
          </a:r>
        </a:p>
      </dgm:t>
    </dgm:pt>
    <dgm:pt modelId="{2C88BFF4-576B-4AFF-99DA-36631BA6C09A}" type="parTrans" cxnId="{E3E22477-A52F-4F4D-911D-D15C68EE18ED}">
      <dgm:prSet/>
      <dgm:spPr/>
      <dgm:t>
        <a:bodyPr/>
        <a:lstStyle/>
        <a:p>
          <a:endParaRPr lang="en-GB"/>
        </a:p>
      </dgm:t>
    </dgm:pt>
    <dgm:pt modelId="{37B491F1-1FCD-4F70-945D-3248617F4C77}" type="sibTrans" cxnId="{E3E22477-A52F-4F4D-911D-D15C68EE18ED}">
      <dgm:prSet/>
      <dgm:spPr/>
      <dgm:t>
        <a:bodyPr/>
        <a:lstStyle/>
        <a:p>
          <a:endParaRPr lang="en-GB"/>
        </a:p>
      </dgm:t>
    </dgm:pt>
    <dgm:pt modelId="{4ABA0D83-8CA3-4278-BE15-6B32CB0E6329}">
      <dgm:prSet phldrT="[Text]"/>
      <dgm:spPr/>
      <dgm:t>
        <a:bodyPr/>
        <a:lstStyle/>
        <a:p>
          <a:r>
            <a:rPr lang="en-GB"/>
            <a:t>Work</a:t>
          </a:r>
        </a:p>
      </dgm:t>
    </dgm:pt>
    <dgm:pt modelId="{65AB9E8B-DD2B-4888-8208-FA892B6E787B}" type="parTrans" cxnId="{FB41E747-4727-4D23-9210-7BE24949E116}">
      <dgm:prSet/>
      <dgm:spPr/>
      <dgm:t>
        <a:bodyPr/>
        <a:lstStyle/>
        <a:p>
          <a:endParaRPr lang="en-GB"/>
        </a:p>
      </dgm:t>
    </dgm:pt>
    <dgm:pt modelId="{808A5803-3C6B-438F-891A-00061A2E1495}" type="sibTrans" cxnId="{FB41E747-4727-4D23-9210-7BE24949E116}">
      <dgm:prSet/>
      <dgm:spPr/>
      <dgm:t>
        <a:bodyPr/>
        <a:lstStyle/>
        <a:p>
          <a:endParaRPr lang="en-GB"/>
        </a:p>
      </dgm:t>
    </dgm:pt>
    <dgm:pt modelId="{D4913E98-2C24-40D2-9E5D-7E5C7DAC237A}" type="pres">
      <dgm:prSet presAssocID="{847C5761-6FAD-4D24-8583-5917E1FE5983}" presName="Name0" presStyleCnt="0">
        <dgm:presLayoutVars>
          <dgm:dir/>
          <dgm:resizeHandles val="exact"/>
        </dgm:presLayoutVars>
      </dgm:prSet>
      <dgm:spPr/>
    </dgm:pt>
    <dgm:pt modelId="{36A0B507-61AF-4C83-AB56-099100A64B94}" type="pres">
      <dgm:prSet presAssocID="{97DF24DC-052E-4BC7-976B-2F82426363C6}" presName="compNode" presStyleCnt="0"/>
      <dgm:spPr/>
    </dgm:pt>
    <dgm:pt modelId="{308D79A5-B5FA-47B9-9A40-6BF8415B5C81}" type="pres">
      <dgm:prSet presAssocID="{97DF24DC-052E-4BC7-976B-2F82426363C6}"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Side view of a white calendar"/>
        </a:ext>
      </dgm:extLst>
    </dgm:pt>
    <dgm:pt modelId="{C3DAC458-CB79-452C-A00F-4F25F3DE9D06}" type="pres">
      <dgm:prSet presAssocID="{97DF24DC-052E-4BC7-976B-2F82426363C6}" presName="textRect" presStyleLbl="revTx" presStyleIdx="0" presStyleCnt="5">
        <dgm:presLayoutVars>
          <dgm:bulletEnabled val="1"/>
        </dgm:presLayoutVars>
      </dgm:prSet>
      <dgm:spPr/>
    </dgm:pt>
    <dgm:pt modelId="{C7222485-0FAC-4BFF-9D1B-868B4A476EC7}" type="pres">
      <dgm:prSet presAssocID="{3153DB1C-92BE-4814-861E-1901A8E6D1F0}" presName="sibTrans" presStyleLbl="sibTrans2D1" presStyleIdx="0" presStyleCnt="0"/>
      <dgm:spPr/>
    </dgm:pt>
    <dgm:pt modelId="{71F464D0-52C6-4E97-A687-30019CF97ADF}" type="pres">
      <dgm:prSet presAssocID="{4ABA0D83-8CA3-4278-BE15-6B32CB0E6329}" presName="compNode" presStyleCnt="0"/>
      <dgm:spPr/>
    </dgm:pt>
    <dgm:pt modelId="{3C7911A0-B42C-40BE-9ADA-7FD3BC29D56A}" type="pres">
      <dgm:prSet presAssocID="{4ABA0D83-8CA3-4278-BE15-6B32CB0E6329}" presName="pictRect" presStyleLbl="node1" presStyleIdx="1" presStyleCnt="5"/>
      <dgm:spPr>
        <a:blipFill>
          <a:blip xmlns:r="http://schemas.openxmlformats.org/officeDocument/2006/relationships" r:embed="rId2"/>
          <a:srcRect/>
          <a:stretch>
            <a:fillRect l="-2000" r="-2000"/>
          </a:stretch>
        </a:blipFill>
      </dgm:spPr>
      <dgm:extLst>
        <a:ext uri="{E40237B7-FDA0-4F09-8148-C483321AD2D9}">
          <dgm14:cNvPr xmlns:dgm14="http://schemas.microsoft.com/office/drawing/2010/diagram" id="0" name="" descr="Cardboard boxes on conveyor belt"/>
        </a:ext>
      </dgm:extLst>
    </dgm:pt>
    <dgm:pt modelId="{B4F0E583-8EB6-4D1E-971D-53E6E6754BBA}" type="pres">
      <dgm:prSet presAssocID="{4ABA0D83-8CA3-4278-BE15-6B32CB0E6329}" presName="textRect" presStyleLbl="revTx" presStyleIdx="1" presStyleCnt="5">
        <dgm:presLayoutVars>
          <dgm:bulletEnabled val="1"/>
        </dgm:presLayoutVars>
      </dgm:prSet>
      <dgm:spPr/>
    </dgm:pt>
    <dgm:pt modelId="{39A49847-B487-4F2E-A5BC-CCCE640F9B10}" type="pres">
      <dgm:prSet presAssocID="{808A5803-3C6B-438F-891A-00061A2E1495}" presName="sibTrans" presStyleLbl="sibTrans2D1" presStyleIdx="0" presStyleCnt="0"/>
      <dgm:spPr/>
    </dgm:pt>
    <dgm:pt modelId="{235D4341-32E7-4D8B-927A-531EC49C87DA}" type="pres">
      <dgm:prSet presAssocID="{A9AD4C12-89AD-40B1-88FF-1621DA88918B}" presName="compNode" presStyleCnt="0"/>
      <dgm:spPr/>
    </dgm:pt>
    <dgm:pt modelId="{78CE0FF1-A10B-4E11-ADEA-83CBDA9512FE}" type="pres">
      <dgm:prSet presAssocID="{A9AD4C12-89AD-40B1-88FF-1621DA88918B}"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erson holding a sleeping baby's hand"/>
        </a:ext>
      </dgm:extLst>
    </dgm:pt>
    <dgm:pt modelId="{6DEDDF70-9785-4027-AD61-8F91B44E90A1}" type="pres">
      <dgm:prSet presAssocID="{A9AD4C12-89AD-40B1-88FF-1621DA88918B}" presName="textRect" presStyleLbl="revTx" presStyleIdx="2" presStyleCnt="5">
        <dgm:presLayoutVars>
          <dgm:bulletEnabled val="1"/>
        </dgm:presLayoutVars>
      </dgm:prSet>
      <dgm:spPr/>
    </dgm:pt>
    <dgm:pt modelId="{319B5692-616D-4FCF-8726-9D62DE2C9E0A}" type="pres">
      <dgm:prSet presAssocID="{53B4AE0E-0909-46C3-9DBD-ACEE6452DD46}" presName="sibTrans" presStyleLbl="sibTrans2D1" presStyleIdx="0" presStyleCnt="0"/>
      <dgm:spPr/>
    </dgm:pt>
    <dgm:pt modelId="{3B8AB695-E0C6-45B3-BDEC-132FEA9988C9}" type="pres">
      <dgm:prSet presAssocID="{F29BA043-4854-4CE2-B26E-2022D0F5EF03}" presName="compNode" presStyleCnt="0"/>
      <dgm:spPr/>
    </dgm:pt>
    <dgm:pt modelId="{324E4BE5-4B76-4EF6-8CC4-9E24E13CB021}" type="pres">
      <dgm:prSet presAssocID="{F29BA043-4854-4CE2-B26E-2022D0F5EF03}" presName="pict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Person thinking"/>
        </a:ext>
      </dgm:extLst>
    </dgm:pt>
    <dgm:pt modelId="{2F18EC87-FD71-4BE3-9291-D04B125457F5}" type="pres">
      <dgm:prSet presAssocID="{F29BA043-4854-4CE2-B26E-2022D0F5EF03}" presName="textRect" presStyleLbl="revTx" presStyleIdx="3" presStyleCnt="5">
        <dgm:presLayoutVars>
          <dgm:bulletEnabled val="1"/>
        </dgm:presLayoutVars>
      </dgm:prSet>
      <dgm:spPr/>
    </dgm:pt>
    <dgm:pt modelId="{C9E543F5-01B7-4CAB-BD5B-12617E24D316}" type="pres">
      <dgm:prSet presAssocID="{3E2C5E9F-1D4E-4211-8558-4D516E1AE234}" presName="sibTrans" presStyleLbl="sibTrans2D1" presStyleIdx="0" presStyleCnt="0"/>
      <dgm:spPr/>
    </dgm:pt>
    <dgm:pt modelId="{E625869B-806F-40E4-9A42-5606FFC09FD0}" type="pres">
      <dgm:prSet presAssocID="{73DE73E8-1154-4136-AF29-9311CADE23DE}" presName="compNode" presStyleCnt="0"/>
      <dgm:spPr/>
    </dgm:pt>
    <dgm:pt modelId="{DA24C546-C4DF-4C07-B1B7-5AE592FB12ED}" type="pres">
      <dgm:prSet presAssocID="{73DE73E8-1154-4136-AF29-9311CADE23DE}" presName="pict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Moving bus"/>
        </a:ext>
      </dgm:extLst>
    </dgm:pt>
    <dgm:pt modelId="{199A227B-0587-4221-9B16-BE9449DB96D9}" type="pres">
      <dgm:prSet presAssocID="{73DE73E8-1154-4136-AF29-9311CADE23DE}" presName="textRect" presStyleLbl="revTx" presStyleIdx="4" presStyleCnt="5">
        <dgm:presLayoutVars>
          <dgm:bulletEnabled val="1"/>
        </dgm:presLayoutVars>
      </dgm:prSet>
      <dgm:spPr/>
    </dgm:pt>
  </dgm:ptLst>
  <dgm:cxnLst>
    <dgm:cxn modelId="{F92D2700-7D1A-49BA-9165-ECD3E8730845}" type="presOf" srcId="{97DF24DC-052E-4BC7-976B-2F82426363C6}" destId="{C3DAC458-CB79-452C-A00F-4F25F3DE9D06}" srcOrd="0" destOrd="0" presId="urn:microsoft.com/office/officeart/2005/8/layout/pList1"/>
    <dgm:cxn modelId="{2390FC09-DB5B-43FF-A562-7E6CFEBF0176}" type="presOf" srcId="{847C5761-6FAD-4D24-8583-5917E1FE5983}" destId="{D4913E98-2C24-40D2-9E5D-7E5C7DAC237A}" srcOrd="0" destOrd="0" presId="urn:microsoft.com/office/officeart/2005/8/layout/pList1"/>
    <dgm:cxn modelId="{355BE01A-38B9-4416-9562-B45DBB36337E}" srcId="{847C5761-6FAD-4D24-8583-5917E1FE5983}" destId="{F29BA043-4854-4CE2-B26E-2022D0F5EF03}" srcOrd="3" destOrd="0" parTransId="{729ADAE5-3F88-4441-9172-8B4E6B14F169}" sibTransId="{3E2C5E9F-1D4E-4211-8558-4D516E1AE234}"/>
    <dgm:cxn modelId="{323CBA20-1490-4C08-AA2B-A8A120DA882B}" type="presOf" srcId="{3E2C5E9F-1D4E-4211-8558-4D516E1AE234}" destId="{C9E543F5-01B7-4CAB-BD5B-12617E24D316}" srcOrd="0" destOrd="0" presId="urn:microsoft.com/office/officeart/2005/8/layout/pList1"/>
    <dgm:cxn modelId="{42D42B22-27ED-44B1-8669-4E9B644D1083}" srcId="{847C5761-6FAD-4D24-8583-5917E1FE5983}" destId="{A9AD4C12-89AD-40B1-88FF-1621DA88918B}" srcOrd="2" destOrd="0" parTransId="{BECF2FA5-FD01-4FFC-85C4-68BFC739BE29}" sibTransId="{53B4AE0E-0909-46C3-9DBD-ACEE6452DD46}"/>
    <dgm:cxn modelId="{2B219340-0F64-4A1C-A09B-E05C10CBB81E}" type="presOf" srcId="{F29BA043-4854-4CE2-B26E-2022D0F5EF03}" destId="{2F18EC87-FD71-4BE3-9291-D04B125457F5}" srcOrd="0" destOrd="0" presId="urn:microsoft.com/office/officeart/2005/8/layout/pList1"/>
    <dgm:cxn modelId="{0BE6E95D-FC8D-4435-8CE7-279C47BED3BC}" type="presOf" srcId="{A9AD4C12-89AD-40B1-88FF-1621DA88918B}" destId="{6DEDDF70-9785-4027-AD61-8F91B44E90A1}" srcOrd="0" destOrd="0" presId="urn:microsoft.com/office/officeart/2005/8/layout/pList1"/>
    <dgm:cxn modelId="{FB41E747-4727-4D23-9210-7BE24949E116}" srcId="{847C5761-6FAD-4D24-8583-5917E1FE5983}" destId="{4ABA0D83-8CA3-4278-BE15-6B32CB0E6329}" srcOrd="1" destOrd="0" parTransId="{65AB9E8B-DD2B-4888-8208-FA892B6E787B}" sibTransId="{808A5803-3C6B-438F-891A-00061A2E1495}"/>
    <dgm:cxn modelId="{E3E22477-A52F-4F4D-911D-D15C68EE18ED}" srcId="{847C5761-6FAD-4D24-8583-5917E1FE5983}" destId="{73DE73E8-1154-4136-AF29-9311CADE23DE}" srcOrd="4" destOrd="0" parTransId="{2C88BFF4-576B-4AFF-99DA-36631BA6C09A}" sibTransId="{37B491F1-1FCD-4F70-945D-3248617F4C77}"/>
    <dgm:cxn modelId="{EC45FA89-1C65-41AB-B6F9-723DAA74FBDA}" srcId="{847C5761-6FAD-4D24-8583-5917E1FE5983}" destId="{97DF24DC-052E-4BC7-976B-2F82426363C6}" srcOrd="0" destOrd="0" parTransId="{A5102C3F-DC0B-436D-8F2A-AA99B4001367}" sibTransId="{3153DB1C-92BE-4814-861E-1901A8E6D1F0}"/>
    <dgm:cxn modelId="{D21949BC-24C9-4E63-8381-A6DC424742CF}" type="presOf" srcId="{3153DB1C-92BE-4814-861E-1901A8E6D1F0}" destId="{C7222485-0FAC-4BFF-9D1B-868B4A476EC7}" srcOrd="0" destOrd="0" presId="urn:microsoft.com/office/officeart/2005/8/layout/pList1"/>
    <dgm:cxn modelId="{CC32F9BE-2259-41C6-88E3-59147F5A4E01}" type="presOf" srcId="{4ABA0D83-8CA3-4278-BE15-6B32CB0E6329}" destId="{B4F0E583-8EB6-4D1E-971D-53E6E6754BBA}" srcOrd="0" destOrd="0" presId="urn:microsoft.com/office/officeart/2005/8/layout/pList1"/>
    <dgm:cxn modelId="{C21563E2-CECE-48D1-9392-FB19D30FF588}" type="presOf" srcId="{808A5803-3C6B-438F-891A-00061A2E1495}" destId="{39A49847-B487-4F2E-A5BC-CCCE640F9B10}" srcOrd="0" destOrd="0" presId="urn:microsoft.com/office/officeart/2005/8/layout/pList1"/>
    <dgm:cxn modelId="{CE3D6BF0-D5EA-45DD-8806-42C5E6210B6B}" type="presOf" srcId="{73DE73E8-1154-4136-AF29-9311CADE23DE}" destId="{199A227B-0587-4221-9B16-BE9449DB96D9}" srcOrd="0" destOrd="0" presId="urn:microsoft.com/office/officeart/2005/8/layout/pList1"/>
    <dgm:cxn modelId="{C251EEF2-6D48-40F5-8BA7-BCC0758FEC96}" type="presOf" srcId="{53B4AE0E-0909-46C3-9DBD-ACEE6452DD46}" destId="{319B5692-616D-4FCF-8726-9D62DE2C9E0A}" srcOrd="0" destOrd="0" presId="urn:microsoft.com/office/officeart/2005/8/layout/pList1"/>
    <dgm:cxn modelId="{BF91CE0E-CFC4-41CD-8085-F42B61D000E8}" type="presParOf" srcId="{D4913E98-2C24-40D2-9E5D-7E5C7DAC237A}" destId="{36A0B507-61AF-4C83-AB56-099100A64B94}" srcOrd="0" destOrd="0" presId="urn:microsoft.com/office/officeart/2005/8/layout/pList1"/>
    <dgm:cxn modelId="{66E280D4-C780-4DD0-A76B-CA43398AD7FF}" type="presParOf" srcId="{36A0B507-61AF-4C83-AB56-099100A64B94}" destId="{308D79A5-B5FA-47B9-9A40-6BF8415B5C81}" srcOrd="0" destOrd="0" presId="urn:microsoft.com/office/officeart/2005/8/layout/pList1"/>
    <dgm:cxn modelId="{A31F5DC6-0185-4539-A9E5-F3A04A5CE67A}" type="presParOf" srcId="{36A0B507-61AF-4C83-AB56-099100A64B94}" destId="{C3DAC458-CB79-452C-A00F-4F25F3DE9D06}" srcOrd="1" destOrd="0" presId="urn:microsoft.com/office/officeart/2005/8/layout/pList1"/>
    <dgm:cxn modelId="{EE23ED02-B8B1-448C-BF4C-94926B4CEEA0}" type="presParOf" srcId="{D4913E98-2C24-40D2-9E5D-7E5C7DAC237A}" destId="{C7222485-0FAC-4BFF-9D1B-868B4A476EC7}" srcOrd="1" destOrd="0" presId="urn:microsoft.com/office/officeart/2005/8/layout/pList1"/>
    <dgm:cxn modelId="{41E77834-AB22-41C2-AE0C-20B9AA5514AE}" type="presParOf" srcId="{D4913E98-2C24-40D2-9E5D-7E5C7DAC237A}" destId="{71F464D0-52C6-4E97-A687-30019CF97ADF}" srcOrd="2" destOrd="0" presId="urn:microsoft.com/office/officeart/2005/8/layout/pList1"/>
    <dgm:cxn modelId="{48400900-5810-4988-AE69-ADB5DB96B780}" type="presParOf" srcId="{71F464D0-52C6-4E97-A687-30019CF97ADF}" destId="{3C7911A0-B42C-40BE-9ADA-7FD3BC29D56A}" srcOrd="0" destOrd="0" presId="urn:microsoft.com/office/officeart/2005/8/layout/pList1"/>
    <dgm:cxn modelId="{C05CD4AC-093B-4058-B190-467237E7361B}" type="presParOf" srcId="{71F464D0-52C6-4E97-A687-30019CF97ADF}" destId="{B4F0E583-8EB6-4D1E-971D-53E6E6754BBA}" srcOrd="1" destOrd="0" presId="urn:microsoft.com/office/officeart/2005/8/layout/pList1"/>
    <dgm:cxn modelId="{4AE90919-0D24-4DB7-82DA-71F6BAA8C6C5}" type="presParOf" srcId="{D4913E98-2C24-40D2-9E5D-7E5C7DAC237A}" destId="{39A49847-B487-4F2E-A5BC-CCCE640F9B10}" srcOrd="3" destOrd="0" presId="urn:microsoft.com/office/officeart/2005/8/layout/pList1"/>
    <dgm:cxn modelId="{155C65EA-C221-4830-B5FF-89F68E3029F4}" type="presParOf" srcId="{D4913E98-2C24-40D2-9E5D-7E5C7DAC237A}" destId="{235D4341-32E7-4D8B-927A-531EC49C87DA}" srcOrd="4" destOrd="0" presId="urn:microsoft.com/office/officeart/2005/8/layout/pList1"/>
    <dgm:cxn modelId="{B06CDFEA-5D58-4AB8-A772-3C8EC12DA19A}" type="presParOf" srcId="{235D4341-32E7-4D8B-927A-531EC49C87DA}" destId="{78CE0FF1-A10B-4E11-ADEA-83CBDA9512FE}" srcOrd="0" destOrd="0" presId="urn:microsoft.com/office/officeart/2005/8/layout/pList1"/>
    <dgm:cxn modelId="{D599993B-F0DA-46DE-B6D0-FCBA70DA554A}" type="presParOf" srcId="{235D4341-32E7-4D8B-927A-531EC49C87DA}" destId="{6DEDDF70-9785-4027-AD61-8F91B44E90A1}" srcOrd="1" destOrd="0" presId="urn:microsoft.com/office/officeart/2005/8/layout/pList1"/>
    <dgm:cxn modelId="{B9DCC0C1-508F-415F-8B77-F1784F30AD6F}" type="presParOf" srcId="{D4913E98-2C24-40D2-9E5D-7E5C7DAC237A}" destId="{319B5692-616D-4FCF-8726-9D62DE2C9E0A}" srcOrd="5" destOrd="0" presId="urn:microsoft.com/office/officeart/2005/8/layout/pList1"/>
    <dgm:cxn modelId="{D2B9B992-D4D4-43E3-96D1-3DE1D481AF73}" type="presParOf" srcId="{D4913E98-2C24-40D2-9E5D-7E5C7DAC237A}" destId="{3B8AB695-E0C6-45B3-BDEC-132FEA9988C9}" srcOrd="6" destOrd="0" presId="urn:microsoft.com/office/officeart/2005/8/layout/pList1"/>
    <dgm:cxn modelId="{AAABE53E-DE21-462C-9A0F-DE612FC4B128}" type="presParOf" srcId="{3B8AB695-E0C6-45B3-BDEC-132FEA9988C9}" destId="{324E4BE5-4B76-4EF6-8CC4-9E24E13CB021}" srcOrd="0" destOrd="0" presId="urn:microsoft.com/office/officeart/2005/8/layout/pList1"/>
    <dgm:cxn modelId="{71F4EF5B-A8A9-45F2-BE7C-FEFA70723D27}" type="presParOf" srcId="{3B8AB695-E0C6-45B3-BDEC-132FEA9988C9}" destId="{2F18EC87-FD71-4BE3-9291-D04B125457F5}" srcOrd="1" destOrd="0" presId="urn:microsoft.com/office/officeart/2005/8/layout/pList1"/>
    <dgm:cxn modelId="{10F43B57-FCD8-4B87-9234-8DAD4D252864}" type="presParOf" srcId="{D4913E98-2C24-40D2-9E5D-7E5C7DAC237A}" destId="{C9E543F5-01B7-4CAB-BD5B-12617E24D316}" srcOrd="7" destOrd="0" presId="urn:microsoft.com/office/officeart/2005/8/layout/pList1"/>
    <dgm:cxn modelId="{8FC7B2C9-1609-4A5A-816C-C48D302D1704}" type="presParOf" srcId="{D4913E98-2C24-40D2-9E5D-7E5C7DAC237A}" destId="{E625869B-806F-40E4-9A42-5606FFC09FD0}" srcOrd="8" destOrd="0" presId="urn:microsoft.com/office/officeart/2005/8/layout/pList1"/>
    <dgm:cxn modelId="{DFA17858-5B5C-4E00-B88C-EA603343A8AF}" type="presParOf" srcId="{E625869B-806F-40E4-9A42-5606FFC09FD0}" destId="{DA24C546-C4DF-4C07-B1B7-5AE592FB12ED}" srcOrd="0" destOrd="0" presId="urn:microsoft.com/office/officeart/2005/8/layout/pList1"/>
    <dgm:cxn modelId="{20FB001A-F3A5-4201-BBE5-F6699B4DAF57}" type="presParOf" srcId="{E625869B-806F-40E4-9A42-5606FFC09FD0}" destId="{199A227B-0587-4221-9B16-BE9449DB96D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013D6A-0255-431B-872D-985A821971C5}"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F32D4AAA-86D9-4B66-8766-131BC0586344}">
      <dgm:prSet phldrT="[Text]" phldr="0"/>
      <dgm:spPr/>
      <dgm:t>
        <a:bodyPr/>
        <a:lstStyle/>
        <a:p>
          <a:pPr rtl="0"/>
          <a:r>
            <a:rPr lang="en-US">
              <a:latin typeface="Arial" panose="020B0604020202020204"/>
            </a:rPr>
            <a:t>Referred with High-Grade Smear</a:t>
          </a:r>
          <a:endParaRPr lang="en-US"/>
        </a:p>
      </dgm:t>
    </dgm:pt>
    <dgm:pt modelId="{A83D0C47-5299-4734-A29F-6C26F122068B}" type="parTrans" cxnId="{67969F37-2356-4FCE-AAF9-E1571C3ED2EF}">
      <dgm:prSet/>
      <dgm:spPr/>
      <dgm:t>
        <a:bodyPr/>
        <a:lstStyle/>
        <a:p>
          <a:endParaRPr lang="en-US"/>
        </a:p>
      </dgm:t>
    </dgm:pt>
    <dgm:pt modelId="{205AB1CC-5127-43DC-B264-D420E45D1D84}" type="sibTrans" cxnId="{67969F37-2356-4FCE-AAF9-E1571C3ED2EF}">
      <dgm:prSet/>
      <dgm:spPr/>
      <dgm:t>
        <a:bodyPr/>
        <a:lstStyle/>
        <a:p>
          <a:endParaRPr lang="en-US"/>
        </a:p>
      </dgm:t>
    </dgm:pt>
    <dgm:pt modelId="{BB05325D-76BF-4EF7-8526-6BC733A04938}">
      <dgm:prSet phldrT="[Text]" phldr="0"/>
      <dgm:spPr/>
      <dgm:t>
        <a:bodyPr/>
        <a:lstStyle/>
        <a:p>
          <a:pPr rtl="0"/>
          <a:r>
            <a:rPr lang="en-US">
              <a:latin typeface="Arial" panose="020B0604020202020204"/>
            </a:rPr>
            <a:t>Initial Appointment – alone &amp; frightened </a:t>
          </a:r>
          <a:endParaRPr lang="en-US"/>
        </a:p>
      </dgm:t>
    </dgm:pt>
    <dgm:pt modelId="{97572FD9-8075-422D-8618-2A81A10A1CDB}" type="parTrans" cxnId="{68FB50A8-45A0-4CD2-97BB-BCD29D2F6211}">
      <dgm:prSet/>
      <dgm:spPr/>
      <dgm:t>
        <a:bodyPr/>
        <a:lstStyle/>
        <a:p>
          <a:endParaRPr lang="en-US"/>
        </a:p>
      </dgm:t>
    </dgm:pt>
    <dgm:pt modelId="{E8F23FF4-7759-4015-A6E8-EEC2012F70B3}" type="sibTrans" cxnId="{68FB50A8-45A0-4CD2-97BB-BCD29D2F6211}">
      <dgm:prSet/>
      <dgm:spPr/>
      <dgm:t>
        <a:bodyPr/>
        <a:lstStyle/>
        <a:p>
          <a:endParaRPr lang="en-US"/>
        </a:p>
      </dgm:t>
    </dgm:pt>
    <dgm:pt modelId="{009B97CF-E4CB-4F28-A19D-0A2893974D44}">
      <dgm:prSet phldrT="[Text]" phldr="0"/>
      <dgm:spPr/>
      <dgm:t>
        <a:bodyPr/>
        <a:lstStyle/>
        <a:p>
          <a:pPr rtl="0"/>
          <a:r>
            <a:rPr lang="en-US">
              <a:latin typeface="Arial" panose="020B0604020202020204"/>
            </a:rPr>
            <a:t>Further Appointment – High-grade pre-cancerous changes</a:t>
          </a:r>
          <a:endParaRPr lang="en-US"/>
        </a:p>
      </dgm:t>
    </dgm:pt>
    <dgm:pt modelId="{795F56EE-803A-4A62-A990-0B96EF007658}" type="parTrans" cxnId="{84784410-AB34-4967-9FE4-BE286EE42AFB}">
      <dgm:prSet/>
      <dgm:spPr/>
      <dgm:t>
        <a:bodyPr/>
        <a:lstStyle/>
        <a:p>
          <a:endParaRPr lang="en-US"/>
        </a:p>
      </dgm:t>
    </dgm:pt>
    <dgm:pt modelId="{CE5325FD-B993-4CE3-8920-2F5E62B543FF}" type="sibTrans" cxnId="{84784410-AB34-4967-9FE4-BE286EE42AFB}">
      <dgm:prSet/>
      <dgm:spPr/>
      <dgm:t>
        <a:bodyPr/>
        <a:lstStyle/>
        <a:p>
          <a:endParaRPr lang="en-US"/>
        </a:p>
      </dgm:t>
    </dgm:pt>
    <dgm:pt modelId="{FC1645EA-D598-4B05-9D58-A265A5CBF844}">
      <dgm:prSet phldrT="[Text]" phldr="0"/>
      <dgm:spPr/>
      <dgm:t>
        <a:bodyPr/>
        <a:lstStyle/>
        <a:p>
          <a:pPr rtl="0"/>
          <a:r>
            <a:rPr lang="en-US">
              <a:latin typeface="Arial" panose="020B0604020202020204"/>
            </a:rPr>
            <a:t>Multiple cancellations and DNAs – Discharged back to GP</a:t>
          </a:r>
          <a:endParaRPr lang="en-US"/>
        </a:p>
      </dgm:t>
    </dgm:pt>
    <dgm:pt modelId="{DB596827-A84C-4CC0-A208-3E011675EEF5}" type="parTrans" cxnId="{F8C60345-FE33-49E9-8AB8-FE436C3D7062}">
      <dgm:prSet/>
      <dgm:spPr/>
      <dgm:t>
        <a:bodyPr/>
        <a:lstStyle/>
        <a:p>
          <a:endParaRPr lang="en-US"/>
        </a:p>
      </dgm:t>
    </dgm:pt>
    <dgm:pt modelId="{F5495179-FA74-47F2-A843-2B0AE6F49E7B}" type="sibTrans" cxnId="{F8C60345-FE33-49E9-8AB8-FE436C3D7062}">
      <dgm:prSet/>
      <dgm:spPr/>
      <dgm:t>
        <a:bodyPr/>
        <a:lstStyle/>
        <a:p>
          <a:endParaRPr lang="en-US"/>
        </a:p>
      </dgm:t>
    </dgm:pt>
    <dgm:pt modelId="{8A16F0E4-B1DC-4F3C-9908-57E54C22B144}">
      <dgm:prSet phldrT="[Text]" phldr="0"/>
      <dgm:spPr/>
      <dgm:t>
        <a:bodyPr/>
        <a:lstStyle/>
        <a:p>
          <a:pPr rtl="0"/>
          <a:r>
            <a:rPr lang="en-US">
              <a:latin typeface="Arial" panose="020B0604020202020204"/>
            </a:rPr>
            <a:t>GP Re-referred – Further DNA</a:t>
          </a:r>
          <a:endParaRPr lang="en-US"/>
        </a:p>
      </dgm:t>
    </dgm:pt>
    <dgm:pt modelId="{8DC70CAA-3F04-4ED5-BD7E-D1990616C5CB}" type="parTrans" cxnId="{68A96709-DFDB-4FB9-BD47-82423D15A840}">
      <dgm:prSet/>
      <dgm:spPr/>
      <dgm:t>
        <a:bodyPr/>
        <a:lstStyle/>
        <a:p>
          <a:endParaRPr lang="en-US"/>
        </a:p>
      </dgm:t>
    </dgm:pt>
    <dgm:pt modelId="{F2EB853C-6062-4E81-870B-ADFF9D59E866}" type="sibTrans" cxnId="{68A96709-DFDB-4FB9-BD47-82423D15A840}">
      <dgm:prSet/>
      <dgm:spPr/>
      <dgm:t>
        <a:bodyPr/>
        <a:lstStyle/>
        <a:p>
          <a:endParaRPr lang="en-US"/>
        </a:p>
      </dgm:t>
    </dgm:pt>
    <dgm:pt modelId="{34C7E8C4-5017-460B-99D8-F08192DD1A82}">
      <dgm:prSet phldrT="[Text]" phldr="0"/>
      <dgm:spPr/>
      <dgm:t>
        <a:bodyPr/>
        <a:lstStyle/>
        <a:p>
          <a:pPr rtl="0"/>
          <a:r>
            <a:rPr lang="en-US">
              <a:latin typeface="Arial" panose="020B0604020202020204"/>
            </a:rPr>
            <a:t>Audit Phone Call</a:t>
          </a:r>
          <a:endParaRPr lang="en-US"/>
        </a:p>
      </dgm:t>
    </dgm:pt>
    <dgm:pt modelId="{2D1A886E-3309-46CF-937D-E2E60249BB4E}" type="parTrans" cxnId="{E01B4217-8B3B-44DA-AC98-D30500B00DB7}">
      <dgm:prSet/>
      <dgm:spPr/>
      <dgm:t>
        <a:bodyPr/>
        <a:lstStyle/>
        <a:p>
          <a:endParaRPr lang="en-US"/>
        </a:p>
      </dgm:t>
    </dgm:pt>
    <dgm:pt modelId="{0DDEC698-5889-452F-896E-2E605EF8208C}" type="sibTrans" cxnId="{E01B4217-8B3B-44DA-AC98-D30500B00DB7}">
      <dgm:prSet/>
      <dgm:spPr/>
      <dgm:t>
        <a:bodyPr/>
        <a:lstStyle/>
        <a:p>
          <a:endParaRPr lang="en-US"/>
        </a:p>
      </dgm:t>
    </dgm:pt>
    <dgm:pt modelId="{8707BF9A-C239-4A84-98AB-284BE1DC7500}">
      <dgm:prSet phldr="0"/>
      <dgm:spPr/>
      <dgm:t>
        <a:bodyPr/>
        <a:lstStyle/>
        <a:p>
          <a:pPr rtl="0"/>
          <a:r>
            <a:rPr lang="en-US">
              <a:latin typeface="Arial" panose="020B0604020202020204"/>
            </a:rPr>
            <a:t>Nurse Counselling and bespoke appointment </a:t>
          </a:r>
        </a:p>
      </dgm:t>
    </dgm:pt>
    <dgm:pt modelId="{B47987AA-A8E8-434C-9FB4-20E159FBB784}" type="parTrans" cxnId="{74B24314-7EB5-43EC-B1C9-7A7F473CCE6E}">
      <dgm:prSet/>
      <dgm:spPr/>
    </dgm:pt>
    <dgm:pt modelId="{9FAE29FF-65A9-46F5-BC7D-0DCBAD4D6C4C}" type="sibTrans" cxnId="{74B24314-7EB5-43EC-B1C9-7A7F473CCE6E}">
      <dgm:prSet/>
      <dgm:spPr/>
    </dgm:pt>
    <dgm:pt modelId="{2640CD63-7CE9-406F-A966-6D22083A849A}">
      <dgm:prSet phldr="0"/>
      <dgm:spPr/>
      <dgm:t>
        <a:bodyPr/>
        <a:lstStyle/>
        <a:p>
          <a:pPr rtl="0"/>
          <a:r>
            <a:rPr lang="en-US">
              <a:latin typeface="Arial" panose="020B0604020202020204"/>
            </a:rPr>
            <a:t>Attended appointment – successful treatment</a:t>
          </a:r>
        </a:p>
      </dgm:t>
    </dgm:pt>
    <dgm:pt modelId="{B74C70DC-1449-4E44-AE7B-863ED4748770}" type="parTrans" cxnId="{30B3A515-2B3B-4617-A62E-EE52A53A4DD8}">
      <dgm:prSet/>
      <dgm:spPr/>
    </dgm:pt>
    <dgm:pt modelId="{7F9DF5C3-02FD-4E3F-8ADE-779883E0CC15}" type="sibTrans" cxnId="{30B3A515-2B3B-4617-A62E-EE52A53A4DD8}">
      <dgm:prSet/>
      <dgm:spPr/>
    </dgm:pt>
    <dgm:pt modelId="{8332A5C7-C9D1-4ADD-83AB-60342F97094C}" type="pres">
      <dgm:prSet presAssocID="{31013D6A-0255-431B-872D-985A821971C5}" presName="Name0" presStyleCnt="0">
        <dgm:presLayoutVars>
          <dgm:dir/>
          <dgm:resizeHandles/>
        </dgm:presLayoutVars>
      </dgm:prSet>
      <dgm:spPr/>
    </dgm:pt>
    <dgm:pt modelId="{94AA0929-A80E-41BA-B26B-63EE8ADAF99A}" type="pres">
      <dgm:prSet presAssocID="{F32D4AAA-86D9-4B66-8766-131BC0586344}" presName="compNode" presStyleCnt="0"/>
      <dgm:spPr/>
    </dgm:pt>
    <dgm:pt modelId="{C901E50A-8841-4E6D-A486-41C013A99D82}" type="pres">
      <dgm:prSet presAssocID="{F32D4AAA-86D9-4B66-8766-131BC0586344}" presName="dummyConnPt" presStyleCnt="0"/>
      <dgm:spPr/>
    </dgm:pt>
    <dgm:pt modelId="{ABF17827-E4BC-4989-A9A2-A6D5B94AAD81}" type="pres">
      <dgm:prSet presAssocID="{F32D4AAA-86D9-4B66-8766-131BC0586344}" presName="node" presStyleLbl="node1" presStyleIdx="0" presStyleCnt="8">
        <dgm:presLayoutVars>
          <dgm:bulletEnabled val="1"/>
        </dgm:presLayoutVars>
      </dgm:prSet>
      <dgm:spPr/>
    </dgm:pt>
    <dgm:pt modelId="{40438DAE-73C9-47B1-BDDF-13F24453E6B8}" type="pres">
      <dgm:prSet presAssocID="{205AB1CC-5127-43DC-B264-D420E45D1D84}" presName="sibTrans" presStyleLbl="bgSibTrans2D1" presStyleIdx="0" presStyleCnt="7"/>
      <dgm:spPr/>
    </dgm:pt>
    <dgm:pt modelId="{EB3AA67A-B510-4C34-9FD4-40851AB451A9}" type="pres">
      <dgm:prSet presAssocID="{BB05325D-76BF-4EF7-8526-6BC733A04938}" presName="compNode" presStyleCnt="0"/>
      <dgm:spPr/>
    </dgm:pt>
    <dgm:pt modelId="{833D6448-621C-426A-92EB-0BFA25DE825E}" type="pres">
      <dgm:prSet presAssocID="{BB05325D-76BF-4EF7-8526-6BC733A04938}" presName="dummyConnPt" presStyleCnt="0"/>
      <dgm:spPr/>
    </dgm:pt>
    <dgm:pt modelId="{A603DE84-7B79-4FA2-A95F-ABD221EE04A6}" type="pres">
      <dgm:prSet presAssocID="{BB05325D-76BF-4EF7-8526-6BC733A04938}" presName="node" presStyleLbl="node1" presStyleIdx="1" presStyleCnt="8">
        <dgm:presLayoutVars>
          <dgm:bulletEnabled val="1"/>
        </dgm:presLayoutVars>
      </dgm:prSet>
      <dgm:spPr/>
    </dgm:pt>
    <dgm:pt modelId="{D42B9C89-EA69-4067-835F-8C5D73D26A90}" type="pres">
      <dgm:prSet presAssocID="{E8F23FF4-7759-4015-A6E8-EEC2012F70B3}" presName="sibTrans" presStyleLbl="bgSibTrans2D1" presStyleIdx="1" presStyleCnt="7"/>
      <dgm:spPr/>
    </dgm:pt>
    <dgm:pt modelId="{8DB63645-648E-489A-9465-F15CB88CEFB5}" type="pres">
      <dgm:prSet presAssocID="{009B97CF-E4CB-4F28-A19D-0A2893974D44}" presName="compNode" presStyleCnt="0"/>
      <dgm:spPr/>
    </dgm:pt>
    <dgm:pt modelId="{EC1C40BB-ED32-48D9-B389-68965D10A487}" type="pres">
      <dgm:prSet presAssocID="{009B97CF-E4CB-4F28-A19D-0A2893974D44}" presName="dummyConnPt" presStyleCnt="0"/>
      <dgm:spPr/>
    </dgm:pt>
    <dgm:pt modelId="{955052B1-689D-4270-9BD1-C6089F648EAF}" type="pres">
      <dgm:prSet presAssocID="{009B97CF-E4CB-4F28-A19D-0A2893974D44}" presName="node" presStyleLbl="node1" presStyleIdx="2" presStyleCnt="8">
        <dgm:presLayoutVars>
          <dgm:bulletEnabled val="1"/>
        </dgm:presLayoutVars>
      </dgm:prSet>
      <dgm:spPr/>
    </dgm:pt>
    <dgm:pt modelId="{52D487B9-0D3E-412C-859C-5E3EBF20C88F}" type="pres">
      <dgm:prSet presAssocID="{CE5325FD-B993-4CE3-8920-2F5E62B543FF}" presName="sibTrans" presStyleLbl="bgSibTrans2D1" presStyleIdx="2" presStyleCnt="7"/>
      <dgm:spPr/>
    </dgm:pt>
    <dgm:pt modelId="{06867C05-8BCC-474B-A229-32A0FD5602CD}" type="pres">
      <dgm:prSet presAssocID="{FC1645EA-D598-4B05-9D58-A265A5CBF844}" presName="compNode" presStyleCnt="0"/>
      <dgm:spPr/>
    </dgm:pt>
    <dgm:pt modelId="{C5C5A7D8-6EDE-4B3F-B71C-18F55310CE0A}" type="pres">
      <dgm:prSet presAssocID="{FC1645EA-D598-4B05-9D58-A265A5CBF844}" presName="dummyConnPt" presStyleCnt="0"/>
      <dgm:spPr/>
    </dgm:pt>
    <dgm:pt modelId="{943ABA68-4650-49AF-B38B-AA61F6A06A2C}" type="pres">
      <dgm:prSet presAssocID="{FC1645EA-D598-4B05-9D58-A265A5CBF844}" presName="node" presStyleLbl="node1" presStyleIdx="3" presStyleCnt="8">
        <dgm:presLayoutVars>
          <dgm:bulletEnabled val="1"/>
        </dgm:presLayoutVars>
      </dgm:prSet>
      <dgm:spPr/>
    </dgm:pt>
    <dgm:pt modelId="{805FA315-2C63-4394-80CF-18560C231856}" type="pres">
      <dgm:prSet presAssocID="{F5495179-FA74-47F2-A843-2B0AE6F49E7B}" presName="sibTrans" presStyleLbl="bgSibTrans2D1" presStyleIdx="3" presStyleCnt="7"/>
      <dgm:spPr/>
    </dgm:pt>
    <dgm:pt modelId="{8065C28A-07D5-4D9D-8580-478E6FB079C4}" type="pres">
      <dgm:prSet presAssocID="{8A16F0E4-B1DC-4F3C-9908-57E54C22B144}" presName="compNode" presStyleCnt="0"/>
      <dgm:spPr/>
    </dgm:pt>
    <dgm:pt modelId="{C61F3462-76DE-4AD0-A7CD-CB8221920C95}" type="pres">
      <dgm:prSet presAssocID="{8A16F0E4-B1DC-4F3C-9908-57E54C22B144}" presName="dummyConnPt" presStyleCnt="0"/>
      <dgm:spPr/>
    </dgm:pt>
    <dgm:pt modelId="{0405F460-9A50-402B-BDCB-5D5E24DFFC0D}" type="pres">
      <dgm:prSet presAssocID="{8A16F0E4-B1DC-4F3C-9908-57E54C22B144}" presName="node" presStyleLbl="node1" presStyleIdx="4" presStyleCnt="8">
        <dgm:presLayoutVars>
          <dgm:bulletEnabled val="1"/>
        </dgm:presLayoutVars>
      </dgm:prSet>
      <dgm:spPr/>
    </dgm:pt>
    <dgm:pt modelId="{BF0AFE57-0933-493D-8F1B-5371DFD9B7C4}" type="pres">
      <dgm:prSet presAssocID="{F2EB853C-6062-4E81-870B-ADFF9D59E866}" presName="sibTrans" presStyleLbl="bgSibTrans2D1" presStyleIdx="4" presStyleCnt="7"/>
      <dgm:spPr/>
    </dgm:pt>
    <dgm:pt modelId="{95354BF7-DB8A-450D-BEB0-BB03AC1E37A9}" type="pres">
      <dgm:prSet presAssocID="{34C7E8C4-5017-460B-99D8-F08192DD1A82}" presName="compNode" presStyleCnt="0"/>
      <dgm:spPr/>
    </dgm:pt>
    <dgm:pt modelId="{40DA71FE-9AEE-44F5-A0D5-94F4CBF209DE}" type="pres">
      <dgm:prSet presAssocID="{34C7E8C4-5017-460B-99D8-F08192DD1A82}" presName="dummyConnPt" presStyleCnt="0"/>
      <dgm:spPr/>
    </dgm:pt>
    <dgm:pt modelId="{25104CD5-CF84-43F4-98C6-10B7D342F50C}" type="pres">
      <dgm:prSet presAssocID="{34C7E8C4-5017-460B-99D8-F08192DD1A82}" presName="node" presStyleLbl="node1" presStyleIdx="5" presStyleCnt="8">
        <dgm:presLayoutVars>
          <dgm:bulletEnabled val="1"/>
        </dgm:presLayoutVars>
      </dgm:prSet>
      <dgm:spPr>
        <a:solidFill>
          <a:schemeClr val="accent2">
            <a:lumMod val="75000"/>
          </a:schemeClr>
        </a:solidFill>
      </dgm:spPr>
    </dgm:pt>
    <dgm:pt modelId="{7B4E2DF9-8DF0-4219-964B-8D2027656721}" type="pres">
      <dgm:prSet presAssocID="{0DDEC698-5889-452F-896E-2E605EF8208C}" presName="sibTrans" presStyleLbl="bgSibTrans2D1" presStyleIdx="5" presStyleCnt="7"/>
      <dgm:spPr/>
    </dgm:pt>
    <dgm:pt modelId="{20C523C6-4C17-4B50-941C-5D57F8279896}" type="pres">
      <dgm:prSet presAssocID="{8707BF9A-C239-4A84-98AB-284BE1DC7500}" presName="compNode" presStyleCnt="0"/>
      <dgm:spPr/>
    </dgm:pt>
    <dgm:pt modelId="{2F2493BE-9887-40CC-A774-ECAC974ED28A}" type="pres">
      <dgm:prSet presAssocID="{8707BF9A-C239-4A84-98AB-284BE1DC7500}" presName="dummyConnPt" presStyleCnt="0"/>
      <dgm:spPr/>
    </dgm:pt>
    <dgm:pt modelId="{E042CCDB-A5E9-4324-81CB-F9C4570B5A8E}" type="pres">
      <dgm:prSet presAssocID="{8707BF9A-C239-4A84-98AB-284BE1DC7500}" presName="node" presStyleLbl="node1" presStyleIdx="6" presStyleCnt="8">
        <dgm:presLayoutVars>
          <dgm:bulletEnabled val="1"/>
        </dgm:presLayoutVars>
      </dgm:prSet>
      <dgm:spPr>
        <a:solidFill>
          <a:schemeClr val="accent2">
            <a:lumMod val="75000"/>
          </a:schemeClr>
        </a:solidFill>
      </dgm:spPr>
    </dgm:pt>
    <dgm:pt modelId="{704AF6AF-66EE-42D3-8A17-909032C6D5B2}" type="pres">
      <dgm:prSet presAssocID="{9FAE29FF-65A9-46F5-BC7D-0DCBAD4D6C4C}" presName="sibTrans" presStyleLbl="bgSibTrans2D1" presStyleIdx="6" presStyleCnt="7"/>
      <dgm:spPr/>
    </dgm:pt>
    <dgm:pt modelId="{530FBBB8-8BD4-4E5F-BE1E-16B7CA10F855}" type="pres">
      <dgm:prSet presAssocID="{2640CD63-7CE9-406F-A966-6D22083A849A}" presName="compNode" presStyleCnt="0"/>
      <dgm:spPr/>
    </dgm:pt>
    <dgm:pt modelId="{15A76118-AF63-470C-BF06-BEDF649AE86D}" type="pres">
      <dgm:prSet presAssocID="{2640CD63-7CE9-406F-A966-6D22083A849A}" presName="dummyConnPt" presStyleCnt="0"/>
      <dgm:spPr/>
    </dgm:pt>
    <dgm:pt modelId="{A09BC321-408F-4C11-ABBC-C10E5C7C9CDD}" type="pres">
      <dgm:prSet presAssocID="{2640CD63-7CE9-406F-A966-6D22083A849A}" presName="node" presStyleLbl="node1" presStyleIdx="7" presStyleCnt="8">
        <dgm:presLayoutVars>
          <dgm:bulletEnabled val="1"/>
        </dgm:presLayoutVars>
      </dgm:prSet>
      <dgm:spPr>
        <a:solidFill>
          <a:schemeClr val="accent2">
            <a:lumMod val="75000"/>
          </a:schemeClr>
        </a:solidFill>
      </dgm:spPr>
    </dgm:pt>
  </dgm:ptLst>
  <dgm:cxnLst>
    <dgm:cxn modelId="{68A96709-DFDB-4FB9-BD47-82423D15A840}" srcId="{31013D6A-0255-431B-872D-985A821971C5}" destId="{8A16F0E4-B1DC-4F3C-9908-57E54C22B144}" srcOrd="4" destOrd="0" parTransId="{8DC70CAA-3F04-4ED5-BD7E-D1990616C5CB}" sibTransId="{F2EB853C-6062-4E81-870B-ADFF9D59E866}"/>
    <dgm:cxn modelId="{84784410-AB34-4967-9FE4-BE286EE42AFB}" srcId="{31013D6A-0255-431B-872D-985A821971C5}" destId="{009B97CF-E4CB-4F28-A19D-0A2893974D44}" srcOrd="2" destOrd="0" parTransId="{795F56EE-803A-4A62-A990-0B96EF007658}" sibTransId="{CE5325FD-B993-4CE3-8920-2F5E62B543FF}"/>
    <dgm:cxn modelId="{74B24314-7EB5-43EC-B1C9-7A7F473CCE6E}" srcId="{31013D6A-0255-431B-872D-985A821971C5}" destId="{8707BF9A-C239-4A84-98AB-284BE1DC7500}" srcOrd="6" destOrd="0" parTransId="{B47987AA-A8E8-434C-9FB4-20E159FBB784}" sibTransId="{9FAE29FF-65A9-46F5-BC7D-0DCBAD4D6C4C}"/>
    <dgm:cxn modelId="{BDCD9015-C167-459D-9320-46C2F7225C84}" type="presOf" srcId="{31013D6A-0255-431B-872D-985A821971C5}" destId="{8332A5C7-C9D1-4ADD-83AB-60342F97094C}" srcOrd="0" destOrd="0" presId="urn:microsoft.com/office/officeart/2005/8/layout/bProcess4"/>
    <dgm:cxn modelId="{30B3A515-2B3B-4617-A62E-EE52A53A4DD8}" srcId="{31013D6A-0255-431B-872D-985A821971C5}" destId="{2640CD63-7CE9-406F-A966-6D22083A849A}" srcOrd="7" destOrd="0" parTransId="{B74C70DC-1449-4E44-AE7B-863ED4748770}" sibTransId="{7F9DF5C3-02FD-4E3F-8ADE-779883E0CC15}"/>
    <dgm:cxn modelId="{E01B4217-8B3B-44DA-AC98-D30500B00DB7}" srcId="{31013D6A-0255-431B-872D-985A821971C5}" destId="{34C7E8C4-5017-460B-99D8-F08192DD1A82}" srcOrd="5" destOrd="0" parTransId="{2D1A886E-3309-46CF-937D-E2E60249BB4E}" sibTransId="{0DDEC698-5889-452F-896E-2E605EF8208C}"/>
    <dgm:cxn modelId="{7305631E-793E-42B8-BF0F-5D5058D2531F}" type="presOf" srcId="{CE5325FD-B993-4CE3-8920-2F5E62B543FF}" destId="{52D487B9-0D3E-412C-859C-5E3EBF20C88F}" srcOrd="0" destOrd="0" presId="urn:microsoft.com/office/officeart/2005/8/layout/bProcess4"/>
    <dgm:cxn modelId="{9AC2D626-3EDE-49FF-B4DE-8C0CA4575DCC}" type="presOf" srcId="{E8F23FF4-7759-4015-A6E8-EEC2012F70B3}" destId="{D42B9C89-EA69-4067-835F-8C5D73D26A90}" srcOrd="0" destOrd="0" presId="urn:microsoft.com/office/officeart/2005/8/layout/bProcess4"/>
    <dgm:cxn modelId="{F3D8D328-81A8-4BCB-BAB3-A24A95D95347}" type="presOf" srcId="{34C7E8C4-5017-460B-99D8-F08192DD1A82}" destId="{25104CD5-CF84-43F4-98C6-10B7D342F50C}" srcOrd="0" destOrd="0" presId="urn:microsoft.com/office/officeart/2005/8/layout/bProcess4"/>
    <dgm:cxn modelId="{C43C4B30-1195-42D9-B7D1-83D8925F4454}" type="presOf" srcId="{BB05325D-76BF-4EF7-8526-6BC733A04938}" destId="{A603DE84-7B79-4FA2-A95F-ABD221EE04A6}" srcOrd="0" destOrd="0" presId="urn:microsoft.com/office/officeart/2005/8/layout/bProcess4"/>
    <dgm:cxn modelId="{67969F37-2356-4FCE-AAF9-E1571C3ED2EF}" srcId="{31013D6A-0255-431B-872D-985A821971C5}" destId="{F32D4AAA-86D9-4B66-8766-131BC0586344}" srcOrd="0" destOrd="0" parTransId="{A83D0C47-5299-4734-A29F-6C26F122068B}" sibTransId="{205AB1CC-5127-43DC-B264-D420E45D1D84}"/>
    <dgm:cxn modelId="{D1E0165F-0243-4D43-895A-CB417167DB32}" type="presOf" srcId="{2640CD63-7CE9-406F-A966-6D22083A849A}" destId="{A09BC321-408F-4C11-ABBC-C10E5C7C9CDD}" srcOrd="0" destOrd="0" presId="urn:microsoft.com/office/officeart/2005/8/layout/bProcess4"/>
    <dgm:cxn modelId="{16E70143-7C4B-42DA-A7E4-696BCE5E756F}" type="presOf" srcId="{0DDEC698-5889-452F-896E-2E605EF8208C}" destId="{7B4E2DF9-8DF0-4219-964B-8D2027656721}" srcOrd="0" destOrd="0" presId="urn:microsoft.com/office/officeart/2005/8/layout/bProcess4"/>
    <dgm:cxn modelId="{F8C60345-FE33-49E9-8AB8-FE436C3D7062}" srcId="{31013D6A-0255-431B-872D-985A821971C5}" destId="{FC1645EA-D598-4B05-9D58-A265A5CBF844}" srcOrd="3" destOrd="0" parTransId="{DB596827-A84C-4CC0-A208-3E011675EEF5}" sibTransId="{F5495179-FA74-47F2-A843-2B0AE6F49E7B}"/>
    <dgm:cxn modelId="{C9E8EF6D-4EF7-4C09-86C2-9D4DFA85AC34}" type="presOf" srcId="{F2EB853C-6062-4E81-870B-ADFF9D59E866}" destId="{BF0AFE57-0933-493D-8F1B-5371DFD9B7C4}" srcOrd="0" destOrd="0" presId="urn:microsoft.com/office/officeart/2005/8/layout/bProcess4"/>
    <dgm:cxn modelId="{8E20B87B-61AB-48D2-B0EF-B8B1DAF9F4A9}" type="presOf" srcId="{8707BF9A-C239-4A84-98AB-284BE1DC7500}" destId="{E042CCDB-A5E9-4324-81CB-F9C4570B5A8E}" srcOrd="0" destOrd="0" presId="urn:microsoft.com/office/officeart/2005/8/layout/bProcess4"/>
    <dgm:cxn modelId="{DFAB51A6-1AE3-4961-852A-288102240248}" type="presOf" srcId="{205AB1CC-5127-43DC-B264-D420E45D1D84}" destId="{40438DAE-73C9-47B1-BDDF-13F24453E6B8}" srcOrd="0" destOrd="0" presId="urn:microsoft.com/office/officeart/2005/8/layout/bProcess4"/>
    <dgm:cxn modelId="{68FB50A8-45A0-4CD2-97BB-BCD29D2F6211}" srcId="{31013D6A-0255-431B-872D-985A821971C5}" destId="{BB05325D-76BF-4EF7-8526-6BC733A04938}" srcOrd="1" destOrd="0" parTransId="{97572FD9-8075-422D-8618-2A81A10A1CDB}" sibTransId="{E8F23FF4-7759-4015-A6E8-EEC2012F70B3}"/>
    <dgm:cxn modelId="{0071C3B7-FE5F-4C7F-B4F0-A9FCF9877C8A}" type="presOf" srcId="{F5495179-FA74-47F2-A843-2B0AE6F49E7B}" destId="{805FA315-2C63-4394-80CF-18560C231856}" srcOrd="0" destOrd="0" presId="urn:microsoft.com/office/officeart/2005/8/layout/bProcess4"/>
    <dgm:cxn modelId="{0112FFCB-B985-4925-9841-BA08A4AB4D2E}" type="presOf" srcId="{8A16F0E4-B1DC-4F3C-9908-57E54C22B144}" destId="{0405F460-9A50-402B-BDCB-5D5E24DFFC0D}" srcOrd="0" destOrd="0" presId="urn:microsoft.com/office/officeart/2005/8/layout/bProcess4"/>
    <dgm:cxn modelId="{14FA63D4-AD22-46B2-96AA-36A325FBB654}" type="presOf" srcId="{F32D4AAA-86D9-4B66-8766-131BC0586344}" destId="{ABF17827-E4BC-4989-A9A2-A6D5B94AAD81}" srcOrd="0" destOrd="0" presId="urn:microsoft.com/office/officeart/2005/8/layout/bProcess4"/>
    <dgm:cxn modelId="{077533DA-4103-41CA-B428-63A5A8090CD7}" type="presOf" srcId="{FC1645EA-D598-4B05-9D58-A265A5CBF844}" destId="{943ABA68-4650-49AF-B38B-AA61F6A06A2C}" srcOrd="0" destOrd="0" presId="urn:microsoft.com/office/officeart/2005/8/layout/bProcess4"/>
    <dgm:cxn modelId="{77BF2EDE-C021-4D4D-8B78-990CCC6D88D2}" type="presOf" srcId="{9FAE29FF-65A9-46F5-BC7D-0DCBAD4D6C4C}" destId="{704AF6AF-66EE-42D3-8A17-909032C6D5B2}" srcOrd="0" destOrd="0" presId="urn:microsoft.com/office/officeart/2005/8/layout/bProcess4"/>
    <dgm:cxn modelId="{798AC8EB-DE75-4439-B8F4-0585DC6211C1}" type="presOf" srcId="{009B97CF-E4CB-4F28-A19D-0A2893974D44}" destId="{955052B1-689D-4270-9BD1-C6089F648EAF}" srcOrd="0" destOrd="0" presId="urn:microsoft.com/office/officeart/2005/8/layout/bProcess4"/>
    <dgm:cxn modelId="{82FCD544-3EB0-4015-B552-7EDC3854AAFA}" type="presParOf" srcId="{8332A5C7-C9D1-4ADD-83AB-60342F97094C}" destId="{94AA0929-A80E-41BA-B26B-63EE8ADAF99A}" srcOrd="0" destOrd="0" presId="urn:microsoft.com/office/officeart/2005/8/layout/bProcess4"/>
    <dgm:cxn modelId="{A2CF4A23-C946-450A-902D-B846D0C98100}" type="presParOf" srcId="{94AA0929-A80E-41BA-B26B-63EE8ADAF99A}" destId="{C901E50A-8841-4E6D-A486-41C013A99D82}" srcOrd="0" destOrd="0" presId="urn:microsoft.com/office/officeart/2005/8/layout/bProcess4"/>
    <dgm:cxn modelId="{F07EB86A-1953-4D59-8EB1-1ABE9FF6A75A}" type="presParOf" srcId="{94AA0929-A80E-41BA-B26B-63EE8ADAF99A}" destId="{ABF17827-E4BC-4989-A9A2-A6D5B94AAD81}" srcOrd="1" destOrd="0" presId="urn:microsoft.com/office/officeart/2005/8/layout/bProcess4"/>
    <dgm:cxn modelId="{7C5C02A2-3DDD-4096-92AF-D96FA1F02E5B}" type="presParOf" srcId="{8332A5C7-C9D1-4ADD-83AB-60342F97094C}" destId="{40438DAE-73C9-47B1-BDDF-13F24453E6B8}" srcOrd="1" destOrd="0" presId="urn:microsoft.com/office/officeart/2005/8/layout/bProcess4"/>
    <dgm:cxn modelId="{AE681B15-2024-42DD-8233-25D71C5A33B9}" type="presParOf" srcId="{8332A5C7-C9D1-4ADD-83AB-60342F97094C}" destId="{EB3AA67A-B510-4C34-9FD4-40851AB451A9}" srcOrd="2" destOrd="0" presId="urn:microsoft.com/office/officeart/2005/8/layout/bProcess4"/>
    <dgm:cxn modelId="{B42702C7-CC6C-4C7D-898C-49191F929180}" type="presParOf" srcId="{EB3AA67A-B510-4C34-9FD4-40851AB451A9}" destId="{833D6448-621C-426A-92EB-0BFA25DE825E}" srcOrd="0" destOrd="0" presId="urn:microsoft.com/office/officeart/2005/8/layout/bProcess4"/>
    <dgm:cxn modelId="{0CDD4325-0152-4508-874E-B809B933C686}" type="presParOf" srcId="{EB3AA67A-B510-4C34-9FD4-40851AB451A9}" destId="{A603DE84-7B79-4FA2-A95F-ABD221EE04A6}" srcOrd="1" destOrd="0" presId="urn:microsoft.com/office/officeart/2005/8/layout/bProcess4"/>
    <dgm:cxn modelId="{45407EBC-AEE6-426C-8701-C0498A202F7A}" type="presParOf" srcId="{8332A5C7-C9D1-4ADD-83AB-60342F97094C}" destId="{D42B9C89-EA69-4067-835F-8C5D73D26A90}" srcOrd="3" destOrd="0" presId="urn:microsoft.com/office/officeart/2005/8/layout/bProcess4"/>
    <dgm:cxn modelId="{152A04AA-3891-43C7-8741-43D1AD2FFDED}" type="presParOf" srcId="{8332A5C7-C9D1-4ADD-83AB-60342F97094C}" destId="{8DB63645-648E-489A-9465-F15CB88CEFB5}" srcOrd="4" destOrd="0" presId="urn:microsoft.com/office/officeart/2005/8/layout/bProcess4"/>
    <dgm:cxn modelId="{9A2CD294-A5E7-4546-ABF3-C78982B9A0B6}" type="presParOf" srcId="{8DB63645-648E-489A-9465-F15CB88CEFB5}" destId="{EC1C40BB-ED32-48D9-B389-68965D10A487}" srcOrd="0" destOrd="0" presId="urn:microsoft.com/office/officeart/2005/8/layout/bProcess4"/>
    <dgm:cxn modelId="{3E5986A7-61F5-4ABE-A427-92D09FD19C99}" type="presParOf" srcId="{8DB63645-648E-489A-9465-F15CB88CEFB5}" destId="{955052B1-689D-4270-9BD1-C6089F648EAF}" srcOrd="1" destOrd="0" presId="urn:microsoft.com/office/officeart/2005/8/layout/bProcess4"/>
    <dgm:cxn modelId="{15937182-225C-4ACC-B8A3-6EC018D23D61}" type="presParOf" srcId="{8332A5C7-C9D1-4ADD-83AB-60342F97094C}" destId="{52D487B9-0D3E-412C-859C-5E3EBF20C88F}" srcOrd="5" destOrd="0" presId="urn:microsoft.com/office/officeart/2005/8/layout/bProcess4"/>
    <dgm:cxn modelId="{62736148-F97A-4C73-A3A3-D671D153BCB7}" type="presParOf" srcId="{8332A5C7-C9D1-4ADD-83AB-60342F97094C}" destId="{06867C05-8BCC-474B-A229-32A0FD5602CD}" srcOrd="6" destOrd="0" presId="urn:microsoft.com/office/officeart/2005/8/layout/bProcess4"/>
    <dgm:cxn modelId="{D45B7B17-C9B2-40C4-8BFC-31FC24E32AE2}" type="presParOf" srcId="{06867C05-8BCC-474B-A229-32A0FD5602CD}" destId="{C5C5A7D8-6EDE-4B3F-B71C-18F55310CE0A}" srcOrd="0" destOrd="0" presId="urn:microsoft.com/office/officeart/2005/8/layout/bProcess4"/>
    <dgm:cxn modelId="{16ECC419-A64B-4539-9973-EF9908086067}" type="presParOf" srcId="{06867C05-8BCC-474B-A229-32A0FD5602CD}" destId="{943ABA68-4650-49AF-B38B-AA61F6A06A2C}" srcOrd="1" destOrd="0" presId="urn:microsoft.com/office/officeart/2005/8/layout/bProcess4"/>
    <dgm:cxn modelId="{377FDD41-5184-4A9F-BD50-C64C13EE0527}" type="presParOf" srcId="{8332A5C7-C9D1-4ADD-83AB-60342F97094C}" destId="{805FA315-2C63-4394-80CF-18560C231856}" srcOrd="7" destOrd="0" presId="urn:microsoft.com/office/officeart/2005/8/layout/bProcess4"/>
    <dgm:cxn modelId="{79FD2F5D-67CE-42C4-B8C2-C69E15CD05BE}" type="presParOf" srcId="{8332A5C7-C9D1-4ADD-83AB-60342F97094C}" destId="{8065C28A-07D5-4D9D-8580-478E6FB079C4}" srcOrd="8" destOrd="0" presId="urn:microsoft.com/office/officeart/2005/8/layout/bProcess4"/>
    <dgm:cxn modelId="{9CF8037D-38F0-4307-BA2E-BE20ADA859EA}" type="presParOf" srcId="{8065C28A-07D5-4D9D-8580-478E6FB079C4}" destId="{C61F3462-76DE-4AD0-A7CD-CB8221920C95}" srcOrd="0" destOrd="0" presId="urn:microsoft.com/office/officeart/2005/8/layout/bProcess4"/>
    <dgm:cxn modelId="{D1D8A322-08C2-4490-8162-C26863D4888A}" type="presParOf" srcId="{8065C28A-07D5-4D9D-8580-478E6FB079C4}" destId="{0405F460-9A50-402B-BDCB-5D5E24DFFC0D}" srcOrd="1" destOrd="0" presId="urn:microsoft.com/office/officeart/2005/8/layout/bProcess4"/>
    <dgm:cxn modelId="{D2E5961E-723A-4829-899C-42BEA5A883B4}" type="presParOf" srcId="{8332A5C7-C9D1-4ADD-83AB-60342F97094C}" destId="{BF0AFE57-0933-493D-8F1B-5371DFD9B7C4}" srcOrd="9" destOrd="0" presId="urn:microsoft.com/office/officeart/2005/8/layout/bProcess4"/>
    <dgm:cxn modelId="{10D822F1-D162-401D-9B11-87C740BFA84A}" type="presParOf" srcId="{8332A5C7-C9D1-4ADD-83AB-60342F97094C}" destId="{95354BF7-DB8A-450D-BEB0-BB03AC1E37A9}" srcOrd="10" destOrd="0" presId="urn:microsoft.com/office/officeart/2005/8/layout/bProcess4"/>
    <dgm:cxn modelId="{CA1CD359-6019-480D-9021-0D0C3DD8CE6B}" type="presParOf" srcId="{95354BF7-DB8A-450D-BEB0-BB03AC1E37A9}" destId="{40DA71FE-9AEE-44F5-A0D5-94F4CBF209DE}" srcOrd="0" destOrd="0" presId="urn:microsoft.com/office/officeart/2005/8/layout/bProcess4"/>
    <dgm:cxn modelId="{5C295059-6CED-4404-A524-15ABDE20D833}" type="presParOf" srcId="{95354BF7-DB8A-450D-BEB0-BB03AC1E37A9}" destId="{25104CD5-CF84-43F4-98C6-10B7D342F50C}" srcOrd="1" destOrd="0" presId="urn:microsoft.com/office/officeart/2005/8/layout/bProcess4"/>
    <dgm:cxn modelId="{0D690A22-B9A1-4995-B2BA-D00F20D2C9B4}" type="presParOf" srcId="{8332A5C7-C9D1-4ADD-83AB-60342F97094C}" destId="{7B4E2DF9-8DF0-4219-964B-8D2027656721}" srcOrd="11" destOrd="0" presId="urn:microsoft.com/office/officeart/2005/8/layout/bProcess4"/>
    <dgm:cxn modelId="{EF733C3A-20F8-4149-857D-ED41DD3EAA00}" type="presParOf" srcId="{8332A5C7-C9D1-4ADD-83AB-60342F97094C}" destId="{20C523C6-4C17-4B50-941C-5D57F8279896}" srcOrd="12" destOrd="0" presId="urn:microsoft.com/office/officeart/2005/8/layout/bProcess4"/>
    <dgm:cxn modelId="{2ED4BCEB-7172-4332-A2F1-C75067CE019A}" type="presParOf" srcId="{20C523C6-4C17-4B50-941C-5D57F8279896}" destId="{2F2493BE-9887-40CC-A774-ECAC974ED28A}" srcOrd="0" destOrd="0" presId="urn:microsoft.com/office/officeart/2005/8/layout/bProcess4"/>
    <dgm:cxn modelId="{CF30E4F9-AE29-4739-AA3D-8D99112659DD}" type="presParOf" srcId="{20C523C6-4C17-4B50-941C-5D57F8279896}" destId="{E042CCDB-A5E9-4324-81CB-F9C4570B5A8E}" srcOrd="1" destOrd="0" presId="urn:microsoft.com/office/officeart/2005/8/layout/bProcess4"/>
    <dgm:cxn modelId="{4188B391-048D-41A1-8929-74C3FE88F8B1}" type="presParOf" srcId="{8332A5C7-C9D1-4ADD-83AB-60342F97094C}" destId="{704AF6AF-66EE-42D3-8A17-909032C6D5B2}" srcOrd="13" destOrd="0" presId="urn:microsoft.com/office/officeart/2005/8/layout/bProcess4"/>
    <dgm:cxn modelId="{8E53D4F7-F34E-4BEA-870D-2D8A9ADBA4CF}" type="presParOf" srcId="{8332A5C7-C9D1-4ADD-83AB-60342F97094C}" destId="{530FBBB8-8BD4-4E5F-BE1E-16B7CA10F855}" srcOrd="14" destOrd="0" presId="urn:microsoft.com/office/officeart/2005/8/layout/bProcess4"/>
    <dgm:cxn modelId="{E2C240DC-2C38-4FF1-A848-F7CF26173B58}" type="presParOf" srcId="{530FBBB8-8BD4-4E5F-BE1E-16B7CA10F855}" destId="{15A76118-AF63-470C-BF06-BEDF649AE86D}" srcOrd="0" destOrd="0" presId="urn:microsoft.com/office/officeart/2005/8/layout/bProcess4"/>
    <dgm:cxn modelId="{846887B9-1708-4B63-B14C-ECF2843E117E}" type="presParOf" srcId="{530FBBB8-8BD4-4E5F-BE1E-16B7CA10F855}" destId="{A09BC321-408F-4C11-ABBC-C10E5C7C9CD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14EDDF-DF2A-44E4-A362-DB49F5D590CB}" type="doc">
      <dgm:prSet loTypeId="urn:microsoft.com/office/officeart/2008/layout/CircularPictureCallout" loCatId="picture" qsTypeId="urn:microsoft.com/office/officeart/2005/8/quickstyle/simple1" qsCatId="simple" csTypeId="urn:microsoft.com/office/officeart/2005/8/colors/colorful1" csCatId="colorful" phldr="1"/>
      <dgm:spPr/>
      <dgm:t>
        <a:bodyPr/>
        <a:lstStyle/>
        <a:p>
          <a:endParaRPr lang="en-GB"/>
        </a:p>
      </dgm:t>
    </dgm:pt>
    <dgm:pt modelId="{8F097EAB-5EF4-4460-9185-210F6802C263}">
      <dgm:prSet phldrT="[Text]" custT="1"/>
      <dgm:spPr/>
      <dgm:t>
        <a:bodyPr/>
        <a:lstStyle/>
        <a:p>
          <a:pPr algn="r"/>
          <a:r>
            <a:rPr lang="en-GB" sz="4400" b="1"/>
            <a:t>Focus Groups</a:t>
          </a:r>
        </a:p>
      </dgm:t>
    </dgm:pt>
    <dgm:pt modelId="{52987788-9FF9-46F9-BCC7-E337A726E43C}" type="parTrans" cxnId="{0D583E80-6D5F-4852-AA21-9146D642DE35}">
      <dgm:prSet/>
      <dgm:spPr/>
      <dgm:t>
        <a:bodyPr/>
        <a:lstStyle/>
        <a:p>
          <a:endParaRPr lang="en-GB"/>
        </a:p>
      </dgm:t>
    </dgm:pt>
    <dgm:pt modelId="{956579FA-65BA-4189-ACD0-4B40558EC5BE}" type="sibTrans" cxnId="{0D583E80-6D5F-4852-AA21-9146D642DE3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People discussing"/>
        </a:ext>
      </dgm:extLst>
    </dgm:pt>
    <dgm:pt modelId="{28037097-FCED-4210-A416-B85AC9E96FBE}">
      <dgm:prSet/>
      <dgm:spPr/>
      <dgm:t>
        <a:bodyPr/>
        <a:lstStyle/>
        <a:p>
          <a:r>
            <a:rPr lang="en-GB"/>
            <a:t>Deprived areas</a:t>
          </a:r>
        </a:p>
      </dgm:t>
    </dgm:pt>
    <dgm:pt modelId="{2C1365C5-0480-459A-9E46-125279F22CD4}" type="parTrans" cxnId="{8B084FF5-E2AF-4898-9192-84907D7F3E4B}">
      <dgm:prSet/>
      <dgm:spPr/>
      <dgm:t>
        <a:bodyPr/>
        <a:lstStyle/>
        <a:p>
          <a:endParaRPr lang="en-GB"/>
        </a:p>
      </dgm:t>
    </dgm:pt>
    <dgm:pt modelId="{9EC2F1BE-3E7C-4C1F-B0E1-70B06C998945}" type="sibTrans" cxnId="{8B084FF5-E2AF-4898-9192-84907D7F3E4B}">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dgm:spPr>
      <dgm:t>
        <a:bodyPr/>
        <a:lstStyle/>
        <a:p>
          <a:endParaRPr lang="en-GB"/>
        </a:p>
      </dgm:t>
      <dgm:extLst>
        <a:ext uri="{E40237B7-FDA0-4F09-8148-C483321AD2D9}">
          <dgm14:cNvPr xmlns:dgm14="http://schemas.microsoft.com/office/drawing/2010/diagram" id="0" name="" descr="Yellow brick in red wall"/>
        </a:ext>
      </dgm:extLst>
    </dgm:pt>
    <dgm:pt modelId="{6CBFEC47-8D44-4511-8788-0604621F2C4B}">
      <dgm:prSet/>
      <dgm:spPr/>
      <dgm:t>
        <a:bodyPr/>
        <a:lstStyle/>
        <a:p>
          <a:r>
            <a:rPr lang="en-GB"/>
            <a:t>BAME</a:t>
          </a:r>
        </a:p>
      </dgm:t>
    </dgm:pt>
    <dgm:pt modelId="{B667707E-CF26-4D2F-B71F-738C7D480312}" type="parTrans" cxnId="{91F9345D-4288-44AD-BFFA-AA792BBFAEAE}">
      <dgm:prSet/>
      <dgm:spPr/>
      <dgm:t>
        <a:bodyPr/>
        <a:lstStyle/>
        <a:p>
          <a:endParaRPr lang="en-GB"/>
        </a:p>
      </dgm:t>
    </dgm:pt>
    <dgm:pt modelId="{90483CE9-265B-47BC-AD6F-BF66C2C298A3}" type="sibTrans" cxnId="{91F9345D-4288-44AD-BFFA-AA792BBFAEAE}">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t>
        <a:bodyPr/>
        <a:lstStyle/>
        <a:p>
          <a:endParaRPr lang="en-GB"/>
        </a:p>
      </dgm:t>
      <dgm:extLst>
        <a:ext uri="{E40237B7-FDA0-4F09-8148-C483321AD2D9}">
          <dgm14:cNvPr xmlns:dgm14="http://schemas.microsoft.com/office/drawing/2010/diagram" id="0" name="" descr="Women holding hands"/>
        </a:ext>
      </dgm:extLst>
    </dgm:pt>
    <dgm:pt modelId="{315FD56F-0DAF-46B5-8318-71FE52AB8E07}">
      <dgm:prSet/>
      <dgm:spPr/>
      <dgm:t>
        <a:bodyPr/>
        <a:lstStyle/>
        <a:p>
          <a:r>
            <a:rPr lang="en-GB"/>
            <a:t>Cancer Networks</a:t>
          </a:r>
        </a:p>
      </dgm:t>
    </dgm:pt>
    <dgm:pt modelId="{CBFC502B-57A2-41CC-BA06-3349FDFCCE07}" type="parTrans" cxnId="{771E970E-E999-4413-ABE2-2E93A87B7CCB}">
      <dgm:prSet/>
      <dgm:spPr/>
      <dgm:t>
        <a:bodyPr/>
        <a:lstStyle/>
        <a:p>
          <a:endParaRPr lang="en-GB"/>
        </a:p>
      </dgm:t>
    </dgm:pt>
    <dgm:pt modelId="{EC47DA6B-7BE8-41C2-9127-1FC1D9AC4121}" type="sibTrans" cxnId="{771E970E-E999-4413-ABE2-2E93A87B7CCB}">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t>
        <a:bodyPr/>
        <a:lstStyle/>
        <a:p>
          <a:endParaRPr lang="en-GB"/>
        </a:p>
      </dgm:t>
      <dgm:extLst>
        <a:ext uri="{E40237B7-FDA0-4F09-8148-C483321AD2D9}">
          <dgm14:cNvPr xmlns:dgm14="http://schemas.microsoft.com/office/drawing/2010/diagram" id="0" name="" descr="3D rendering of game pieces tied together with a rope"/>
        </a:ext>
      </dgm:extLst>
    </dgm:pt>
    <dgm:pt modelId="{A932BA17-2083-4CB0-8C69-0EF218303B9F}">
      <dgm:prSet/>
      <dgm:spPr/>
      <dgm:t>
        <a:bodyPr/>
        <a:lstStyle/>
        <a:p>
          <a:r>
            <a:rPr lang="en-GB"/>
            <a:t>Domestic Abuse</a:t>
          </a:r>
        </a:p>
      </dgm:t>
    </dgm:pt>
    <dgm:pt modelId="{D0C86C18-62AD-4423-B488-0BF8E03DD532}" type="parTrans" cxnId="{9073289C-C891-4CC5-B6E2-C7AA11BF2B5A}">
      <dgm:prSet/>
      <dgm:spPr/>
      <dgm:t>
        <a:bodyPr/>
        <a:lstStyle/>
        <a:p>
          <a:endParaRPr lang="en-GB"/>
        </a:p>
      </dgm:t>
    </dgm:pt>
    <dgm:pt modelId="{B3E86EB9-240C-4245-B037-28241806AA01}" type="sibTrans" cxnId="{9073289C-C891-4CC5-B6E2-C7AA11BF2B5A}">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Close-up of broken glass"/>
        </a:ext>
      </dgm:extLst>
    </dgm:pt>
    <dgm:pt modelId="{28EECE2E-B3B6-4F40-B425-C875EF22E3C7}">
      <dgm:prSet/>
      <dgm:spPr/>
      <dgm:t>
        <a:bodyPr/>
        <a:lstStyle/>
        <a:p>
          <a:r>
            <a:rPr lang="en-GB"/>
            <a:t>Learning Disabilities</a:t>
          </a:r>
        </a:p>
      </dgm:t>
    </dgm:pt>
    <dgm:pt modelId="{58110C7C-0323-4666-80F4-FB7BC8577591}" type="parTrans" cxnId="{EE87B4A6-5A4D-48A3-8836-57A9AEE19273}">
      <dgm:prSet/>
      <dgm:spPr/>
      <dgm:t>
        <a:bodyPr/>
        <a:lstStyle/>
        <a:p>
          <a:endParaRPr lang="en-GB"/>
        </a:p>
      </dgm:t>
    </dgm:pt>
    <dgm:pt modelId="{929CECE4-5A3A-4839-85AF-8072845DDCE3}" type="sibTrans" cxnId="{EE87B4A6-5A4D-48A3-8836-57A9AEE19273}">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3D puzzle pieces"/>
        </a:ext>
      </dgm:extLst>
    </dgm:pt>
    <dgm:pt modelId="{5D189F31-1C29-447F-991E-04692F3D73A5}">
      <dgm:prSet/>
      <dgm:spPr/>
      <dgm:t>
        <a:bodyPr/>
        <a:lstStyle/>
        <a:p>
          <a:r>
            <a:rPr lang="en-GB"/>
            <a:t>Antenatal/Postnatal</a:t>
          </a:r>
        </a:p>
      </dgm:t>
    </dgm:pt>
    <dgm:pt modelId="{22984E5A-A2D5-4E16-AAD6-CCD5C5D5FC46}" type="parTrans" cxnId="{8FA4EC29-ADD3-4E37-B894-404A94CC050D}">
      <dgm:prSet/>
      <dgm:spPr/>
      <dgm:t>
        <a:bodyPr/>
        <a:lstStyle/>
        <a:p>
          <a:endParaRPr lang="en-GB"/>
        </a:p>
      </dgm:t>
    </dgm:pt>
    <dgm:pt modelId="{B875CA8E-12E5-4FEE-8C8A-EED238BF92BA}" type="sibTrans" cxnId="{8FA4EC29-ADD3-4E37-B894-404A94CC050D}">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dgm:spPr>
      <dgm:t>
        <a:bodyPr/>
        <a:lstStyle/>
        <a:p>
          <a:endParaRPr lang="en-GB"/>
        </a:p>
      </dgm:t>
      <dgm:extLst>
        <a:ext uri="{E40237B7-FDA0-4F09-8148-C483321AD2D9}">
          <dgm14:cNvPr xmlns:dgm14="http://schemas.microsoft.com/office/drawing/2010/diagram" id="0" name="" descr="Newborn baby holding adult's finger"/>
        </a:ext>
      </dgm:extLst>
    </dgm:pt>
    <dgm:pt modelId="{73F30919-9AB3-4881-9EE7-61C7A7EBA9CB}">
      <dgm:prSet/>
      <dgm:spPr/>
      <dgm:t>
        <a:bodyPr/>
        <a:lstStyle/>
        <a:p>
          <a:endParaRPr lang="en-GB"/>
        </a:p>
      </dgm:t>
    </dgm:pt>
    <dgm:pt modelId="{DB00007D-1A38-43A3-AB93-25EC527F02B7}" type="parTrans" cxnId="{A976E519-2CE2-4D7B-AFBE-9470C759CC55}">
      <dgm:prSet/>
      <dgm:spPr/>
      <dgm:t>
        <a:bodyPr/>
        <a:lstStyle/>
        <a:p>
          <a:endParaRPr lang="en-GB"/>
        </a:p>
      </dgm:t>
    </dgm:pt>
    <dgm:pt modelId="{424B6E49-49A8-4AFB-AA7C-460AC2D3ED59}" type="sibTrans" cxnId="{A976E519-2CE2-4D7B-AFBE-9470C759CC55}">
      <dgm:prSet/>
      <dgm:spPr/>
      <dgm:t>
        <a:bodyPr/>
        <a:lstStyle/>
        <a:p>
          <a:endParaRPr lang="en-GB"/>
        </a:p>
      </dgm:t>
    </dgm:pt>
    <dgm:pt modelId="{C4586A2D-DEC7-4844-BC4D-0E8D93ECCF7B}" type="pres">
      <dgm:prSet presAssocID="{7314EDDF-DF2A-44E4-A362-DB49F5D590CB}" presName="Name0" presStyleCnt="0">
        <dgm:presLayoutVars>
          <dgm:chMax val="7"/>
          <dgm:chPref val="7"/>
          <dgm:dir/>
        </dgm:presLayoutVars>
      </dgm:prSet>
      <dgm:spPr/>
    </dgm:pt>
    <dgm:pt modelId="{27BBF690-73BD-4F2B-A540-5E1DE5E8A54F}" type="pres">
      <dgm:prSet presAssocID="{7314EDDF-DF2A-44E4-A362-DB49F5D590CB}" presName="Name1" presStyleCnt="0"/>
      <dgm:spPr/>
    </dgm:pt>
    <dgm:pt modelId="{5FC3B93E-BB4E-4168-8447-76AD61D61D19}" type="pres">
      <dgm:prSet presAssocID="{956579FA-65BA-4189-ACD0-4B40558EC5BE}" presName="picture_1" presStyleCnt="0"/>
      <dgm:spPr/>
    </dgm:pt>
    <dgm:pt modelId="{9C864778-3DC5-4372-836A-3429F6C9D1CE}" type="pres">
      <dgm:prSet presAssocID="{956579FA-65BA-4189-ACD0-4B40558EC5BE}" presName="pictureRepeatNode" presStyleLbl="alignImgPlace1" presStyleIdx="0" presStyleCnt="7" custLinFactNeighborX="-1648"/>
      <dgm:spPr/>
    </dgm:pt>
    <dgm:pt modelId="{D0394EEE-0F39-46CF-B705-50E48580CB8D}" type="pres">
      <dgm:prSet presAssocID="{8F097EAB-5EF4-4460-9185-210F6802C263}" presName="text_1" presStyleLbl="node1" presStyleIdx="0" presStyleCnt="0" custLinFactNeighborX="4175" custLinFactNeighborY="-7574">
        <dgm:presLayoutVars>
          <dgm:bulletEnabled val="1"/>
        </dgm:presLayoutVars>
      </dgm:prSet>
      <dgm:spPr/>
    </dgm:pt>
    <dgm:pt modelId="{6B268F6B-FC0B-41D6-8483-A4A52D0B2D0B}" type="pres">
      <dgm:prSet presAssocID="{9EC2F1BE-3E7C-4C1F-B0E1-70B06C998945}" presName="picture_2" presStyleCnt="0"/>
      <dgm:spPr/>
    </dgm:pt>
    <dgm:pt modelId="{F91B9512-08A8-4A07-BC77-3E589991D188}" type="pres">
      <dgm:prSet presAssocID="{9EC2F1BE-3E7C-4C1F-B0E1-70B06C998945}" presName="pictureRepeatNode" presStyleLbl="alignImgPlace1" presStyleIdx="1" presStyleCnt="7"/>
      <dgm:spPr/>
    </dgm:pt>
    <dgm:pt modelId="{46A8F13D-B360-47BC-AA44-0387CBAB4C2D}" type="pres">
      <dgm:prSet presAssocID="{28037097-FCED-4210-A416-B85AC9E96FBE}" presName="line_2" presStyleLbl="parChTrans1D1" presStyleIdx="0" presStyleCnt="6"/>
      <dgm:spPr/>
    </dgm:pt>
    <dgm:pt modelId="{5263C95C-7263-443D-8298-5816B0197307}" type="pres">
      <dgm:prSet presAssocID="{28037097-FCED-4210-A416-B85AC9E96FBE}" presName="textparent_2" presStyleLbl="node1" presStyleIdx="0" presStyleCnt="0"/>
      <dgm:spPr/>
    </dgm:pt>
    <dgm:pt modelId="{8A2B30E3-A677-44C1-A7AB-1F54F978962B}" type="pres">
      <dgm:prSet presAssocID="{28037097-FCED-4210-A416-B85AC9E96FBE}" presName="text_2" presStyleLbl="revTx" presStyleIdx="0" presStyleCnt="6">
        <dgm:presLayoutVars>
          <dgm:bulletEnabled val="1"/>
        </dgm:presLayoutVars>
      </dgm:prSet>
      <dgm:spPr/>
    </dgm:pt>
    <dgm:pt modelId="{7BC1B7B3-B800-4CA9-81CA-624D2A0B6293}" type="pres">
      <dgm:prSet presAssocID="{90483CE9-265B-47BC-AD6F-BF66C2C298A3}" presName="picture_3" presStyleCnt="0"/>
      <dgm:spPr/>
    </dgm:pt>
    <dgm:pt modelId="{6C02068D-4FFA-4F9A-B048-8F34DAD91D54}" type="pres">
      <dgm:prSet presAssocID="{90483CE9-265B-47BC-AD6F-BF66C2C298A3}" presName="pictureRepeatNode" presStyleLbl="alignImgPlace1" presStyleIdx="2" presStyleCnt="7"/>
      <dgm:spPr/>
    </dgm:pt>
    <dgm:pt modelId="{B5EBFAA2-1305-4842-9E52-FDA51F716969}" type="pres">
      <dgm:prSet presAssocID="{6CBFEC47-8D44-4511-8788-0604621F2C4B}" presName="line_3" presStyleLbl="parChTrans1D1" presStyleIdx="1" presStyleCnt="6"/>
      <dgm:spPr/>
    </dgm:pt>
    <dgm:pt modelId="{B1020F6A-1770-4B87-8CE8-A6C5662F0FD0}" type="pres">
      <dgm:prSet presAssocID="{6CBFEC47-8D44-4511-8788-0604621F2C4B}" presName="textparent_3" presStyleLbl="node1" presStyleIdx="0" presStyleCnt="0"/>
      <dgm:spPr/>
    </dgm:pt>
    <dgm:pt modelId="{8BDECBF8-1C70-4E8A-A07F-BC17F0C1CCEF}" type="pres">
      <dgm:prSet presAssocID="{6CBFEC47-8D44-4511-8788-0604621F2C4B}" presName="text_3" presStyleLbl="revTx" presStyleIdx="1" presStyleCnt="6">
        <dgm:presLayoutVars>
          <dgm:bulletEnabled val="1"/>
        </dgm:presLayoutVars>
      </dgm:prSet>
      <dgm:spPr/>
    </dgm:pt>
    <dgm:pt modelId="{7D4FEF54-9F0D-4A09-BF28-AEF3089FFF6B}" type="pres">
      <dgm:prSet presAssocID="{EC47DA6B-7BE8-41C2-9127-1FC1D9AC4121}" presName="picture_4" presStyleCnt="0"/>
      <dgm:spPr/>
    </dgm:pt>
    <dgm:pt modelId="{F6BCEC5B-7B7D-4B34-95EC-3E75E9FE5B4F}" type="pres">
      <dgm:prSet presAssocID="{EC47DA6B-7BE8-41C2-9127-1FC1D9AC4121}" presName="pictureRepeatNode" presStyleLbl="alignImgPlace1" presStyleIdx="3" presStyleCnt="7"/>
      <dgm:spPr/>
    </dgm:pt>
    <dgm:pt modelId="{D7E0D4EB-84EF-496B-916B-31F8F9FCEA72}" type="pres">
      <dgm:prSet presAssocID="{315FD56F-0DAF-46B5-8318-71FE52AB8E07}" presName="line_4" presStyleLbl="parChTrans1D1" presStyleIdx="2" presStyleCnt="6"/>
      <dgm:spPr/>
    </dgm:pt>
    <dgm:pt modelId="{F3F8785F-BFF8-4CCE-B658-F0FF8EE099DB}" type="pres">
      <dgm:prSet presAssocID="{315FD56F-0DAF-46B5-8318-71FE52AB8E07}" presName="textparent_4" presStyleLbl="node1" presStyleIdx="0" presStyleCnt="0"/>
      <dgm:spPr/>
    </dgm:pt>
    <dgm:pt modelId="{431CC308-872E-4C9B-831E-7B0F70B4B44D}" type="pres">
      <dgm:prSet presAssocID="{315FD56F-0DAF-46B5-8318-71FE52AB8E07}" presName="text_4" presStyleLbl="revTx" presStyleIdx="2" presStyleCnt="6">
        <dgm:presLayoutVars>
          <dgm:bulletEnabled val="1"/>
        </dgm:presLayoutVars>
      </dgm:prSet>
      <dgm:spPr/>
    </dgm:pt>
    <dgm:pt modelId="{BC1275C0-1336-40EC-9AB5-2753E32CC6DD}" type="pres">
      <dgm:prSet presAssocID="{B3E86EB9-240C-4245-B037-28241806AA01}" presName="picture_5" presStyleCnt="0"/>
      <dgm:spPr/>
    </dgm:pt>
    <dgm:pt modelId="{0548FF75-CCD9-4D2F-93DE-64CA70C49CD2}" type="pres">
      <dgm:prSet presAssocID="{B3E86EB9-240C-4245-B037-28241806AA01}" presName="pictureRepeatNode" presStyleLbl="alignImgPlace1" presStyleIdx="4" presStyleCnt="7"/>
      <dgm:spPr/>
    </dgm:pt>
    <dgm:pt modelId="{BA7CD91A-1814-474D-A924-DCFF949C82D1}" type="pres">
      <dgm:prSet presAssocID="{A932BA17-2083-4CB0-8C69-0EF218303B9F}" presName="line_5" presStyleLbl="parChTrans1D1" presStyleIdx="3" presStyleCnt="6"/>
      <dgm:spPr/>
    </dgm:pt>
    <dgm:pt modelId="{8E1BEFBC-11FA-42AD-B9A1-4A2261A675D4}" type="pres">
      <dgm:prSet presAssocID="{A932BA17-2083-4CB0-8C69-0EF218303B9F}" presName="textparent_5" presStyleLbl="node1" presStyleIdx="0" presStyleCnt="0"/>
      <dgm:spPr/>
    </dgm:pt>
    <dgm:pt modelId="{15B4FDEE-F55F-4106-974C-3A90EC2E90FC}" type="pres">
      <dgm:prSet presAssocID="{A932BA17-2083-4CB0-8C69-0EF218303B9F}" presName="text_5" presStyleLbl="revTx" presStyleIdx="3" presStyleCnt="6">
        <dgm:presLayoutVars>
          <dgm:bulletEnabled val="1"/>
        </dgm:presLayoutVars>
      </dgm:prSet>
      <dgm:spPr/>
    </dgm:pt>
    <dgm:pt modelId="{D58A55EC-2377-49B7-8076-BE853668A646}" type="pres">
      <dgm:prSet presAssocID="{929CECE4-5A3A-4839-85AF-8072845DDCE3}" presName="picture_6" presStyleCnt="0"/>
      <dgm:spPr/>
    </dgm:pt>
    <dgm:pt modelId="{135734AF-8FEE-40D5-8544-27A1C1B18F25}" type="pres">
      <dgm:prSet presAssocID="{929CECE4-5A3A-4839-85AF-8072845DDCE3}" presName="pictureRepeatNode" presStyleLbl="alignImgPlace1" presStyleIdx="5" presStyleCnt="7"/>
      <dgm:spPr/>
    </dgm:pt>
    <dgm:pt modelId="{B574F013-2006-4EDB-84BD-4EC671B85BED}" type="pres">
      <dgm:prSet presAssocID="{28EECE2E-B3B6-4F40-B425-C875EF22E3C7}" presName="line_6" presStyleLbl="parChTrans1D1" presStyleIdx="4" presStyleCnt="6"/>
      <dgm:spPr/>
    </dgm:pt>
    <dgm:pt modelId="{15997575-F182-4A3A-B219-8F623D7A27E8}" type="pres">
      <dgm:prSet presAssocID="{28EECE2E-B3B6-4F40-B425-C875EF22E3C7}" presName="textparent_6" presStyleLbl="node1" presStyleIdx="0" presStyleCnt="0"/>
      <dgm:spPr/>
    </dgm:pt>
    <dgm:pt modelId="{703F6E58-DCED-4623-BD90-616ED54260F1}" type="pres">
      <dgm:prSet presAssocID="{28EECE2E-B3B6-4F40-B425-C875EF22E3C7}" presName="text_6" presStyleLbl="revTx" presStyleIdx="4" presStyleCnt="6">
        <dgm:presLayoutVars>
          <dgm:bulletEnabled val="1"/>
        </dgm:presLayoutVars>
      </dgm:prSet>
      <dgm:spPr/>
    </dgm:pt>
    <dgm:pt modelId="{A608C4A8-BE5F-4085-88DC-460D57E594ED}" type="pres">
      <dgm:prSet presAssocID="{B875CA8E-12E5-4FEE-8C8A-EED238BF92BA}" presName="picture_7" presStyleCnt="0"/>
      <dgm:spPr/>
    </dgm:pt>
    <dgm:pt modelId="{874B0F05-5C75-48A5-B3CD-28091F8F04B9}" type="pres">
      <dgm:prSet presAssocID="{B875CA8E-12E5-4FEE-8C8A-EED238BF92BA}" presName="pictureRepeatNode" presStyleLbl="alignImgPlace1" presStyleIdx="6" presStyleCnt="7"/>
      <dgm:spPr/>
    </dgm:pt>
    <dgm:pt modelId="{3E044464-1D6D-4594-9D8E-F88C33D26B0F}" type="pres">
      <dgm:prSet presAssocID="{5D189F31-1C29-447F-991E-04692F3D73A5}" presName="line_7" presStyleLbl="parChTrans1D1" presStyleIdx="5" presStyleCnt="6"/>
      <dgm:spPr/>
    </dgm:pt>
    <dgm:pt modelId="{14A975C8-94D4-48A5-9F30-7AFB9BDBD6A5}" type="pres">
      <dgm:prSet presAssocID="{5D189F31-1C29-447F-991E-04692F3D73A5}" presName="textparent_7" presStyleLbl="node1" presStyleIdx="0" presStyleCnt="0"/>
      <dgm:spPr/>
    </dgm:pt>
    <dgm:pt modelId="{77F70621-F1F1-4761-AAB2-AADADC79D539}" type="pres">
      <dgm:prSet presAssocID="{5D189F31-1C29-447F-991E-04692F3D73A5}" presName="text_7" presStyleLbl="revTx" presStyleIdx="5" presStyleCnt="6">
        <dgm:presLayoutVars>
          <dgm:bulletEnabled val="1"/>
        </dgm:presLayoutVars>
      </dgm:prSet>
      <dgm:spPr/>
    </dgm:pt>
  </dgm:ptLst>
  <dgm:cxnLst>
    <dgm:cxn modelId="{80A92B05-0CCC-402A-B144-E784F3EA082C}" type="presOf" srcId="{9EC2F1BE-3E7C-4C1F-B0E1-70B06C998945}" destId="{F91B9512-08A8-4A07-BC77-3E589991D188}" srcOrd="0" destOrd="0" presId="urn:microsoft.com/office/officeart/2008/layout/CircularPictureCallout"/>
    <dgm:cxn modelId="{93903106-9368-4BA9-B158-5C2A1591F900}" type="presOf" srcId="{8F097EAB-5EF4-4460-9185-210F6802C263}" destId="{D0394EEE-0F39-46CF-B705-50E48580CB8D}" srcOrd="0" destOrd="0" presId="urn:microsoft.com/office/officeart/2008/layout/CircularPictureCallout"/>
    <dgm:cxn modelId="{771E970E-E999-4413-ABE2-2E93A87B7CCB}" srcId="{7314EDDF-DF2A-44E4-A362-DB49F5D590CB}" destId="{315FD56F-0DAF-46B5-8318-71FE52AB8E07}" srcOrd="3" destOrd="0" parTransId="{CBFC502B-57A2-41CC-BA06-3349FDFCCE07}" sibTransId="{EC47DA6B-7BE8-41C2-9127-1FC1D9AC4121}"/>
    <dgm:cxn modelId="{9ED8CC16-74E7-4BA1-90B6-B68758742548}" type="presOf" srcId="{B3E86EB9-240C-4245-B037-28241806AA01}" destId="{0548FF75-CCD9-4D2F-93DE-64CA70C49CD2}" srcOrd="0" destOrd="0" presId="urn:microsoft.com/office/officeart/2008/layout/CircularPictureCallout"/>
    <dgm:cxn modelId="{A976E519-2CE2-4D7B-AFBE-9470C759CC55}" srcId="{7314EDDF-DF2A-44E4-A362-DB49F5D590CB}" destId="{73F30919-9AB3-4881-9EE7-61C7A7EBA9CB}" srcOrd="7" destOrd="0" parTransId="{DB00007D-1A38-43A3-AB93-25EC527F02B7}" sibTransId="{424B6E49-49A8-4AFB-AA7C-460AC2D3ED59}"/>
    <dgm:cxn modelId="{0DE0821C-34CA-44B5-B3DC-74C504593DC3}" type="presOf" srcId="{A932BA17-2083-4CB0-8C69-0EF218303B9F}" destId="{15B4FDEE-F55F-4106-974C-3A90EC2E90FC}" srcOrd="0" destOrd="0" presId="urn:microsoft.com/office/officeart/2008/layout/CircularPictureCallout"/>
    <dgm:cxn modelId="{8FA4EC29-ADD3-4E37-B894-404A94CC050D}" srcId="{7314EDDF-DF2A-44E4-A362-DB49F5D590CB}" destId="{5D189F31-1C29-447F-991E-04692F3D73A5}" srcOrd="6" destOrd="0" parTransId="{22984E5A-A2D5-4E16-AAD6-CCD5C5D5FC46}" sibTransId="{B875CA8E-12E5-4FEE-8C8A-EED238BF92BA}"/>
    <dgm:cxn modelId="{91F9345D-4288-44AD-BFFA-AA792BBFAEAE}" srcId="{7314EDDF-DF2A-44E4-A362-DB49F5D590CB}" destId="{6CBFEC47-8D44-4511-8788-0604621F2C4B}" srcOrd="2" destOrd="0" parTransId="{B667707E-CF26-4D2F-B71F-738C7D480312}" sibTransId="{90483CE9-265B-47BC-AD6F-BF66C2C298A3}"/>
    <dgm:cxn modelId="{E28FC95E-CCA5-4CE7-B14E-0220B22D7D83}" type="presOf" srcId="{7314EDDF-DF2A-44E4-A362-DB49F5D590CB}" destId="{C4586A2D-DEC7-4844-BC4D-0E8D93ECCF7B}" srcOrd="0" destOrd="0" presId="urn:microsoft.com/office/officeart/2008/layout/CircularPictureCallout"/>
    <dgm:cxn modelId="{B1A32F44-F064-49B9-9288-791497914A10}" type="presOf" srcId="{EC47DA6B-7BE8-41C2-9127-1FC1D9AC4121}" destId="{F6BCEC5B-7B7D-4B34-95EC-3E75E9FE5B4F}" srcOrd="0" destOrd="0" presId="urn:microsoft.com/office/officeart/2008/layout/CircularPictureCallout"/>
    <dgm:cxn modelId="{8CB6B976-D946-45CC-A8BC-BEA815DC663D}" type="presOf" srcId="{90483CE9-265B-47BC-AD6F-BF66C2C298A3}" destId="{6C02068D-4FFA-4F9A-B048-8F34DAD91D54}" srcOrd="0" destOrd="0" presId="urn:microsoft.com/office/officeart/2008/layout/CircularPictureCallout"/>
    <dgm:cxn modelId="{2E91937F-2280-4D1C-92AC-C9EEEC45E4E1}" type="presOf" srcId="{28037097-FCED-4210-A416-B85AC9E96FBE}" destId="{8A2B30E3-A677-44C1-A7AB-1F54F978962B}" srcOrd="0" destOrd="0" presId="urn:microsoft.com/office/officeart/2008/layout/CircularPictureCallout"/>
    <dgm:cxn modelId="{0D583E80-6D5F-4852-AA21-9146D642DE35}" srcId="{7314EDDF-DF2A-44E4-A362-DB49F5D590CB}" destId="{8F097EAB-5EF4-4460-9185-210F6802C263}" srcOrd="0" destOrd="0" parTransId="{52987788-9FF9-46F9-BCC7-E337A726E43C}" sibTransId="{956579FA-65BA-4189-ACD0-4B40558EC5BE}"/>
    <dgm:cxn modelId="{1C414586-2B22-45F7-9C3D-20F8A03DE782}" type="presOf" srcId="{5D189F31-1C29-447F-991E-04692F3D73A5}" destId="{77F70621-F1F1-4761-AAB2-AADADC79D539}" srcOrd="0" destOrd="0" presId="urn:microsoft.com/office/officeart/2008/layout/CircularPictureCallout"/>
    <dgm:cxn modelId="{A170A396-5158-413D-89AD-22EF515F33D7}" type="presOf" srcId="{929CECE4-5A3A-4839-85AF-8072845DDCE3}" destId="{135734AF-8FEE-40D5-8544-27A1C1B18F25}" srcOrd="0" destOrd="0" presId="urn:microsoft.com/office/officeart/2008/layout/CircularPictureCallout"/>
    <dgm:cxn modelId="{9073289C-C891-4CC5-B6E2-C7AA11BF2B5A}" srcId="{7314EDDF-DF2A-44E4-A362-DB49F5D590CB}" destId="{A932BA17-2083-4CB0-8C69-0EF218303B9F}" srcOrd="4" destOrd="0" parTransId="{D0C86C18-62AD-4423-B488-0BF8E03DD532}" sibTransId="{B3E86EB9-240C-4245-B037-28241806AA01}"/>
    <dgm:cxn modelId="{EE87B4A6-5A4D-48A3-8836-57A9AEE19273}" srcId="{7314EDDF-DF2A-44E4-A362-DB49F5D590CB}" destId="{28EECE2E-B3B6-4F40-B425-C875EF22E3C7}" srcOrd="5" destOrd="0" parTransId="{58110C7C-0323-4666-80F4-FB7BC8577591}" sibTransId="{929CECE4-5A3A-4839-85AF-8072845DDCE3}"/>
    <dgm:cxn modelId="{9CFEB7B7-F6EE-4DE8-B90C-7D00A71ED824}" type="presOf" srcId="{6CBFEC47-8D44-4511-8788-0604621F2C4B}" destId="{8BDECBF8-1C70-4E8A-A07F-BC17F0C1CCEF}" srcOrd="0" destOrd="0" presId="urn:microsoft.com/office/officeart/2008/layout/CircularPictureCallout"/>
    <dgm:cxn modelId="{1880A9C5-FE5D-47C9-A816-7BE8C317D330}" type="presOf" srcId="{956579FA-65BA-4189-ACD0-4B40558EC5BE}" destId="{9C864778-3DC5-4372-836A-3429F6C9D1CE}" srcOrd="0" destOrd="0" presId="urn:microsoft.com/office/officeart/2008/layout/CircularPictureCallout"/>
    <dgm:cxn modelId="{90B7E3D5-093C-4604-AA7C-10E9418F2615}" type="presOf" srcId="{315FD56F-0DAF-46B5-8318-71FE52AB8E07}" destId="{431CC308-872E-4C9B-831E-7B0F70B4B44D}" srcOrd="0" destOrd="0" presId="urn:microsoft.com/office/officeart/2008/layout/CircularPictureCallout"/>
    <dgm:cxn modelId="{2A258AEC-76B8-45B7-8CC3-8829554860B5}" type="presOf" srcId="{B875CA8E-12E5-4FEE-8C8A-EED238BF92BA}" destId="{874B0F05-5C75-48A5-B3CD-28091F8F04B9}" srcOrd="0" destOrd="0" presId="urn:microsoft.com/office/officeart/2008/layout/CircularPictureCallout"/>
    <dgm:cxn modelId="{BFA8E1F3-19B5-4050-BB82-5544F61A4C2B}" type="presOf" srcId="{28EECE2E-B3B6-4F40-B425-C875EF22E3C7}" destId="{703F6E58-DCED-4623-BD90-616ED54260F1}" srcOrd="0" destOrd="0" presId="urn:microsoft.com/office/officeart/2008/layout/CircularPictureCallout"/>
    <dgm:cxn modelId="{8B084FF5-E2AF-4898-9192-84907D7F3E4B}" srcId="{7314EDDF-DF2A-44E4-A362-DB49F5D590CB}" destId="{28037097-FCED-4210-A416-B85AC9E96FBE}" srcOrd="1" destOrd="0" parTransId="{2C1365C5-0480-459A-9E46-125279F22CD4}" sibTransId="{9EC2F1BE-3E7C-4C1F-B0E1-70B06C998945}"/>
    <dgm:cxn modelId="{3B5EA85C-A7FE-45F4-B685-AA8286CEF858}" type="presParOf" srcId="{C4586A2D-DEC7-4844-BC4D-0E8D93ECCF7B}" destId="{27BBF690-73BD-4F2B-A540-5E1DE5E8A54F}" srcOrd="0" destOrd="0" presId="urn:microsoft.com/office/officeart/2008/layout/CircularPictureCallout"/>
    <dgm:cxn modelId="{5352DAA3-AC63-4BFF-8200-0B5E69B9A0A8}" type="presParOf" srcId="{27BBF690-73BD-4F2B-A540-5E1DE5E8A54F}" destId="{5FC3B93E-BB4E-4168-8447-76AD61D61D19}" srcOrd="0" destOrd="0" presId="urn:microsoft.com/office/officeart/2008/layout/CircularPictureCallout"/>
    <dgm:cxn modelId="{2C063542-1272-4E99-9079-935859B56C8C}" type="presParOf" srcId="{5FC3B93E-BB4E-4168-8447-76AD61D61D19}" destId="{9C864778-3DC5-4372-836A-3429F6C9D1CE}" srcOrd="0" destOrd="0" presId="urn:microsoft.com/office/officeart/2008/layout/CircularPictureCallout"/>
    <dgm:cxn modelId="{EE1DC592-B5CE-476E-BB20-438210EC9D5F}" type="presParOf" srcId="{27BBF690-73BD-4F2B-A540-5E1DE5E8A54F}" destId="{D0394EEE-0F39-46CF-B705-50E48580CB8D}" srcOrd="1" destOrd="0" presId="urn:microsoft.com/office/officeart/2008/layout/CircularPictureCallout"/>
    <dgm:cxn modelId="{7BED9CED-FD25-46AD-A9F8-E7AE6FB7FCB2}" type="presParOf" srcId="{27BBF690-73BD-4F2B-A540-5E1DE5E8A54F}" destId="{6B268F6B-FC0B-41D6-8483-A4A52D0B2D0B}" srcOrd="2" destOrd="0" presId="urn:microsoft.com/office/officeart/2008/layout/CircularPictureCallout"/>
    <dgm:cxn modelId="{F7473981-77F2-455A-8008-4C120213916B}" type="presParOf" srcId="{6B268F6B-FC0B-41D6-8483-A4A52D0B2D0B}" destId="{F91B9512-08A8-4A07-BC77-3E589991D188}" srcOrd="0" destOrd="0" presId="urn:microsoft.com/office/officeart/2008/layout/CircularPictureCallout"/>
    <dgm:cxn modelId="{EC03798D-43CB-4D33-B2FB-DD3BB84F0D3E}" type="presParOf" srcId="{27BBF690-73BD-4F2B-A540-5E1DE5E8A54F}" destId="{46A8F13D-B360-47BC-AA44-0387CBAB4C2D}" srcOrd="3" destOrd="0" presId="urn:microsoft.com/office/officeart/2008/layout/CircularPictureCallout"/>
    <dgm:cxn modelId="{EC4D1258-4135-4BEC-928B-FC798F46ADF3}" type="presParOf" srcId="{27BBF690-73BD-4F2B-A540-5E1DE5E8A54F}" destId="{5263C95C-7263-443D-8298-5816B0197307}" srcOrd="4" destOrd="0" presId="urn:microsoft.com/office/officeart/2008/layout/CircularPictureCallout"/>
    <dgm:cxn modelId="{5CCF5113-9EA8-451D-BFA9-DB2FCB84584A}" type="presParOf" srcId="{5263C95C-7263-443D-8298-5816B0197307}" destId="{8A2B30E3-A677-44C1-A7AB-1F54F978962B}" srcOrd="0" destOrd="0" presId="urn:microsoft.com/office/officeart/2008/layout/CircularPictureCallout"/>
    <dgm:cxn modelId="{A3C67E3E-DEF6-4E83-8251-8605817E01CB}" type="presParOf" srcId="{27BBF690-73BD-4F2B-A540-5E1DE5E8A54F}" destId="{7BC1B7B3-B800-4CA9-81CA-624D2A0B6293}" srcOrd="5" destOrd="0" presId="urn:microsoft.com/office/officeart/2008/layout/CircularPictureCallout"/>
    <dgm:cxn modelId="{B9FF7EEA-BD97-4105-A808-B09E34D9F5F6}" type="presParOf" srcId="{7BC1B7B3-B800-4CA9-81CA-624D2A0B6293}" destId="{6C02068D-4FFA-4F9A-B048-8F34DAD91D54}" srcOrd="0" destOrd="0" presId="urn:microsoft.com/office/officeart/2008/layout/CircularPictureCallout"/>
    <dgm:cxn modelId="{06160328-B0D1-46E7-871B-5599A3CE7188}" type="presParOf" srcId="{27BBF690-73BD-4F2B-A540-5E1DE5E8A54F}" destId="{B5EBFAA2-1305-4842-9E52-FDA51F716969}" srcOrd="6" destOrd="0" presId="urn:microsoft.com/office/officeart/2008/layout/CircularPictureCallout"/>
    <dgm:cxn modelId="{0EAC8CAD-5191-4B01-84B0-7D52246B6544}" type="presParOf" srcId="{27BBF690-73BD-4F2B-A540-5E1DE5E8A54F}" destId="{B1020F6A-1770-4B87-8CE8-A6C5662F0FD0}" srcOrd="7" destOrd="0" presId="urn:microsoft.com/office/officeart/2008/layout/CircularPictureCallout"/>
    <dgm:cxn modelId="{1A8DAC68-CCC8-4367-8686-AF6AE43796B5}" type="presParOf" srcId="{B1020F6A-1770-4B87-8CE8-A6C5662F0FD0}" destId="{8BDECBF8-1C70-4E8A-A07F-BC17F0C1CCEF}" srcOrd="0" destOrd="0" presId="urn:microsoft.com/office/officeart/2008/layout/CircularPictureCallout"/>
    <dgm:cxn modelId="{A2F23926-CEB6-4680-B2CA-84EF4F066DDA}" type="presParOf" srcId="{27BBF690-73BD-4F2B-A540-5E1DE5E8A54F}" destId="{7D4FEF54-9F0D-4A09-BF28-AEF3089FFF6B}" srcOrd="8" destOrd="0" presId="urn:microsoft.com/office/officeart/2008/layout/CircularPictureCallout"/>
    <dgm:cxn modelId="{B5090A27-045B-450F-B3F4-E6A948735A4F}" type="presParOf" srcId="{7D4FEF54-9F0D-4A09-BF28-AEF3089FFF6B}" destId="{F6BCEC5B-7B7D-4B34-95EC-3E75E9FE5B4F}" srcOrd="0" destOrd="0" presId="urn:microsoft.com/office/officeart/2008/layout/CircularPictureCallout"/>
    <dgm:cxn modelId="{98CF4E9D-27BE-4561-B0B3-D7F333D1957E}" type="presParOf" srcId="{27BBF690-73BD-4F2B-A540-5E1DE5E8A54F}" destId="{D7E0D4EB-84EF-496B-916B-31F8F9FCEA72}" srcOrd="9" destOrd="0" presId="urn:microsoft.com/office/officeart/2008/layout/CircularPictureCallout"/>
    <dgm:cxn modelId="{264149A1-11D3-41CF-BE64-0D20E81C1C8A}" type="presParOf" srcId="{27BBF690-73BD-4F2B-A540-5E1DE5E8A54F}" destId="{F3F8785F-BFF8-4CCE-B658-F0FF8EE099DB}" srcOrd="10" destOrd="0" presId="urn:microsoft.com/office/officeart/2008/layout/CircularPictureCallout"/>
    <dgm:cxn modelId="{556E4589-686A-40D9-8029-A065370B6B4B}" type="presParOf" srcId="{F3F8785F-BFF8-4CCE-B658-F0FF8EE099DB}" destId="{431CC308-872E-4C9B-831E-7B0F70B4B44D}" srcOrd="0" destOrd="0" presId="urn:microsoft.com/office/officeart/2008/layout/CircularPictureCallout"/>
    <dgm:cxn modelId="{18D30163-3D6B-45CF-B4DF-9274E9978AEC}" type="presParOf" srcId="{27BBF690-73BD-4F2B-A540-5E1DE5E8A54F}" destId="{BC1275C0-1336-40EC-9AB5-2753E32CC6DD}" srcOrd="11" destOrd="0" presId="urn:microsoft.com/office/officeart/2008/layout/CircularPictureCallout"/>
    <dgm:cxn modelId="{1063C3D0-0456-4838-91ED-F0C324D812B5}" type="presParOf" srcId="{BC1275C0-1336-40EC-9AB5-2753E32CC6DD}" destId="{0548FF75-CCD9-4D2F-93DE-64CA70C49CD2}" srcOrd="0" destOrd="0" presId="urn:microsoft.com/office/officeart/2008/layout/CircularPictureCallout"/>
    <dgm:cxn modelId="{7088FBB0-7A6E-460F-92C2-6A1F93DF9E8E}" type="presParOf" srcId="{27BBF690-73BD-4F2B-A540-5E1DE5E8A54F}" destId="{BA7CD91A-1814-474D-A924-DCFF949C82D1}" srcOrd="12" destOrd="0" presId="urn:microsoft.com/office/officeart/2008/layout/CircularPictureCallout"/>
    <dgm:cxn modelId="{83660CEA-7086-453C-A43D-8D9882267951}" type="presParOf" srcId="{27BBF690-73BD-4F2B-A540-5E1DE5E8A54F}" destId="{8E1BEFBC-11FA-42AD-B9A1-4A2261A675D4}" srcOrd="13" destOrd="0" presId="urn:microsoft.com/office/officeart/2008/layout/CircularPictureCallout"/>
    <dgm:cxn modelId="{92F87E6A-5733-4FD5-AD28-70A504AEEC0B}" type="presParOf" srcId="{8E1BEFBC-11FA-42AD-B9A1-4A2261A675D4}" destId="{15B4FDEE-F55F-4106-974C-3A90EC2E90FC}" srcOrd="0" destOrd="0" presId="urn:microsoft.com/office/officeart/2008/layout/CircularPictureCallout"/>
    <dgm:cxn modelId="{D53B9358-1005-4C83-BC60-E81607B3C387}" type="presParOf" srcId="{27BBF690-73BD-4F2B-A540-5E1DE5E8A54F}" destId="{D58A55EC-2377-49B7-8076-BE853668A646}" srcOrd="14" destOrd="0" presId="urn:microsoft.com/office/officeart/2008/layout/CircularPictureCallout"/>
    <dgm:cxn modelId="{BC60FB59-7B4F-404F-BAB1-990478AA882A}" type="presParOf" srcId="{D58A55EC-2377-49B7-8076-BE853668A646}" destId="{135734AF-8FEE-40D5-8544-27A1C1B18F25}" srcOrd="0" destOrd="0" presId="urn:microsoft.com/office/officeart/2008/layout/CircularPictureCallout"/>
    <dgm:cxn modelId="{DF57B0DB-8BB2-4227-9340-A903A054FA0C}" type="presParOf" srcId="{27BBF690-73BD-4F2B-A540-5E1DE5E8A54F}" destId="{B574F013-2006-4EDB-84BD-4EC671B85BED}" srcOrd="15" destOrd="0" presId="urn:microsoft.com/office/officeart/2008/layout/CircularPictureCallout"/>
    <dgm:cxn modelId="{26D63DE5-7469-414B-B0CE-A1F5B5162D8A}" type="presParOf" srcId="{27BBF690-73BD-4F2B-A540-5E1DE5E8A54F}" destId="{15997575-F182-4A3A-B219-8F623D7A27E8}" srcOrd="16" destOrd="0" presId="urn:microsoft.com/office/officeart/2008/layout/CircularPictureCallout"/>
    <dgm:cxn modelId="{5D9231FC-DEDD-4F36-A6D1-746287DA3FF3}" type="presParOf" srcId="{15997575-F182-4A3A-B219-8F623D7A27E8}" destId="{703F6E58-DCED-4623-BD90-616ED54260F1}" srcOrd="0" destOrd="0" presId="urn:microsoft.com/office/officeart/2008/layout/CircularPictureCallout"/>
    <dgm:cxn modelId="{F6452C5F-088E-4E9D-B714-B3FC514335D8}" type="presParOf" srcId="{27BBF690-73BD-4F2B-A540-5E1DE5E8A54F}" destId="{A608C4A8-BE5F-4085-88DC-460D57E594ED}" srcOrd="17" destOrd="0" presId="urn:microsoft.com/office/officeart/2008/layout/CircularPictureCallout"/>
    <dgm:cxn modelId="{BDF6459D-68C4-4A4F-BB62-F6B5EBCA669F}" type="presParOf" srcId="{A608C4A8-BE5F-4085-88DC-460D57E594ED}" destId="{874B0F05-5C75-48A5-B3CD-28091F8F04B9}" srcOrd="0" destOrd="0" presId="urn:microsoft.com/office/officeart/2008/layout/CircularPictureCallout"/>
    <dgm:cxn modelId="{8E17288A-0916-423E-AB8C-306D9CA6DA07}" type="presParOf" srcId="{27BBF690-73BD-4F2B-A540-5E1DE5E8A54F}" destId="{3E044464-1D6D-4594-9D8E-F88C33D26B0F}" srcOrd="18" destOrd="0" presId="urn:microsoft.com/office/officeart/2008/layout/CircularPictureCallout"/>
    <dgm:cxn modelId="{6734E437-5CCF-40FC-98F5-1FC1543E4CDB}" type="presParOf" srcId="{27BBF690-73BD-4F2B-A540-5E1DE5E8A54F}" destId="{14A975C8-94D4-48A5-9F30-7AFB9BDBD6A5}" srcOrd="19" destOrd="0" presId="urn:microsoft.com/office/officeart/2008/layout/CircularPictureCallout"/>
    <dgm:cxn modelId="{DC54FA88-018B-4AD4-9377-FC34443CE91C}" type="presParOf" srcId="{14A975C8-94D4-48A5-9F30-7AFB9BDBD6A5}" destId="{77F70621-F1F1-4761-AAB2-AADADC79D539}"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A6C17-04DD-4E8C-8A6F-4667EC220FB3}"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GB"/>
        </a:p>
      </dgm:t>
    </dgm:pt>
    <dgm:pt modelId="{759D88FB-DCD9-4413-ACC6-961E4919C278}">
      <dgm:prSet phldrT="[Text]"/>
      <dgm:spPr/>
      <dgm:t>
        <a:bodyPr/>
        <a:lstStyle/>
        <a:p>
          <a:r>
            <a:rPr lang="en-GB"/>
            <a:t>Survey</a:t>
          </a:r>
        </a:p>
      </dgm:t>
    </dgm:pt>
    <dgm:pt modelId="{31E0835B-0619-427E-A01C-BC9DE2D4B2D3}" type="parTrans" cxnId="{B4CBF80C-A5B5-4FE1-8E1E-D802AFF35DB0}">
      <dgm:prSet/>
      <dgm:spPr/>
      <dgm:t>
        <a:bodyPr/>
        <a:lstStyle/>
        <a:p>
          <a:endParaRPr lang="en-GB"/>
        </a:p>
      </dgm:t>
    </dgm:pt>
    <dgm:pt modelId="{9C33C7E2-CE81-49D9-AABC-AF07BC910889}" type="sibTrans" cxnId="{B4CBF80C-A5B5-4FE1-8E1E-D802AFF35D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t>
        <a:bodyPr/>
        <a:lstStyle/>
        <a:p>
          <a:endParaRPr lang="en-GB"/>
        </a:p>
      </dgm:t>
      <dgm:extLst>
        <a:ext uri="{E40237B7-FDA0-4F09-8148-C483321AD2D9}">
          <dgm14:cNvPr xmlns:dgm14="http://schemas.microsoft.com/office/drawing/2010/diagram" id="0" name="" descr="Question marks in a line and one question mark is lit"/>
        </a:ext>
      </dgm:extLst>
    </dgm:pt>
    <dgm:pt modelId="{AFD631E4-F17D-4AF2-A161-F2D98A6C378D}">
      <dgm:prSet phldrT="[Text]"/>
      <dgm:spPr/>
      <dgm:t>
        <a:bodyPr/>
        <a:lstStyle/>
        <a:p>
          <a:r>
            <a:rPr lang="en-GB">
              <a:latin typeface="Arial" panose="020B0604020202020204"/>
            </a:rPr>
            <a:t>VCS</a:t>
          </a:r>
          <a:endParaRPr lang="en-GB"/>
        </a:p>
      </dgm:t>
    </dgm:pt>
    <dgm:pt modelId="{396AECB6-2040-484D-9644-18C98ACE1861}" type="parTrans" cxnId="{BFF7AAEA-A78B-47EF-9E3A-DD5536D5E591}">
      <dgm:prSet/>
      <dgm:spPr/>
      <dgm:t>
        <a:bodyPr/>
        <a:lstStyle/>
        <a:p>
          <a:endParaRPr lang="en-GB"/>
        </a:p>
      </dgm:t>
    </dgm:pt>
    <dgm:pt modelId="{270CF080-DC38-4CB9-B325-93F0AD69C608}" type="sibTrans" cxnId="{BFF7AAEA-A78B-47EF-9E3A-DD5536D5E591}">
      <dgm:prSet/>
      <dgm:spPr/>
      <dgm:t>
        <a:bodyPr/>
        <a:lstStyle/>
        <a:p>
          <a:endParaRPr lang="en-GB"/>
        </a:p>
      </dgm:t>
    </dgm:pt>
    <dgm:pt modelId="{8F78C7A3-1373-4003-B0CF-017F20BD51C6}">
      <dgm:prSet phldrT="[Text]"/>
      <dgm:spPr/>
      <dgm:t>
        <a:bodyPr/>
        <a:lstStyle/>
        <a:p>
          <a:r>
            <a:rPr lang="en-GB"/>
            <a:t>Social </a:t>
          </a:r>
          <a:r>
            <a:rPr lang="en-GB">
              <a:latin typeface="Arial" panose="020B0604020202020204"/>
            </a:rPr>
            <a:t>media</a:t>
          </a:r>
          <a:endParaRPr lang="en-GB"/>
        </a:p>
      </dgm:t>
    </dgm:pt>
    <dgm:pt modelId="{6B4037B9-F828-435B-85A3-F2BDE8D8AD9F}" type="parTrans" cxnId="{B15B184A-E8C3-48F9-9706-8186806F1437}">
      <dgm:prSet/>
      <dgm:spPr/>
      <dgm:t>
        <a:bodyPr/>
        <a:lstStyle/>
        <a:p>
          <a:endParaRPr lang="en-GB"/>
        </a:p>
      </dgm:t>
    </dgm:pt>
    <dgm:pt modelId="{6B61EB84-840E-4420-A693-BB753E79BEE4}" type="sibTrans" cxnId="{B15B184A-E8C3-48F9-9706-8186806F1437}">
      <dgm:prSet/>
      <dgm:spPr/>
      <dgm:t>
        <a:bodyPr/>
        <a:lstStyle/>
        <a:p>
          <a:endParaRPr lang="en-GB"/>
        </a:p>
      </dgm:t>
    </dgm:pt>
    <dgm:pt modelId="{879540E2-B4BB-44A5-9233-A72540625A68}">
      <dgm:prSet phldrT="[Text]"/>
      <dgm:spPr/>
      <dgm:t>
        <a:bodyPr/>
        <a:lstStyle/>
        <a:p>
          <a:pPr rtl="0"/>
          <a:r>
            <a:rPr lang="en-GB">
              <a:latin typeface="Arial" panose="020B0604020202020204"/>
            </a:rPr>
            <a:t>448 responses</a:t>
          </a:r>
          <a:endParaRPr lang="en-GB"/>
        </a:p>
      </dgm:t>
    </dgm:pt>
    <dgm:pt modelId="{CA1A59E6-AD6F-4C23-8186-5570AE037931}" type="parTrans" cxnId="{30273446-73E5-41FC-A462-866680CE73E5}">
      <dgm:prSet/>
      <dgm:spPr/>
      <dgm:t>
        <a:bodyPr/>
        <a:lstStyle/>
        <a:p>
          <a:endParaRPr lang="en-GB"/>
        </a:p>
      </dgm:t>
    </dgm:pt>
    <dgm:pt modelId="{3C36EBA9-BFC9-424B-A438-3FA79C5195DA}" type="sibTrans" cxnId="{30273446-73E5-41FC-A462-866680CE73E5}">
      <dgm:prSet/>
      <dgm:spPr/>
      <dgm:t>
        <a:bodyPr/>
        <a:lstStyle/>
        <a:p>
          <a:endParaRPr lang="en-GB"/>
        </a:p>
      </dgm:t>
    </dgm:pt>
    <dgm:pt modelId="{B3F6698F-5FB8-4893-A3F1-C8C9209FCF75}">
      <dgm:prSet phldrT="[Text]"/>
      <dgm:spPr/>
      <dgm:t>
        <a:bodyPr/>
        <a:lstStyle/>
        <a:p>
          <a:r>
            <a:rPr lang="en-GB"/>
            <a:t>Thematic Analysis</a:t>
          </a:r>
        </a:p>
      </dgm:t>
    </dgm:pt>
    <dgm:pt modelId="{266C6CC6-9D01-48FC-B758-43834BD695A1}" type="parTrans" cxnId="{17E6F132-A3A5-4753-A1EA-0B3CE29EE2AC}">
      <dgm:prSet/>
      <dgm:spPr/>
      <dgm:t>
        <a:bodyPr/>
        <a:lstStyle/>
        <a:p>
          <a:endParaRPr lang="en-GB"/>
        </a:p>
      </dgm:t>
    </dgm:pt>
    <dgm:pt modelId="{88B0CE55-E06A-41C3-89D5-FC22DD5A61A7}" type="sibTrans" cxnId="{17E6F132-A3A5-4753-A1EA-0B3CE29EE2AC}">
      <dgm:prSet/>
      <dgm:spPr/>
      <dgm:t>
        <a:bodyPr/>
        <a:lstStyle/>
        <a:p>
          <a:endParaRPr lang="en-GB"/>
        </a:p>
      </dgm:t>
    </dgm:pt>
    <dgm:pt modelId="{D48327F8-F1F0-4B0B-AD58-1E446795EDE3}" type="pres">
      <dgm:prSet presAssocID="{CD9A6C17-04DD-4E8C-8A6F-4667EC220FB3}" presName="Name0" presStyleCnt="0">
        <dgm:presLayoutVars>
          <dgm:dir/>
        </dgm:presLayoutVars>
      </dgm:prSet>
      <dgm:spPr/>
    </dgm:pt>
    <dgm:pt modelId="{7B97978E-1FF7-41D7-B9A3-A19623D986E8}" type="pres">
      <dgm:prSet presAssocID="{9C33C7E2-CE81-49D9-AABC-AF07BC910889}" presName="picture_1" presStyleLbl="bgImgPlace1" presStyleIdx="0" presStyleCnt="1"/>
      <dgm:spPr/>
    </dgm:pt>
    <dgm:pt modelId="{80F6C941-931F-4BBA-9F42-DCA5EB92A671}" type="pres">
      <dgm:prSet presAssocID="{759D88FB-DCD9-4413-ACC6-961E4919C278}" presName="text_1" presStyleLbl="node1" presStyleIdx="0" presStyleCnt="0">
        <dgm:presLayoutVars>
          <dgm:bulletEnabled val="1"/>
        </dgm:presLayoutVars>
      </dgm:prSet>
      <dgm:spPr/>
    </dgm:pt>
    <dgm:pt modelId="{514EE11A-70D5-45F3-8758-713C3DF2D6CF}" type="pres">
      <dgm:prSet presAssocID="{CD9A6C17-04DD-4E8C-8A6F-4667EC220FB3}" presName="linV" presStyleCnt="0"/>
      <dgm:spPr/>
    </dgm:pt>
    <dgm:pt modelId="{076F0B21-A425-4B51-9EC4-310D70DBA54D}" type="pres">
      <dgm:prSet presAssocID="{AFD631E4-F17D-4AF2-A161-F2D98A6C378D}" presName="pair" presStyleCnt="0"/>
      <dgm:spPr/>
    </dgm:pt>
    <dgm:pt modelId="{E92F3831-2ECF-4664-A12E-F20B2E459FB0}" type="pres">
      <dgm:prSet presAssocID="{AFD631E4-F17D-4AF2-A161-F2D98A6C378D}" presName="spaceH" presStyleLbl="node1" presStyleIdx="0" presStyleCnt="0"/>
      <dgm:spPr/>
    </dgm:pt>
    <dgm:pt modelId="{867CB543-52C4-4570-9472-D14BF930AC2D}" type="pres">
      <dgm:prSet presAssocID="{AFD631E4-F17D-4AF2-A161-F2D98A6C378D}" presName="desPictures" presStyleLbl="alignImgPlace1" presStyleIdx="0"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extLst>
        <a:ext uri="{E40237B7-FDA0-4F09-8148-C483321AD2D9}">
          <dgm14:cNvPr xmlns:dgm14="http://schemas.microsoft.com/office/drawing/2010/diagram" id="0" name="" descr="Human figures made of card standing in circle holding hands"/>
        </a:ext>
      </dgm:extLst>
    </dgm:pt>
    <dgm:pt modelId="{ACDF2BCA-82F4-457F-A172-25E80BADA4BA}" type="pres">
      <dgm:prSet presAssocID="{AFD631E4-F17D-4AF2-A161-F2D98A6C378D}" presName="desTextWrapper" presStyleCnt="0"/>
      <dgm:spPr/>
    </dgm:pt>
    <dgm:pt modelId="{4BEACDCC-DB92-4441-963C-8F16C07443F1}" type="pres">
      <dgm:prSet presAssocID="{AFD631E4-F17D-4AF2-A161-F2D98A6C378D}" presName="desText" presStyleLbl="revTx" presStyleIdx="0" presStyleCnt="4">
        <dgm:presLayoutVars>
          <dgm:bulletEnabled val="1"/>
        </dgm:presLayoutVars>
      </dgm:prSet>
      <dgm:spPr/>
    </dgm:pt>
    <dgm:pt modelId="{F43F9DB5-42B9-42B0-A995-B8D5A58EA879}" type="pres">
      <dgm:prSet presAssocID="{270CF080-DC38-4CB9-B325-93F0AD69C608}" presName="spaceV" presStyleCnt="0"/>
      <dgm:spPr/>
    </dgm:pt>
    <dgm:pt modelId="{CD7631A2-DD2E-43F2-88F9-543551BDEACB}" type="pres">
      <dgm:prSet presAssocID="{8F78C7A3-1373-4003-B0CF-017F20BD51C6}" presName="pair" presStyleCnt="0"/>
      <dgm:spPr/>
    </dgm:pt>
    <dgm:pt modelId="{2B148DCD-D9D5-4DE7-8765-52D37B4DA2D0}" type="pres">
      <dgm:prSet presAssocID="{8F78C7A3-1373-4003-B0CF-017F20BD51C6}" presName="spaceH" presStyleLbl="node1" presStyleIdx="0" presStyleCnt="0"/>
      <dgm:spPr/>
    </dgm:pt>
    <dgm:pt modelId="{976B5EB0-90B3-4A95-BB4C-545DA2535FF9}" type="pres">
      <dgm:prSet presAssocID="{8F78C7A3-1373-4003-B0CF-017F20BD51C6}" presName="desPictures" presStyleLbl="alignImgPlace1" presStyleIdx="1"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0000" r="-30000"/>
          </a:stretch>
        </a:blipFill>
      </dgm:spPr>
      <dgm:extLst>
        <a:ext uri="{E40237B7-FDA0-4F09-8148-C483321AD2D9}">
          <dgm14:cNvPr xmlns:dgm14="http://schemas.microsoft.com/office/drawing/2010/diagram" id="0" name="" descr="Speech bubble with hashtag symbol"/>
        </a:ext>
      </dgm:extLst>
    </dgm:pt>
    <dgm:pt modelId="{6940B664-E9E1-4922-B442-47D6919AAEC5}" type="pres">
      <dgm:prSet presAssocID="{8F78C7A3-1373-4003-B0CF-017F20BD51C6}" presName="desTextWrapper" presStyleCnt="0"/>
      <dgm:spPr/>
    </dgm:pt>
    <dgm:pt modelId="{16EE2096-539E-4432-A8C6-891B6381779F}" type="pres">
      <dgm:prSet presAssocID="{8F78C7A3-1373-4003-B0CF-017F20BD51C6}" presName="desText" presStyleLbl="revTx" presStyleIdx="1" presStyleCnt="4">
        <dgm:presLayoutVars>
          <dgm:bulletEnabled val="1"/>
        </dgm:presLayoutVars>
      </dgm:prSet>
      <dgm:spPr/>
    </dgm:pt>
    <dgm:pt modelId="{B9F12DEB-FACB-47D3-ADAE-643ECF354F97}" type="pres">
      <dgm:prSet presAssocID="{6B61EB84-840E-4420-A693-BB753E79BEE4}" presName="spaceV" presStyleCnt="0"/>
      <dgm:spPr/>
    </dgm:pt>
    <dgm:pt modelId="{904A07F9-8F87-4B45-840E-5BEC345D570B}" type="pres">
      <dgm:prSet presAssocID="{879540E2-B4BB-44A5-9233-A72540625A68}" presName="pair" presStyleCnt="0"/>
      <dgm:spPr/>
    </dgm:pt>
    <dgm:pt modelId="{907FF1EC-CD46-4EFD-B760-5DFD0A6F8B12}" type="pres">
      <dgm:prSet presAssocID="{879540E2-B4BB-44A5-9233-A72540625A68}" presName="spaceH" presStyleLbl="node1" presStyleIdx="0" presStyleCnt="0"/>
      <dgm:spPr/>
    </dgm:pt>
    <dgm:pt modelId="{D534451C-0D60-415B-8889-A25B33D468B8}" type="pres">
      <dgm:prSet presAssocID="{879540E2-B4BB-44A5-9233-A72540625A68}" presName="desPictures" presStyleLbl="alignImgPlace1" presStyleIdx="2"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6000" r="-36000"/>
          </a:stretch>
        </a:blipFill>
      </dgm:spPr>
      <dgm:extLst>
        <a:ext uri="{E40237B7-FDA0-4F09-8148-C483321AD2D9}">
          <dgm14:cNvPr xmlns:dgm14="http://schemas.microsoft.com/office/drawing/2010/diagram" id="0" name="" descr="A pile of 3D yellow numbers"/>
        </a:ext>
      </dgm:extLst>
    </dgm:pt>
    <dgm:pt modelId="{1F5C0BBB-9526-48CD-8021-F36210F1A9BA}" type="pres">
      <dgm:prSet presAssocID="{879540E2-B4BB-44A5-9233-A72540625A68}" presName="desTextWrapper" presStyleCnt="0"/>
      <dgm:spPr/>
    </dgm:pt>
    <dgm:pt modelId="{338449FB-EE28-4AEF-86E9-1DDCC8E611EA}" type="pres">
      <dgm:prSet presAssocID="{879540E2-B4BB-44A5-9233-A72540625A68}" presName="desText" presStyleLbl="revTx" presStyleIdx="2" presStyleCnt="4">
        <dgm:presLayoutVars>
          <dgm:bulletEnabled val="1"/>
        </dgm:presLayoutVars>
      </dgm:prSet>
      <dgm:spPr/>
    </dgm:pt>
    <dgm:pt modelId="{BA405E5A-AC44-449E-B0C3-2E2F642AC72C}" type="pres">
      <dgm:prSet presAssocID="{3C36EBA9-BFC9-424B-A438-3FA79C5195DA}" presName="spaceV" presStyleCnt="0"/>
      <dgm:spPr/>
    </dgm:pt>
    <dgm:pt modelId="{B17CB31F-99E7-4FA3-8AD3-9A6C3B606F9F}" type="pres">
      <dgm:prSet presAssocID="{B3F6698F-5FB8-4893-A3F1-C8C9209FCF75}" presName="pair" presStyleCnt="0"/>
      <dgm:spPr/>
    </dgm:pt>
    <dgm:pt modelId="{BE308194-FEA7-472C-8EC8-DBC2860D18FA}" type="pres">
      <dgm:prSet presAssocID="{B3F6698F-5FB8-4893-A3F1-C8C9209FCF75}" presName="spaceH" presStyleLbl="node1" presStyleIdx="0" presStyleCnt="0"/>
      <dgm:spPr/>
    </dgm:pt>
    <dgm:pt modelId="{51B2D978-B23F-4600-A8F9-F3613E245297}" type="pres">
      <dgm:prSet presAssocID="{B3F6698F-5FB8-4893-A3F1-C8C9209FCF75}" presName="desPictures" presStyleLbl="alignImgPlace1" presStyleIdx="3"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dgm:spPr>
      <dgm:extLst>
        <a:ext uri="{E40237B7-FDA0-4F09-8148-C483321AD2D9}">
          <dgm14:cNvPr xmlns:dgm14="http://schemas.microsoft.com/office/drawing/2010/diagram" id="0" name="" descr="Green dialogue boxes"/>
        </a:ext>
      </dgm:extLst>
    </dgm:pt>
    <dgm:pt modelId="{A57C6FB6-C606-4C0A-A7FF-D4DD42E21DCC}" type="pres">
      <dgm:prSet presAssocID="{B3F6698F-5FB8-4893-A3F1-C8C9209FCF75}" presName="desTextWrapper" presStyleCnt="0"/>
      <dgm:spPr/>
    </dgm:pt>
    <dgm:pt modelId="{94D90840-7BEE-4CCD-A43B-D32AB712ED0E}" type="pres">
      <dgm:prSet presAssocID="{B3F6698F-5FB8-4893-A3F1-C8C9209FCF75}" presName="desText" presStyleLbl="revTx" presStyleIdx="3" presStyleCnt="4">
        <dgm:presLayoutVars>
          <dgm:bulletEnabled val="1"/>
        </dgm:presLayoutVars>
      </dgm:prSet>
      <dgm:spPr/>
    </dgm:pt>
    <dgm:pt modelId="{558E8539-F2F1-430D-8A07-E407F0362BAA}" type="pres">
      <dgm:prSet presAssocID="{CD9A6C17-04DD-4E8C-8A6F-4667EC220FB3}" presName="maxNode" presStyleCnt="0"/>
      <dgm:spPr/>
    </dgm:pt>
    <dgm:pt modelId="{5E6AE595-CA75-4F51-98DA-108F7B3996B3}" type="pres">
      <dgm:prSet presAssocID="{CD9A6C17-04DD-4E8C-8A6F-4667EC220FB3}" presName="Name33" presStyleCnt="0"/>
      <dgm:spPr/>
    </dgm:pt>
  </dgm:ptLst>
  <dgm:cxnLst>
    <dgm:cxn modelId="{B4CBF80C-A5B5-4FE1-8E1E-D802AFF35DB0}" srcId="{CD9A6C17-04DD-4E8C-8A6F-4667EC220FB3}" destId="{759D88FB-DCD9-4413-ACC6-961E4919C278}" srcOrd="0" destOrd="0" parTransId="{31E0835B-0619-427E-A01C-BC9DE2D4B2D3}" sibTransId="{9C33C7E2-CE81-49D9-AABC-AF07BC910889}"/>
    <dgm:cxn modelId="{FFE3DF1E-17B9-4EBD-A32D-8ECAC648D403}" type="presOf" srcId="{8F78C7A3-1373-4003-B0CF-017F20BD51C6}" destId="{16EE2096-539E-4432-A8C6-891B6381779F}" srcOrd="0" destOrd="0" presId="urn:microsoft.com/office/officeart/2008/layout/AccentedPicture"/>
    <dgm:cxn modelId="{17E6F132-A3A5-4753-A1EA-0B3CE29EE2AC}" srcId="{CD9A6C17-04DD-4E8C-8A6F-4667EC220FB3}" destId="{B3F6698F-5FB8-4893-A3F1-C8C9209FCF75}" srcOrd="4" destOrd="0" parTransId="{266C6CC6-9D01-48FC-B758-43834BD695A1}" sibTransId="{88B0CE55-E06A-41C3-89D5-FC22DD5A61A7}"/>
    <dgm:cxn modelId="{30273446-73E5-41FC-A462-866680CE73E5}" srcId="{CD9A6C17-04DD-4E8C-8A6F-4667EC220FB3}" destId="{879540E2-B4BB-44A5-9233-A72540625A68}" srcOrd="3" destOrd="0" parTransId="{CA1A59E6-AD6F-4C23-8186-5570AE037931}" sibTransId="{3C36EBA9-BFC9-424B-A438-3FA79C5195DA}"/>
    <dgm:cxn modelId="{F59B1268-7586-4ECC-ABE6-4F56FF50B075}" type="presOf" srcId="{879540E2-B4BB-44A5-9233-A72540625A68}" destId="{338449FB-EE28-4AEF-86E9-1DDCC8E611EA}" srcOrd="0" destOrd="0" presId="urn:microsoft.com/office/officeart/2008/layout/AccentedPicture"/>
    <dgm:cxn modelId="{B15B184A-E8C3-48F9-9706-8186806F1437}" srcId="{CD9A6C17-04DD-4E8C-8A6F-4667EC220FB3}" destId="{8F78C7A3-1373-4003-B0CF-017F20BD51C6}" srcOrd="2" destOrd="0" parTransId="{6B4037B9-F828-435B-85A3-F2BDE8D8AD9F}" sibTransId="{6B61EB84-840E-4420-A693-BB753E79BEE4}"/>
    <dgm:cxn modelId="{7027675A-5843-4618-A886-63FA85993DBB}" type="presOf" srcId="{759D88FB-DCD9-4413-ACC6-961E4919C278}" destId="{80F6C941-931F-4BBA-9F42-DCA5EB92A671}" srcOrd="0" destOrd="0" presId="urn:microsoft.com/office/officeart/2008/layout/AccentedPicture"/>
    <dgm:cxn modelId="{80F1E687-93AD-46E7-BF0A-6FEFCEBD7082}" type="presOf" srcId="{9C33C7E2-CE81-49D9-AABC-AF07BC910889}" destId="{7B97978E-1FF7-41D7-B9A3-A19623D986E8}" srcOrd="0" destOrd="0" presId="urn:microsoft.com/office/officeart/2008/layout/AccentedPicture"/>
    <dgm:cxn modelId="{4ECC98E6-96CA-4BFF-9CCD-8B02C0FED424}" type="presOf" srcId="{CD9A6C17-04DD-4E8C-8A6F-4667EC220FB3}" destId="{D48327F8-F1F0-4B0B-AD58-1E446795EDE3}" srcOrd="0" destOrd="0" presId="urn:microsoft.com/office/officeart/2008/layout/AccentedPicture"/>
    <dgm:cxn modelId="{BFF7AAEA-A78B-47EF-9E3A-DD5536D5E591}" srcId="{CD9A6C17-04DD-4E8C-8A6F-4667EC220FB3}" destId="{AFD631E4-F17D-4AF2-A161-F2D98A6C378D}" srcOrd="1" destOrd="0" parTransId="{396AECB6-2040-484D-9644-18C98ACE1861}" sibTransId="{270CF080-DC38-4CB9-B325-93F0AD69C608}"/>
    <dgm:cxn modelId="{45846EF4-746A-43AA-B253-7E1C789CAE86}" type="presOf" srcId="{AFD631E4-F17D-4AF2-A161-F2D98A6C378D}" destId="{4BEACDCC-DB92-4441-963C-8F16C07443F1}" srcOrd="0" destOrd="0" presId="urn:microsoft.com/office/officeart/2008/layout/AccentedPicture"/>
    <dgm:cxn modelId="{E1D4AFF4-21FA-4266-A610-59105EAEE079}" type="presOf" srcId="{B3F6698F-5FB8-4893-A3F1-C8C9209FCF75}" destId="{94D90840-7BEE-4CCD-A43B-D32AB712ED0E}" srcOrd="0" destOrd="0" presId="urn:microsoft.com/office/officeart/2008/layout/AccentedPicture"/>
    <dgm:cxn modelId="{4DF46E2A-7308-4A92-9DEA-0F6845449BEB}" type="presParOf" srcId="{D48327F8-F1F0-4B0B-AD58-1E446795EDE3}" destId="{7B97978E-1FF7-41D7-B9A3-A19623D986E8}" srcOrd="0" destOrd="0" presId="urn:microsoft.com/office/officeart/2008/layout/AccentedPicture"/>
    <dgm:cxn modelId="{D3D75400-0AA5-414D-A189-ACBEA1563F52}" type="presParOf" srcId="{D48327F8-F1F0-4B0B-AD58-1E446795EDE3}" destId="{80F6C941-931F-4BBA-9F42-DCA5EB92A671}" srcOrd="1" destOrd="0" presId="urn:microsoft.com/office/officeart/2008/layout/AccentedPicture"/>
    <dgm:cxn modelId="{2D17B67E-9CB9-4B25-825B-059AEEFD89B4}" type="presParOf" srcId="{D48327F8-F1F0-4B0B-AD58-1E446795EDE3}" destId="{514EE11A-70D5-45F3-8758-713C3DF2D6CF}" srcOrd="2" destOrd="0" presId="urn:microsoft.com/office/officeart/2008/layout/AccentedPicture"/>
    <dgm:cxn modelId="{B313D235-6B89-40B8-A777-7C94FCD9C4D9}" type="presParOf" srcId="{514EE11A-70D5-45F3-8758-713C3DF2D6CF}" destId="{076F0B21-A425-4B51-9EC4-310D70DBA54D}" srcOrd="0" destOrd="0" presId="urn:microsoft.com/office/officeart/2008/layout/AccentedPicture"/>
    <dgm:cxn modelId="{8A684F17-65A6-4615-B146-7DD706FCEF35}" type="presParOf" srcId="{076F0B21-A425-4B51-9EC4-310D70DBA54D}" destId="{E92F3831-2ECF-4664-A12E-F20B2E459FB0}" srcOrd="0" destOrd="0" presId="urn:microsoft.com/office/officeart/2008/layout/AccentedPicture"/>
    <dgm:cxn modelId="{BFC21A71-8802-4829-AB88-EB7990C2880E}" type="presParOf" srcId="{076F0B21-A425-4B51-9EC4-310D70DBA54D}" destId="{867CB543-52C4-4570-9472-D14BF930AC2D}" srcOrd="1" destOrd="0" presId="urn:microsoft.com/office/officeart/2008/layout/AccentedPicture"/>
    <dgm:cxn modelId="{5ED3F3A5-58C0-401E-AB8F-8D375DE71005}" type="presParOf" srcId="{076F0B21-A425-4B51-9EC4-310D70DBA54D}" destId="{ACDF2BCA-82F4-457F-A172-25E80BADA4BA}" srcOrd="2" destOrd="0" presId="urn:microsoft.com/office/officeart/2008/layout/AccentedPicture"/>
    <dgm:cxn modelId="{9ECBBC61-EB5C-48F2-AF03-9C29E34732FF}" type="presParOf" srcId="{ACDF2BCA-82F4-457F-A172-25E80BADA4BA}" destId="{4BEACDCC-DB92-4441-963C-8F16C07443F1}" srcOrd="0" destOrd="0" presId="urn:microsoft.com/office/officeart/2008/layout/AccentedPicture"/>
    <dgm:cxn modelId="{47E4C0CF-8AC1-46A6-B948-84942A58EE06}" type="presParOf" srcId="{514EE11A-70D5-45F3-8758-713C3DF2D6CF}" destId="{F43F9DB5-42B9-42B0-A995-B8D5A58EA879}" srcOrd="1" destOrd="0" presId="urn:microsoft.com/office/officeart/2008/layout/AccentedPicture"/>
    <dgm:cxn modelId="{6C5CEFAE-60C8-40B5-8F51-27332DC8F1E7}" type="presParOf" srcId="{514EE11A-70D5-45F3-8758-713C3DF2D6CF}" destId="{CD7631A2-DD2E-43F2-88F9-543551BDEACB}" srcOrd="2" destOrd="0" presId="urn:microsoft.com/office/officeart/2008/layout/AccentedPicture"/>
    <dgm:cxn modelId="{568C99FA-B65D-4A80-8F02-D731FD289CD5}" type="presParOf" srcId="{CD7631A2-DD2E-43F2-88F9-543551BDEACB}" destId="{2B148DCD-D9D5-4DE7-8765-52D37B4DA2D0}" srcOrd="0" destOrd="0" presId="urn:microsoft.com/office/officeart/2008/layout/AccentedPicture"/>
    <dgm:cxn modelId="{97F5393F-A587-41E3-B62A-A66F2D5269E6}" type="presParOf" srcId="{CD7631A2-DD2E-43F2-88F9-543551BDEACB}" destId="{976B5EB0-90B3-4A95-BB4C-545DA2535FF9}" srcOrd="1" destOrd="0" presId="urn:microsoft.com/office/officeart/2008/layout/AccentedPicture"/>
    <dgm:cxn modelId="{DCD77A58-4FCB-41EF-B4C3-8C5F81705376}" type="presParOf" srcId="{CD7631A2-DD2E-43F2-88F9-543551BDEACB}" destId="{6940B664-E9E1-4922-B442-47D6919AAEC5}" srcOrd="2" destOrd="0" presId="urn:microsoft.com/office/officeart/2008/layout/AccentedPicture"/>
    <dgm:cxn modelId="{B69A9403-CB18-475B-921E-AC64B6D0A7E4}" type="presParOf" srcId="{6940B664-E9E1-4922-B442-47D6919AAEC5}" destId="{16EE2096-539E-4432-A8C6-891B6381779F}" srcOrd="0" destOrd="0" presId="urn:microsoft.com/office/officeart/2008/layout/AccentedPicture"/>
    <dgm:cxn modelId="{178015E8-7E9A-4BE2-8C93-7B6676891A71}" type="presParOf" srcId="{514EE11A-70D5-45F3-8758-713C3DF2D6CF}" destId="{B9F12DEB-FACB-47D3-ADAE-643ECF354F97}" srcOrd="3" destOrd="0" presId="urn:microsoft.com/office/officeart/2008/layout/AccentedPicture"/>
    <dgm:cxn modelId="{11FB9220-6D9A-435A-8885-74FE51128806}" type="presParOf" srcId="{514EE11A-70D5-45F3-8758-713C3DF2D6CF}" destId="{904A07F9-8F87-4B45-840E-5BEC345D570B}" srcOrd="4" destOrd="0" presId="urn:microsoft.com/office/officeart/2008/layout/AccentedPicture"/>
    <dgm:cxn modelId="{BC3DEF69-BDDD-4A06-BAE4-3DF910AF1EC2}" type="presParOf" srcId="{904A07F9-8F87-4B45-840E-5BEC345D570B}" destId="{907FF1EC-CD46-4EFD-B760-5DFD0A6F8B12}" srcOrd="0" destOrd="0" presId="urn:microsoft.com/office/officeart/2008/layout/AccentedPicture"/>
    <dgm:cxn modelId="{A71EEFB1-9098-4FCB-927B-FBE795CDDDBD}" type="presParOf" srcId="{904A07F9-8F87-4B45-840E-5BEC345D570B}" destId="{D534451C-0D60-415B-8889-A25B33D468B8}" srcOrd="1" destOrd="0" presId="urn:microsoft.com/office/officeart/2008/layout/AccentedPicture"/>
    <dgm:cxn modelId="{CD889AFC-1AE5-4FBB-99F9-775AB5988183}" type="presParOf" srcId="{904A07F9-8F87-4B45-840E-5BEC345D570B}" destId="{1F5C0BBB-9526-48CD-8021-F36210F1A9BA}" srcOrd="2" destOrd="0" presId="urn:microsoft.com/office/officeart/2008/layout/AccentedPicture"/>
    <dgm:cxn modelId="{B6D35249-E00B-425F-89E7-2FF40C3920BA}" type="presParOf" srcId="{1F5C0BBB-9526-48CD-8021-F36210F1A9BA}" destId="{338449FB-EE28-4AEF-86E9-1DDCC8E611EA}" srcOrd="0" destOrd="0" presId="urn:microsoft.com/office/officeart/2008/layout/AccentedPicture"/>
    <dgm:cxn modelId="{A7231C11-39A4-4CF7-B6C5-5DD8009C9FFE}" type="presParOf" srcId="{514EE11A-70D5-45F3-8758-713C3DF2D6CF}" destId="{BA405E5A-AC44-449E-B0C3-2E2F642AC72C}" srcOrd="5" destOrd="0" presId="urn:microsoft.com/office/officeart/2008/layout/AccentedPicture"/>
    <dgm:cxn modelId="{47BAB7F3-C173-4BDE-BB56-47827AADDE68}" type="presParOf" srcId="{514EE11A-70D5-45F3-8758-713C3DF2D6CF}" destId="{B17CB31F-99E7-4FA3-8AD3-9A6C3B606F9F}" srcOrd="6" destOrd="0" presId="urn:microsoft.com/office/officeart/2008/layout/AccentedPicture"/>
    <dgm:cxn modelId="{1304AB2E-68F5-4F5E-ABB0-E0BF927F1674}" type="presParOf" srcId="{B17CB31F-99E7-4FA3-8AD3-9A6C3B606F9F}" destId="{BE308194-FEA7-472C-8EC8-DBC2860D18FA}" srcOrd="0" destOrd="0" presId="urn:microsoft.com/office/officeart/2008/layout/AccentedPicture"/>
    <dgm:cxn modelId="{C9ABF456-9FE5-421C-B418-7AC41FD0CA8D}" type="presParOf" srcId="{B17CB31F-99E7-4FA3-8AD3-9A6C3B606F9F}" destId="{51B2D978-B23F-4600-A8F9-F3613E245297}" srcOrd="1" destOrd="0" presId="urn:microsoft.com/office/officeart/2008/layout/AccentedPicture"/>
    <dgm:cxn modelId="{23FD046E-38AD-4811-A5D4-D73C2919114C}" type="presParOf" srcId="{B17CB31F-99E7-4FA3-8AD3-9A6C3B606F9F}" destId="{A57C6FB6-C606-4C0A-A7FF-D4DD42E21DCC}" srcOrd="2" destOrd="0" presId="urn:microsoft.com/office/officeart/2008/layout/AccentedPicture"/>
    <dgm:cxn modelId="{0933D291-F759-42D8-B157-8CA7C77743E6}" type="presParOf" srcId="{A57C6FB6-C606-4C0A-A7FF-D4DD42E21DCC}" destId="{94D90840-7BEE-4CCD-A43B-D32AB712ED0E}" srcOrd="0" destOrd="0" presId="urn:microsoft.com/office/officeart/2008/layout/AccentedPicture"/>
    <dgm:cxn modelId="{6B8EC332-AEEF-45FA-8014-8AE634FDB738}" type="presParOf" srcId="{D48327F8-F1F0-4B0B-AD58-1E446795EDE3}" destId="{558E8539-F2F1-430D-8A07-E407F0362BAA}" srcOrd="3" destOrd="0" presId="urn:microsoft.com/office/officeart/2008/layout/AccentedPicture"/>
    <dgm:cxn modelId="{D48C0921-2CE4-4319-B3E5-69953506A682}" type="presParOf" srcId="{558E8539-F2F1-430D-8A07-E407F0362BAA}" destId="{5E6AE595-CA75-4F51-98DA-108F7B3996B3}"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D79A5-B5FA-47B9-9A40-6BF8415B5C81}">
      <dsp:nvSpPr>
        <dsp:cNvPr id="0" name=""/>
        <dsp:cNvSpPr/>
      </dsp:nvSpPr>
      <dsp:spPr>
        <a:xfrm>
          <a:off x="654922" y="5100"/>
          <a:ext cx="2526922" cy="1741049"/>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AC458-CB79-452C-A00F-4F25F3DE9D06}">
      <dsp:nvSpPr>
        <dsp:cNvPr id="0" name=""/>
        <dsp:cNvSpPr/>
      </dsp:nvSpPr>
      <dsp:spPr>
        <a:xfrm>
          <a:off x="654922" y="1746150"/>
          <a:ext cx="2526922" cy="93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t>Forgetting/Not aware of Appointment</a:t>
          </a:r>
        </a:p>
      </dsp:txBody>
      <dsp:txXfrm>
        <a:off x="654922" y="1746150"/>
        <a:ext cx="2526922" cy="937488"/>
      </dsp:txXfrm>
    </dsp:sp>
    <dsp:sp modelId="{3C7911A0-B42C-40BE-9ADA-7FD3BC29D56A}">
      <dsp:nvSpPr>
        <dsp:cNvPr id="0" name=""/>
        <dsp:cNvSpPr/>
      </dsp:nvSpPr>
      <dsp:spPr>
        <a:xfrm>
          <a:off x="3434643" y="5100"/>
          <a:ext cx="2526922" cy="1741049"/>
        </a:xfrm>
        <a:prstGeom prst="roundRect">
          <a:avLst/>
        </a:prstGeom>
        <a:blipFill>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0E583-8EB6-4D1E-971D-53E6E6754BBA}">
      <dsp:nvSpPr>
        <dsp:cNvPr id="0" name=""/>
        <dsp:cNvSpPr/>
      </dsp:nvSpPr>
      <dsp:spPr>
        <a:xfrm>
          <a:off x="3434643" y="1746150"/>
          <a:ext cx="2526922" cy="93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t>Work</a:t>
          </a:r>
        </a:p>
      </dsp:txBody>
      <dsp:txXfrm>
        <a:off x="3434643" y="1746150"/>
        <a:ext cx="2526922" cy="937488"/>
      </dsp:txXfrm>
    </dsp:sp>
    <dsp:sp modelId="{78CE0FF1-A10B-4E11-ADEA-83CBDA9512FE}">
      <dsp:nvSpPr>
        <dsp:cNvPr id="0" name=""/>
        <dsp:cNvSpPr/>
      </dsp:nvSpPr>
      <dsp:spPr>
        <a:xfrm>
          <a:off x="6214364" y="5100"/>
          <a:ext cx="2526922" cy="1741049"/>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EDDF70-9785-4027-AD61-8F91B44E90A1}">
      <dsp:nvSpPr>
        <dsp:cNvPr id="0" name=""/>
        <dsp:cNvSpPr/>
      </dsp:nvSpPr>
      <dsp:spPr>
        <a:xfrm>
          <a:off x="6214364" y="1746150"/>
          <a:ext cx="2526922" cy="93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t>Caring Responsibilities</a:t>
          </a:r>
        </a:p>
      </dsp:txBody>
      <dsp:txXfrm>
        <a:off x="6214364" y="1746150"/>
        <a:ext cx="2526922" cy="937488"/>
      </dsp:txXfrm>
    </dsp:sp>
    <dsp:sp modelId="{324E4BE5-4B76-4EF6-8CC4-9E24E13CB021}">
      <dsp:nvSpPr>
        <dsp:cNvPr id="0" name=""/>
        <dsp:cNvSpPr/>
      </dsp:nvSpPr>
      <dsp:spPr>
        <a:xfrm>
          <a:off x="2044783" y="2936330"/>
          <a:ext cx="2526922" cy="1741049"/>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8EC87-FD71-4BE3-9291-D04B125457F5}">
      <dsp:nvSpPr>
        <dsp:cNvPr id="0" name=""/>
        <dsp:cNvSpPr/>
      </dsp:nvSpPr>
      <dsp:spPr>
        <a:xfrm>
          <a:off x="2044783" y="4677380"/>
          <a:ext cx="2526922" cy="93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t>Anxiety</a:t>
          </a:r>
        </a:p>
      </dsp:txBody>
      <dsp:txXfrm>
        <a:off x="2044783" y="4677380"/>
        <a:ext cx="2526922" cy="937488"/>
      </dsp:txXfrm>
    </dsp:sp>
    <dsp:sp modelId="{DA24C546-C4DF-4C07-B1B7-5AE592FB12ED}">
      <dsp:nvSpPr>
        <dsp:cNvPr id="0" name=""/>
        <dsp:cNvSpPr/>
      </dsp:nvSpPr>
      <dsp:spPr>
        <a:xfrm>
          <a:off x="4824503" y="2936330"/>
          <a:ext cx="2526922" cy="1741049"/>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A227B-0587-4221-9B16-BE9449DB96D9}">
      <dsp:nvSpPr>
        <dsp:cNvPr id="0" name=""/>
        <dsp:cNvSpPr/>
      </dsp:nvSpPr>
      <dsp:spPr>
        <a:xfrm>
          <a:off x="4824503" y="4677380"/>
          <a:ext cx="2526922" cy="937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t>Transport</a:t>
          </a:r>
        </a:p>
      </dsp:txBody>
      <dsp:txXfrm>
        <a:off x="4824503" y="4677380"/>
        <a:ext cx="2526922" cy="937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38DAE-73C9-47B1-BDDF-13F24453E6B8}">
      <dsp:nvSpPr>
        <dsp:cNvPr id="0" name=""/>
        <dsp:cNvSpPr/>
      </dsp:nvSpPr>
      <dsp:spPr>
        <a:xfrm rot="5400000">
          <a:off x="-261311" y="1336121"/>
          <a:ext cx="1164559" cy="14092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F17827-E4BC-4989-A9A2-A6D5B94AAD81}">
      <dsp:nvSpPr>
        <dsp:cNvPr id="0" name=""/>
        <dsp:cNvSpPr/>
      </dsp:nvSpPr>
      <dsp:spPr>
        <a:xfrm>
          <a:off x="2885" y="587431"/>
          <a:ext cx="1565847" cy="939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Referred with High-Grade Smear</a:t>
          </a:r>
          <a:endParaRPr lang="en-US" sz="1200" kern="1200"/>
        </a:p>
      </dsp:txBody>
      <dsp:txXfrm>
        <a:off x="30402" y="614948"/>
        <a:ext cx="1510813" cy="884474"/>
      </dsp:txXfrm>
    </dsp:sp>
    <dsp:sp modelId="{D42B9C89-EA69-4067-835F-8C5D73D26A90}">
      <dsp:nvSpPr>
        <dsp:cNvPr id="0" name=""/>
        <dsp:cNvSpPr/>
      </dsp:nvSpPr>
      <dsp:spPr>
        <a:xfrm rot="5400000">
          <a:off x="-261311" y="2510507"/>
          <a:ext cx="1164559" cy="14092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03DE84-7B79-4FA2-A95F-ABD221EE04A6}">
      <dsp:nvSpPr>
        <dsp:cNvPr id="0" name=""/>
        <dsp:cNvSpPr/>
      </dsp:nvSpPr>
      <dsp:spPr>
        <a:xfrm>
          <a:off x="2885" y="1761816"/>
          <a:ext cx="1565847" cy="939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Initial Appointment – alone &amp; frightened </a:t>
          </a:r>
          <a:endParaRPr lang="en-US" sz="1200" kern="1200"/>
        </a:p>
      </dsp:txBody>
      <dsp:txXfrm>
        <a:off x="30402" y="1789333"/>
        <a:ext cx="1510813" cy="884474"/>
      </dsp:txXfrm>
    </dsp:sp>
    <dsp:sp modelId="{52D487B9-0D3E-412C-859C-5E3EBF20C88F}">
      <dsp:nvSpPr>
        <dsp:cNvPr id="0" name=""/>
        <dsp:cNvSpPr/>
      </dsp:nvSpPr>
      <dsp:spPr>
        <a:xfrm>
          <a:off x="325880" y="3097700"/>
          <a:ext cx="2072750" cy="14092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5052B1-689D-4270-9BD1-C6089F648EAF}">
      <dsp:nvSpPr>
        <dsp:cNvPr id="0" name=""/>
        <dsp:cNvSpPr/>
      </dsp:nvSpPr>
      <dsp:spPr>
        <a:xfrm>
          <a:off x="2885" y="2936202"/>
          <a:ext cx="1565847" cy="939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Further Appointment – High-grade pre-cancerous changes</a:t>
          </a:r>
          <a:endParaRPr lang="en-US" sz="1200" kern="1200"/>
        </a:p>
      </dsp:txBody>
      <dsp:txXfrm>
        <a:off x="30402" y="2963719"/>
        <a:ext cx="1510813" cy="884474"/>
      </dsp:txXfrm>
    </dsp:sp>
    <dsp:sp modelId="{805FA315-2C63-4394-80CF-18560C231856}">
      <dsp:nvSpPr>
        <dsp:cNvPr id="0" name=""/>
        <dsp:cNvSpPr/>
      </dsp:nvSpPr>
      <dsp:spPr>
        <a:xfrm rot="16200000">
          <a:off x="1821264" y="2510507"/>
          <a:ext cx="1164559" cy="14092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3ABA68-4650-49AF-B38B-AA61F6A06A2C}">
      <dsp:nvSpPr>
        <dsp:cNvPr id="0" name=""/>
        <dsp:cNvSpPr/>
      </dsp:nvSpPr>
      <dsp:spPr>
        <a:xfrm>
          <a:off x="2085461" y="2936202"/>
          <a:ext cx="1565847" cy="939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Multiple cancellations and DNAs – Discharged back to GP</a:t>
          </a:r>
          <a:endParaRPr lang="en-US" sz="1200" kern="1200"/>
        </a:p>
      </dsp:txBody>
      <dsp:txXfrm>
        <a:off x="2112978" y="2963719"/>
        <a:ext cx="1510813" cy="884474"/>
      </dsp:txXfrm>
    </dsp:sp>
    <dsp:sp modelId="{BF0AFE57-0933-493D-8F1B-5371DFD9B7C4}">
      <dsp:nvSpPr>
        <dsp:cNvPr id="0" name=""/>
        <dsp:cNvSpPr/>
      </dsp:nvSpPr>
      <dsp:spPr>
        <a:xfrm rot="16200000">
          <a:off x="1821264" y="1336121"/>
          <a:ext cx="1164559" cy="14092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05F460-9A50-402B-BDCB-5D5E24DFFC0D}">
      <dsp:nvSpPr>
        <dsp:cNvPr id="0" name=""/>
        <dsp:cNvSpPr/>
      </dsp:nvSpPr>
      <dsp:spPr>
        <a:xfrm>
          <a:off x="2085461" y="1761816"/>
          <a:ext cx="1565847" cy="939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GP Re-referred – Further DNA</a:t>
          </a:r>
          <a:endParaRPr lang="en-US" sz="1200" kern="1200"/>
        </a:p>
      </dsp:txBody>
      <dsp:txXfrm>
        <a:off x="2112978" y="1789333"/>
        <a:ext cx="1510813" cy="884474"/>
      </dsp:txXfrm>
    </dsp:sp>
    <dsp:sp modelId="{7B4E2DF9-8DF0-4219-964B-8D2027656721}">
      <dsp:nvSpPr>
        <dsp:cNvPr id="0" name=""/>
        <dsp:cNvSpPr/>
      </dsp:nvSpPr>
      <dsp:spPr>
        <a:xfrm>
          <a:off x="2408457" y="748929"/>
          <a:ext cx="2072750" cy="14092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104CD5-CF84-43F4-98C6-10B7D342F50C}">
      <dsp:nvSpPr>
        <dsp:cNvPr id="0" name=""/>
        <dsp:cNvSpPr/>
      </dsp:nvSpPr>
      <dsp:spPr>
        <a:xfrm>
          <a:off x="2085461" y="587431"/>
          <a:ext cx="1565847" cy="9395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Audit Phone Call</a:t>
          </a:r>
          <a:endParaRPr lang="en-US" sz="1200" kern="1200"/>
        </a:p>
      </dsp:txBody>
      <dsp:txXfrm>
        <a:off x="2112978" y="614948"/>
        <a:ext cx="1510813" cy="884474"/>
      </dsp:txXfrm>
    </dsp:sp>
    <dsp:sp modelId="{704AF6AF-66EE-42D3-8A17-909032C6D5B2}">
      <dsp:nvSpPr>
        <dsp:cNvPr id="0" name=""/>
        <dsp:cNvSpPr/>
      </dsp:nvSpPr>
      <dsp:spPr>
        <a:xfrm rot="5400000">
          <a:off x="3903841" y="1336121"/>
          <a:ext cx="1164559" cy="14092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42CCDB-A5E9-4324-81CB-F9C4570B5A8E}">
      <dsp:nvSpPr>
        <dsp:cNvPr id="0" name=""/>
        <dsp:cNvSpPr/>
      </dsp:nvSpPr>
      <dsp:spPr>
        <a:xfrm>
          <a:off x="4168038" y="587431"/>
          <a:ext cx="1565847" cy="9395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Nurse Counselling and bespoke appointment </a:t>
          </a:r>
        </a:p>
      </dsp:txBody>
      <dsp:txXfrm>
        <a:off x="4195555" y="614948"/>
        <a:ext cx="1510813" cy="884474"/>
      </dsp:txXfrm>
    </dsp:sp>
    <dsp:sp modelId="{A09BC321-408F-4C11-ABBC-C10E5C7C9CDD}">
      <dsp:nvSpPr>
        <dsp:cNvPr id="0" name=""/>
        <dsp:cNvSpPr/>
      </dsp:nvSpPr>
      <dsp:spPr>
        <a:xfrm>
          <a:off x="4168038" y="1761816"/>
          <a:ext cx="1565847" cy="9395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Arial" panose="020B0604020202020204"/>
            </a:rPr>
            <a:t>Attended appointment – successful treatment</a:t>
          </a:r>
        </a:p>
      </dsp:txBody>
      <dsp:txXfrm>
        <a:off x="4195555" y="1789333"/>
        <a:ext cx="1510813" cy="884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44464-1D6D-4594-9D8E-F88C33D26B0F}">
      <dsp:nvSpPr>
        <dsp:cNvPr id="0" name=""/>
        <dsp:cNvSpPr/>
      </dsp:nvSpPr>
      <dsp:spPr>
        <a:xfrm>
          <a:off x="2573517" y="5141373"/>
          <a:ext cx="5205196"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4F013-2006-4EDB-84BD-4EC671B85BED}">
      <dsp:nvSpPr>
        <dsp:cNvPr id="0" name=""/>
        <dsp:cNvSpPr/>
      </dsp:nvSpPr>
      <dsp:spPr>
        <a:xfrm>
          <a:off x="2573517" y="4359024"/>
          <a:ext cx="4451155"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CD91A-1814-474D-A924-DCFF949C82D1}">
      <dsp:nvSpPr>
        <dsp:cNvPr id="0" name=""/>
        <dsp:cNvSpPr/>
      </dsp:nvSpPr>
      <dsp:spPr>
        <a:xfrm>
          <a:off x="2573517" y="3442852"/>
          <a:ext cx="404042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E0D4EB-84EF-496B-916B-31F8F9FCEA72}">
      <dsp:nvSpPr>
        <dsp:cNvPr id="0" name=""/>
        <dsp:cNvSpPr/>
      </dsp:nvSpPr>
      <dsp:spPr>
        <a:xfrm>
          <a:off x="2573517" y="2464915"/>
          <a:ext cx="404042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EBFAA2-1305-4842-9E52-FDA51F716969}">
      <dsp:nvSpPr>
        <dsp:cNvPr id="0" name=""/>
        <dsp:cNvSpPr/>
      </dsp:nvSpPr>
      <dsp:spPr>
        <a:xfrm>
          <a:off x="2573517" y="1548743"/>
          <a:ext cx="4451155"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A8F13D-B360-47BC-AA44-0387CBAB4C2D}">
      <dsp:nvSpPr>
        <dsp:cNvPr id="0" name=""/>
        <dsp:cNvSpPr/>
      </dsp:nvSpPr>
      <dsp:spPr>
        <a:xfrm>
          <a:off x="2573517" y="766394"/>
          <a:ext cx="5205196"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864778-3DC5-4372-836A-3429F6C9D1CE}">
      <dsp:nvSpPr>
        <dsp:cNvPr id="0" name=""/>
        <dsp:cNvSpPr/>
      </dsp:nvSpPr>
      <dsp:spPr>
        <a:xfrm>
          <a:off x="0" y="380366"/>
          <a:ext cx="5147034" cy="51470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394EEE-0F39-46CF-B705-50E48580CB8D}">
      <dsp:nvSpPr>
        <dsp:cNvPr id="0" name=""/>
        <dsp:cNvSpPr/>
      </dsp:nvSpPr>
      <dsp:spPr>
        <a:xfrm>
          <a:off x="1063995" y="2984796"/>
          <a:ext cx="3294102" cy="169852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r" defTabSz="1955800">
            <a:lnSpc>
              <a:spcPct val="90000"/>
            </a:lnSpc>
            <a:spcBef>
              <a:spcPct val="0"/>
            </a:spcBef>
            <a:spcAft>
              <a:spcPct val="35000"/>
            </a:spcAft>
            <a:buNone/>
          </a:pPr>
          <a:r>
            <a:rPr lang="en-GB" sz="4400" b="1" kern="1200"/>
            <a:t>Focus Groups</a:t>
          </a:r>
        </a:p>
      </dsp:txBody>
      <dsp:txXfrm>
        <a:off x="1063995" y="2984796"/>
        <a:ext cx="3294102" cy="1698521"/>
      </dsp:txXfrm>
    </dsp:sp>
    <dsp:sp modelId="{F91B9512-08A8-4A07-BC77-3E589991D188}">
      <dsp:nvSpPr>
        <dsp:cNvPr id="0" name=""/>
        <dsp:cNvSpPr/>
      </dsp:nvSpPr>
      <dsp:spPr>
        <a:xfrm>
          <a:off x="7392686" y="380366"/>
          <a:ext cx="772055" cy="77205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2B30E3-A677-44C1-A7AB-1F54F978962B}">
      <dsp:nvSpPr>
        <dsp:cNvPr id="0" name=""/>
        <dsp:cNvSpPr/>
      </dsp:nvSpPr>
      <dsp:spPr>
        <a:xfrm>
          <a:off x="8164741" y="380366"/>
          <a:ext cx="1111243" cy="77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GB" sz="1800" kern="1200"/>
            <a:t>Deprived areas</a:t>
          </a:r>
        </a:p>
      </dsp:txBody>
      <dsp:txXfrm>
        <a:off x="8164741" y="380366"/>
        <a:ext cx="1111243" cy="772055"/>
      </dsp:txXfrm>
    </dsp:sp>
    <dsp:sp modelId="{6C02068D-4FFA-4F9A-B048-8F34DAD91D54}">
      <dsp:nvSpPr>
        <dsp:cNvPr id="0" name=""/>
        <dsp:cNvSpPr/>
      </dsp:nvSpPr>
      <dsp:spPr>
        <a:xfrm>
          <a:off x="6638645" y="1162715"/>
          <a:ext cx="772055" cy="77205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DECBF8-1C70-4E8A-A07F-BC17F0C1CCEF}">
      <dsp:nvSpPr>
        <dsp:cNvPr id="0" name=""/>
        <dsp:cNvSpPr/>
      </dsp:nvSpPr>
      <dsp:spPr>
        <a:xfrm>
          <a:off x="7410700" y="1162715"/>
          <a:ext cx="856000" cy="77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GB" sz="1800" kern="1200"/>
            <a:t>BAME</a:t>
          </a:r>
        </a:p>
      </dsp:txBody>
      <dsp:txXfrm>
        <a:off x="7410700" y="1162715"/>
        <a:ext cx="856000" cy="772055"/>
      </dsp:txXfrm>
    </dsp:sp>
    <dsp:sp modelId="{F6BCEC5B-7B7D-4B34-95EC-3E75E9FE5B4F}">
      <dsp:nvSpPr>
        <dsp:cNvPr id="0" name=""/>
        <dsp:cNvSpPr/>
      </dsp:nvSpPr>
      <dsp:spPr>
        <a:xfrm>
          <a:off x="6227912" y="2078888"/>
          <a:ext cx="772055" cy="77205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1CC308-872E-4C9B-831E-7B0F70B4B44D}">
      <dsp:nvSpPr>
        <dsp:cNvPr id="0" name=""/>
        <dsp:cNvSpPr/>
      </dsp:nvSpPr>
      <dsp:spPr>
        <a:xfrm>
          <a:off x="6999967" y="2078888"/>
          <a:ext cx="1163229" cy="77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GB" sz="1800" kern="1200"/>
            <a:t>Cancer Networks</a:t>
          </a:r>
        </a:p>
      </dsp:txBody>
      <dsp:txXfrm>
        <a:off x="6999967" y="2078888"/>
        <a:ext cx="1163229" cy="772055"/>
      </dsp:txXfrm>
    </dsp:sp>
    <dsp:sp modelId="{0548FF75-CCD9-4D2F-93DE-64CA70C49CD2}">
      <dsp:nvSpPr>
        <dsp:cNvPr id="0" name=""/>
        <dsp:cNvSpPr/>
      </dsp:nvSpPr>
      <dsp:spPr>
        <a:xfrm>
          <a:off x="6227912" y="3056824"/>
          <a:ext cx="772055" cy="77205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B4FDEE-F55F-4106-974C-3A90EC2E90FC}">
      <dsp:nvSpPr>
        <dsp:cNvPr id="0" name=""/>
        <dsp:cNvSpPr/>
      </dsp:nvSpPr>
      <dsp:spPr>
        <a:xfrm>
          <a:off x="6999967" y="3056824"/>
          <a:ext cx="1163229" cy="77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GB" sz="1800" kern="1200"/>
            <a:t>Domestic Abuse</a:t>
          </a:r>
        </a:p>
      </dsp:txBody>
      <dsp:txXfrm>
        <a:off x="6999967" y="3056824"/>
        <a:ext cx="1163229" cy="772055"/>
      </dsp:txXfrm>
    </dsp:sp>
    <dsp:sp modelId="{135734AF-8FEE-40D5-8544-27A1C1B18F25}">
      <dsp:nvSpPr>
        <dsp:cNvPr id="0" name=""/>
        <dsp:cNvSpPr/>
      </dsp:nvSpPr>
      <dsp:spPr>
        <a:xfrm>
          <a:off x="6638645" y="3972996"/>
          <a:ext cx="772055" cy="772055"/>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3F6E58-DCED-4623-BD90-616ED54260F1}">
      <dsp:nvSpPr>
        <dsp:cNvPr id="0" name=""/>
        <dsp:cNvSpPr/>
      </dsp:nvSpPr>
      <dsp:spPr>
        <a:xfrm>
          <a:off x="7410700" y="3972996"/>
          <a:ext cx="1261473" cy="77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GB" sz="1800" kern="1200"/>
            <a:t>Learning Disabilities</a:t>
          </a:r>
        </a:p>
      </dsp:txBody>
      <dsp:txXfrm>
        <a:off x="7410700" y="3972996"/>
        <a:ext cx="1261473" cy="772055"/>
      </dsp:txXfrm>
    </dsp:sp>
    <dsp:sp modelId="{874B0F05-5C75-48A5-B3CD-28091F8F04B9}">
      <dsp:nvSpPr>
        <dsp:cNvPr id="0" name=""/>
        <dsp:cNvSpPr/>
      </dsp:nvSpPr>
      <dsp:spPr>
        <a:xfrm>
          <a:off x="7392686" y="4755346"/>
          <a:ext cx="772055" cy="772055"/>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F70621-F1F1-4761-AAB2-AADADC79D539}">
      <dsp:nvSpPr>
        <dsp:cNvPr id="0" name=""/>
        <dsp:cNvSpPr/>
      </dsp:nvSpPr>
      <dsp:spPr>
        <a:xfrm>
          <a:off x="8164741" y="4755346"/>
          <a:ext cx="2129328" cy="772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0" rIns="68580" bIns="0" numCol="1" spcCol="1270" anchor="ctr" anchorCtr="0">
          <a:noAutofit/>
        </a:bodyPr>
        <a:lstStyle/>
        <a:p>
          <a:pPr marL="0" lvl="0" indent="0" algn="l" defTabSz="800100">
            <a:lnSpc>
              <a:spcPct val="90000"/>
            </a:lnSpc>
            <a:spcBef>
              <a:spcPct val="0"/>
            </a:spcBef>
            <a:spcAft>
              <a:spcPct val="35000"/>
            </a:spcAft>
            <a:buNone/>
          </a:pPr>
          <a:r>
            <a:rPr lang="en-GB" sz="1800" kern="1200"/>
            <a:t>Antenatal/Postnatal</a:t>
          </a:r>
        </a:p>
      </dsp:txBody>
      <dsp:txXfrm>
        <a:off x="8164741" y="4755346"/>
        <a:ext cx="2129328" cy="7720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7978E-1FF7-41D7-B9A3-A19623D986E8}">
      <dsp:nvSpPr>
        <dsp:cNvPr id="0" name=""/>
        <dsp:cNvSpPr/>
      </dsp:nvSpPr>
      <dsp:spPr>
        <a:xfrm>
          <a:off x="521871" y="249232"/>
          <a:ext cx="3861645" cy="492556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F6C941-931F-4BBA-9F42-DCA5EB92A671}">
      <dsp:nvSpPr>
        <dsp:cNvPr id="0" name=""/>
        <dsp:cNvSpPr/>
      </dsp:nvSpPr>
      <dsp:spPr>
        <a:xfrm>
          <a:off x="676337" y="2022437"/>
          <a:ext cx="2973467" cy="29553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r>
            <a:rPr lang="en-GB" sz="6500" kern="1200"/>
            <a:t>Survey</a:t>
          </a:r>
        </a:p>
      </dsp:txBody>
      <dsp:txXfrm>
        <a:off x="676337" y="2022437"/>
        <a:ext cx="2973467" cy="2955340"/>
      </dsp:txXfrm>
    </dsp:sp>
    <dsp:sp modelId="{867CB543-52C4-4570-9472-D14BF930AC2D}">
      <dsp:nvSpPr>
        <dsp:cNvPr id="0" name=""/>
        <dsp:cNvSpPr/>
      </dsp:nvSpPr>
      <dsp:spPr>
        <a:xfrm>
          <a:off x="3787398" y="2954"/>
          <a:ext cx="1192237" cy="119223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EACDCC-DB92-4441-963C-8F16C07443F1}">
      <dsp:nvSpPr>
        <dsp:cNvPr id="0" name=""/>
        <dsp:cNvSpPr/>
      </dsp:nvSpPr>
      <dsp:spPr>
        <a:xfrm>
          <a:off x="4979636" y="2954"/>
          <a:ext cx="2626491" cy="119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40" tIns="52070" rIns="104140" bIns="52070" numCol="1" spcCol="1270" anchor="ctr" anchorCtr="0">
          <a:noAutofit/>
        </a:bodyPr>
        <a:lstStyle/>
        <a:p>
          <a:pPr marL="0" lvl="0" indent="0" algn="l" defTabSz="1822450">
            <a:lnSpc>
              <a:spcPct val="90000"/>
            </a:lnSpc>
            <a:spcBef>
              <a:spcPct val="0"/>
            </a:spcBef>
            <a:spcAft>
              <a:spcPct val="35000"/>
            </a:spcAft>
            <a:buNone/>
          </a:pPr>
          <a:r>
            <a:rPr lang="en-GB" sz="4100" kern="1200">
              <a:latin typeface="Arial" panose="020B0604020202020204"/>
            </a:rPr>
            <a:t>VCS</a:t>
          </a:r>
          <a:endParaRPr lang="en-GB" sz="4100" kern="1200"/>
        </a:p>
      </dsp:txBody>
      <dsp:txXfrm>
        <a:off x="4979636" y="2954"/>
        <a:ext cx="2626491" cy="1192237"/>
      </dsp:txXfrm>
    </dsp:sp>
    <dsp:sp modelId="{976B5EB0-90B3-4A95-BB4C-545DA2535FF9}">
      <dsp:nvSpPr>
        <dsp:cNvPr id="0" name=""/>
        <dsp:cNvSpPr/>
      </dsp:nvSpPr>
      <dsp:spPr>
        <a:xfrm>
          <a:off x="3787398" y="1409794"/>
          <a:ext cx="1192237" cy="119223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EE2096-539E-4432-A8C6-891B6381779F}">
      <dsp:nvSpPr>
        <dsp:cNvPr id="0" name=""/>
        <dsp:cNvSpPr/>
      </dsp:nvSpPr>
      <dsp:spPr>
        <a:xfrm>
          <a:off x="4979636" y="1409794"/>
          <a:ext cx="2626491" cy="119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40" tIns="52070" rIns="104140" bIns="52070" numCol="1" spcCol="1270" anchor="ctr" anchorCtr="0">
          <a:noAutofit/>
        </a:bodyPr>
        <a:lstStyle/>
        <a:p>
          <a:pPr marL="0" lvl="0" indent="0" algn="l" defTabSz="1822450">
            <a:lnSpc>
              <a:spcPct val="90000"/>
            </a:lnSpc>
            <a:spcBef>
              <a:spcPct val="0"/>
            </a:spcBef>
            <a:spcAft>
              <a:spcPct val="35000"/>
            </a:spcAft>
            <a:buNone/>
          </a:pPr>
          <a:r>
            <a:rPr lang="en-GB" sz="4100" kern="1200"/>
            <a:t>Social </a:t>
          </a:r>
          <a:r>
            <a:rPr lang="en-GB" sz="4100" kern="1200">
              <a:latin typeface="Arial" panose="020B0604020202020204"/>
            </a:rPr>
            <a:t>media</a:t>
          </a:r>
          <a:endParaRPr lang="en-GB" sz="4100" kern="1200"/>
        </a:p>
      </dsp:txBody>
      <dsp:txXfrm>
        <a:off x="4979636" y="1409794"/>
        <a:ext cx="2626491" cy="1192237"/>
      </dsp:txXfrm>
    </dsp:sp>
    <dsp:sp modelId="{D534451C-0D60-415B-8889-A25B33D468B8}">
      <dsp:nvSpPr>
        <dsp:cNvPr id="0" name=""/>
        <dsp:cNvSpPr/>
      </dsp:nvSpPr>
      <dsp:spPr>
        <a:xfrm>
          <a:off x="3787398" y="2816634"/>
          <a:ext cx="1192237" cy="119223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6000" r="-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449FB-EE28-4AEF-86E9-1DDCC8E611EA}">
      <dsp:nvSpPr>
        <dsp:cNvPr id="0" name=""/>
        <dsp:cNvSpPr/>
      </dsp:nvSpPr>
      <dsp:spPr>
        <a:xfrm>
          <a:off x="4979636" y="2816634"/>
          <a:ext cx="2626491" cy="119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40" tIns="52070" rIns="104140" bIns="52070" numCol="1" spcCol="1270" anchor="ctr" anchorCtr="0">
          <a:noAutofit/>
        </a:bodyPr>
        <a:lstStyle/>
        <a:p>
          <a:pPr marL="0" lvl="0" indent="0" algn="l" defTabSz="1822450" rtl="0">
            <a:lnSpc>
              <a:spcPct val="90000"/>
            </a:lnSpc>
            <a:spcBef>
              <a:spcPct val="0"/>
            </a:spcBef>
            <a:spcAft>
              <a:spcPct val="35000"/>
            </a:spcAft>
            <a:buNone/>
          </a:pPr>
          <a:r>
            <a:rPr lang="en-GB" sz="4100" kern="1200">
              <a:latin typeface="Arial" panose="020B0604020202020204"/>
            </a:rPr>
            <a:t>448 responses</a:t>
          </a:r>
          <a:endParaRPr lang="en-GB" sz="4100" kern="1200"/>
        </a:p>
      </dsp:txBody>
      <dsp:txXfrm>
        <a:off x="4979636" y="2816634"/>
        <a:ext cx="2626491" cy="1192237"/>
      </dsp:txXfrm>
    </dsp:sp>
    <dsp:sp modelId="{51B2D978-B23F-4600-A8F9-F3613E245297}">
      <dsp:nvSpPr>
        <dsp:cNvPr id="0" name=""/>
        <dsp:cNvSpPr/>
      </dsp:nvSpPr>
      <dsp:spPr>
        <a:xfrm>
          <a:off x="3787398" y="4223475"/>
          <a:ext cx="1192237" cy="119223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D90840-7BEE-4CCD-A43B-D32AB712ED0E}">
      <dsp:nvSpPr>
        <dsp:cNvPr id="0" name=""/>
        <dsp:cNvSpPr/>
      </dsp:nvSpPr>
      <dsp:spPr>
        <a:xfrm>
          <a:off x="4979636" y="4223475"/>
          <a:ext cx="2626491" cy="119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40" tIns="52070" rIns="104140" bIns="52070" numCol="1" spcCol="1270" anchor="ctr" anchorCtr="0">
          <a:noAutofit/>
        </a:bodyPr>
        <a:lstStyle/>
        <a:p>
          <a:pPr marL="0" lvl="0" indent="0" algn="l" defTabSz="1822450">
            <a:lnSpc>
              <a:spcPct val="90000"/>
            </a:lnSpc>
            <a:spcBef>
              <a:spcPct val="0"/>
            </a:spcBef>
            <a:spcAft>
              <a:spcPct val="35000"/>
            </a:spcAft>
            <a:buNone/>
          </a:pPr>
          <a:r>
            <a:rPr lang="en-GB" sz="4100" kern="1200"/>
            <a:t>Thematic Analysis</a:t>
          </a:r>
        </a:p>
      </dsp:txBody>
      <dsp:txXfrm>
        <a:off x="4979636" y="4223475"/>
        <a:ext cx="2626491" cy="119223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AC754-4C47-402D-9A45-6F2C2D320771}"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D9CC8-219E-4370-9F2E-CE3271937997}" type="slidenum">
              <a:rPr lang="en-GB" smtClean="0"/>
              <a:t>‹#›</a:t>
            </a:fld>
            <a:endParaRPr lang="en-GB"/>
          </a:p>
        </p:txBody>
      </p:sp>
    </p:spTree>
    <p:extLst>
      <p:ext uri="{BB962C8B-B14F-4D97-AF65-F5344CB8AC3E}">
        <p14:creationId xmlns:p14="http://schemas.microsoft.com/office/powerpoint/2010/main" val="25251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hs.uk/conditions/cervical-screen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 colposcopy is a quick and simple way to take a look at your cervix, the lower part of the womb at the top of your vagina. </a:t>
            </a:r>
            <a:endParaRPr lang="en-US"/>
          </a:p>
          <a:p>
            <a:r>
              <a:rPr lang="en-US"/>
              <a:t>It's often done if </a:t>
            </a:r>
            <a:r>
              <a:rPr lang="en-US" u="sng">
                <a:hlinkClick r:id="rId3"/>
              </a:rPr>
              <a:t>cervical screening</a:t>
            </a:r>
            <a:r>
              <a:rPr lang="en-US"/>
              <a:t> (also known as your smear test) finds abnormal cells in your cervix.</a:t>
            </a:r>
            <a:endParaRPr lang="en-GB"/>
          </a:p>
          <a:p>
            <a:endParaRPr lang="en-US">
              <a:cs typeface="Calibri"/>
            </a:endParaRPr>
          </a:p>
        </p:txBody>
      </p:sp>
      <p:sp>
        <p:nvSpPr>
          <p:cNvPr id="4" name="Slide Number Placeholder 3"/>
          <p:cNvSpPr>
            <a:spLocks noGrp="1"/>
          </p:cNvSpPr>
          <p:nvPr>
            <p:ph type="sldNum" sz="quarter" idx="5"/>
          </p:nvPr>
        </p:nvSpPr>
        <p:spPr/>
        <p:txBody>
          <a:bodyPr/>
          <a:lstStyle/>
          <a:p>
            <a:fld id="{DADD9CC8-219E-4370-9F2E-CE3271937997}" type="slidenum">
              <a:rPr lang="en-GB" smtClean="0"/>
              <a:t>2</a:t>
            </a:fld>
            <a:endParaRPr lang="en-GB"/>
          </a:p>
        </p:txBody>
      </p:sp>
    </p:spTree>
    <p:extLst>
      <p:ext uri="{BB962C8B-B14F-4D97-AF65-F5344CB8AC3E}">
        <p14:creationId xmlns:p14="http://schemas.microsoft.com/office/powerpoint/2010/main" val="95870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DD9CC8-219E-4370-9F2E-CE3271937997}" type="slidenum">
              <a:rPr lang="en-GB" smtClean="0"/>
              <a:t>5</a:t>
            </a:fld>
            <a:endParaRPr lang="en-GB"/>
          </a:p>
        </p:txBody>
      </p:sp>
    </p:spTree>
    <p:extLst>
      <p:ext uri="{BB962C8B-B14F-4D97-AF65-F5344CB8AC3E}">
        <p14:creationId xmlns:p14="http://schemas.microsoft.com/office/powerpoint/2010/main" val="98001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DD9CC8-219E-4370-9F2E-CE3271937997}" type="slidenum">
              <a:rPr lang="en-GB" smtClean="0"/>
              <a:t>7</a:t>
            </a:fld>
            <a:endParaRPr lang="en-GB"/>
          </a:p>
        </p:txBody>
      </p:sp>
    </p:spTree>
    <p:extLst>
      <p:ext uri="{BB962C8B-B14F-4D97-AF65-F5344CB8AC3E}">
        <p14:creationId xmlns:p14="http://schemas.microsoft.com/office/powerpoint/2010/main" val="81703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Sans-Serif"/>
              <a:buChar char="•"/>
            </a:pPr>
            <a:r>
              <a:rPr lang="en-GB"/>
              <a:t>Referred in with </a:t>
            </a:r>
            <a:r>
              <a:rPr lang="en-GB" b="1"/>
              <a:t>high-grade smear</a:t>
            </a:r>
            <a:endParaRPr lang="en-US"/>
          </a:p>
          <a:p>
            <a:pPr marL="285750" indent="-285750">
              <a:lnSpc>
                <a:spcPct val="90000"/>
              </a:lnSpc>
              <a:spcBef>
                <a:spcPts val="1000"/>
              </a:spcBef>
              <a:buFont typeface="Arial,Sans-Serif"/>
              <a:buChar char="•"/>
            </a:pPr>
            <a:r>
              <a:rPr lang="en-GB"/>
              <a:t>At initial appointment felt unable to have examination as she was </a:t>
            </a:r>
            <a:r>
              <a:rPr lang="en-GB" b="1"/>
              <a:t>alone and frightened</a:t>
            </a:r>
            <a:r>
              <a:rPr lang="en-GB"/>
              <a:t>. </a:t>
            </a:r>
            <a:endParaRPr lang="en-US"/>
          </a:p>
          <a:p>
            <a:pPr marL="285750" indent="-285750">
              <a:lnSpc>
                <a:spcPct val="90000"/>
              </a:lnSpc>
              <a:spcBef>
                <a:spcPts val="1000"/>
              </a:spcBef>
              <a:buFont typeface="Arial,Sans-Serif"/>
              <a:buChar char="•"/>
            </a:pPr>
            <a:r>
              <a:rPr lang="en-GB"/>
              <a:t>Follow-up arranged where she </a:t>
            </a:r>
            <a:r>
              <a:rPr lang="en-GB" b="1"/>
              <a:t>attended with a friend</a:t>
            </a:r>
            <a:r>
              <a:rPr lang="en-GB"/>
              <a:t>, biopsies confirmed </a:t>
            </a:r>
            <a:r>
              <a:rPr lang="en-GB" b="1"/>
              <a:t>high-grade pre-cancerous changes</a:t>
            </a:r>
            <a:r>
              <a:rPr lang="en-GB"/>
              <a:t>.</a:t>
            </a:r>
            <a:endParaRPr lang="en-US"/>
          </a:p>
          <a:p>
            <a:pPr marL="285750" indent="-285750">
              <a:lnSpc>
                <a:spcPct val="90000"/>
              </a:lnSpc>
              <a:spcBef>
                <a:spcPts val="1000"/>
              </a:spcBef>
              <a:buFont typeface="Arial,Sans-Serif"/>
              <a:buChar char="•"/>
            </a:pPr>
            <a:r>
              <a:rPr lang="en-GB"/>
              <a:t>She agreed to return to Colposcopy clinic for treatment </a:t>
            </a:r>
            <a:endParaRPr lang="en-US"/>
          </a:p>
          <a:p>
            <a:pPr marL="285750" indent="-285750">
              <a:lnSpc>
                <a:spcPct val="90000"/>
              </a:lnSpc>
              <a:spcBef>
                <a:spcPts val="1000"/>
              </a:spcBef>
              <a:buFont typeface="Arial,Sans-Serif"/>
              <a:buChar char="•"/>
            </a:pPr>
            <a:r>
              <a:rPr lang="en-GB"/>
              <a:t>DNA x 2, discharged back to GP. GP spoke to patient, assured she would attend. </a:t>
            </a:r>
            <a:endParaRPr lang="en-US"/>
          </a:p>
          <a:p>
            <a:pPr marL="285750" indent="-285750">
              <a:lnSpc>
                <a:spcPct val="90000"/>
              </a:lnSpc>
              <a:spcBef>
                <a:spcPts val="1000"/>
              </a:spcBef>
              <a:buFont typeface="Arial,Sans-Serif"/>
              <a:buChar char="•"/>
            </a:pPr>
            <a:r>
              <a:rPr lang="en-GB"/>
              <a:t>Further DNA, at risk of being lost to follow-up.</a:t>
            </a:r>
            <a:endParaRPr lang="en-US"/>
          </a:p>
          <a:p>
            <a:pPr marL="285750" indent="-285750">
              <a:lnSpc>
                <a:spcPct val="90000"/>
              </a:lnSpc>
              <a:spcBef>
                <a:spcPts val="1000"/>
              </a:spcBef>
              <a:buFont typeface="Arial,Sans-Serif"/>
              <a:buChar char="•"/>
            </a:pPr>
            <a:r>
              <a:rPr lang="en-GB" b="1"/>
              <a:t>Phone Call </a:t>
            </a:r>
            <a:r>
              <a:rPr lang="en-GB"/>
              <a:t>with patient as part of Audit – patient expressed anxiety about appointment, offered phone call with Nurse </a:t>
            </a:r>
            <a:r>
              <a:rPr lang="en-GB" err="1"/>
              <a:t>Colposcopist</a:t>
            </a:r>
          </a:p>
          <a:p>
            <a:pPr marL="285750" indent="-285750">
              <a:lnSpc>
                <a:spcPct val="90000"/>
              </a:lnSpc>
              <a:spcBef>
                <a:spcPts val="1000"/>
              </a:spcBef>
              <a:buFont typeface="Arial,Sans-Serif"/>
              <a:buChar char="•"/>
            </a:pPr>
            <a:r>
              <a:rPr lang="en-GB"/>
              <a:t>Nurse spoke to patient on the phone, reassured her/answered questions. She booked her in the next day. </a:t>
            </a:r>
            <a:r>
              <a:rPr lang="en-GB" b="1"/>
              <a:t>Attended for loop treatment</a:t>
            </a:r>
            <a:r>
              <a:rPr lang="en-GB"/>
              <a:t>. Discharged back to GP.</a:t>
            </a:r>
          </a:p>
        </p:txBody>
      </p:sp>
      <p:sp>
        <p:nvSpPr>
          <p:cNvPr id="4" name="Slide Number Placeholder 3"/>
          <p:cNvSpPr>
            <a:spLocks noGrp="1"/>
          </p:cNvSpPr>
          <p:nvPr>
            <p:ph type="sldNum" sz="quarter" idx="5"/>
          </p:nvPr>
        </p:nvSpPr>
        <p:spPr/>
        <p:txBody>
          <a:bodyPr/>
          <a:lstStyle/>
          <a:p>
            <a:fld id="{DADD9CC8-219E-4370-9F2E-CE3271937997}" type="slidenum">
              <a:rPr lang="en-GB" smtClean="0"/>
              <a:t>8</a:t>
            </a:fld>
            <a:endParaRPr lang="en-GB"/>
          </a:p>
        </p:txBody>
      </p:sp>
    </p:spTree>
    <p:extLst>
      <p:ext uri="{BB962C8B-B14F-4D97-AF65-F5344CB8AC3E}">
        <p14:creationId xmlns:p14="http://schemas.microsoft.com/office/powerpoint/2010/main" val="263828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383 patients spoken to (595 calls)</a:t>
            </a:r>
          </a:p>
        </p:txBody>
      </p:sp>
      <p:sp>
        <p:nvSpPr>
          <p:cNvPr id="4" name="Slide Number Placeholder 3"/>
          <p:cNvSpPr>
            <a:spLocks noGrp="1"/>
          </p:cNvSpPr>
          <p:nvPr>
            <p:ph type="sldNum" sz="quarter" idx="5"/>
          </p:nvPr>
        </p:nvSpPr>
        <p:spPr/>
        <p:txBody>
          <a:bodyPr/>
          <a:lstStyle/>
          <a:p>
            <a:fld id="{DADD9CC8-219E-4370-9F2E-CE3271937997}" type="slidenum">
              <a:rPr lang="en-GB" smtClean="0"/>
              <a:t>9</a:t>
            </a:fld>
            <a:endParaRPr lang="en-GB"/>
          </a:p>
        </p:txBody>
      </p:sp>
    </p:spTree>
    <p:extLst>
      <p:ext uri="{BB962C8B-B14F-4D97-AF65-F5344CB8AC3E}">
        <p14:creationId xmlns:p14="http://schemas.microsoft.com/office/powerpoint/2010/main" val="80381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ADD9CC8-219E-4370-9F2E-CE3271937997}" type="slidenum">
              <a:rPr lang="en-GB" smtClean="0"/>
              <a:t>10</a:t>
            </a:fld>
            <a:endParaRPr lang="en-GB"/>
          </a:p>
        </p:txBody>
      </p:sp>
    </p:spTree>
    <p:extLst>
      <p:ext uri="{BB962C8B-B14F-4D97-AF65-F5344CB8AC3E}">
        <p14:creationId xmlns:p14="http://schemas.microsoft.com/office/powerpoint/2010/main" val="4053893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Patients are at the heart of everything we do and we need to be an advocate for their voices and needs. Take those into consideration both in the service and promoting the service. </a:t>
            </a:r>
            <a:endParaRPr lang="en-US"/>
          </a:p>
          <a:p>
            <a:endParaRPr lang="en-GB"/>
          </a:p>
          <a:p>
            <a:r>
              <a:rPr lang="en-GB"/>
              <a:t>Harbouring community assets</a:t>
            </a:r>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DADD9CC8-219E-4370-9F2E-CE3271937997}" type="slidenum">
              <a:rPr lang="en-GB" smtClean="0"/>
              <a:t>11</a:t>
            </a:fld>
            <a:endParaRPr lang="en-GB"/>
          </a:p>
        </p:txBody>
      </p:sp>
    </p:spTree>
    <p:extLst>
      <p:ext uri="{BB962C8B-B14F-4D97-AF65-F5344CB8AC3E}">
        <p14:creationId xmlns:p14="http://schemas.microsoft.com/office/powerpoint/2010/main" val="72667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DD9CC8-219E-4370-9F2E-CE3271937997}" type="slidenum">
              <a:rPr lang="en-GB" smtClean="0"/>
              <a:t>12</a:t>
            </a:fld>
            <a:endParaRPr lang="en-GB"/>
          </a:p>
        </p:txBody>
      </p:sp>
    </p:spTree>
    <p:extLst>
      <p:ext uri="{BB962C8B-B14F-4D97-AF65-F5344CB8AC3E}">
        <p14:creationId xmlns:p14="http://schemas.microsoft.com/office/powerpoint/2010/main" val="338614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Found 15 themes for enabling people to attend and 10 barriers </a:t>
            </a:r>
          </a:p>
          <a:p>
            <a:endParaRPr lang="en-US" dirty="0">
              <a:ea typeface="Calibri"/>
              <a:cs typeface="Calibri"/>
            </a:endParaRPr>
          </a:p>
          <a:p>
            <a:r>
              <a:rPr lang="en-US" dirty="0">
                <a:ea typeface="Calibri"/>
                <a:cs typeface="Calibri"/>
              </a:rPr>
              <a:t>For sake of time we've pulled top two themes from each </a:t>
            </a:r>
          </a:p>
        </p:txBody>
      </p:sp>
      <p:sp>
        <p:nvSpPr>
          <p:cNvPr id="4" name="Slide Number Placeholder 3"/>
          <p:cNvSpPr>
            <a:spLocks noGrp="1"/>
          </p:cNvSpPr>
          <p:nvPr>
            <p:ph type="sldNum" sz="quarter" idx="5"/>
          </p:nvPr>
        </p:nvSpPr>
        <p:spPr/>
        <p:txBody>
          <a:bodyPr/>
          <a:lstStyle/>
          <a:p>
            <a:fld id="{DADD9CC8-219E-4370-9F2E-CE3271937997}" type="slidenum">
              <a:rPr lang="en-GB" smtClean="0"/>
              <a:t>13</a:t>
            </a:fld>
            <a:endParaRPr lang="en-GB"/>
          </a:p>
        </p:txBody>
      </p:sp>
    </p:spTree>
    <p:extLst>
      <p:ext uri="{BB962C8B-B14F-4D97-AF65-F5344CB8AC3E}">
        <p14:creationId xmlns:p14="http://schemas.microsoft.com/office/powerpoint/2010/main" val="1328215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8933-CE8F-DB40-86A9-6EE1B1477B7E}"/>
              </a:ext>
            </a:extLst>
          </p:cNvPr>
          <p:cNvSpPr>
            <a:spLocks noGrp="1"/>
          </p:cNvSpPr>
          <p:nvPr>
            <p:ph type="ctrTitle" hasCustomPrompt="1"/>
          </p:nvPr>
        </p:nvSpPr>
        <p:spPr>
          <a:xfrm>
            <a:off x="706582" y="3301109"/>
            <a:ext cx="10781607" cy="1166387"/>
          </a:xfrm>
        </p:spPr>
        <p:txBody>
          <a:bodyPr anchor="b">
            <a:normAutofit/>
          </a:bodyPr>
          <a:lstStyle>
            <a:lvl1pPr algn="l">
              <a:defRPr sz="5400">
                <a:solidFill>
                  <a:srgbClr val="0070C0"/>
                </a:solidFill>
              </a:defRPr>
            </a:lvl1pPr>
          </a:lstStyle>
          <a:p>
            <a:r>
              <a:rPr lang="en-GB"/>
              <a:t>Click to edit title</a:t>
            </a:r>
            <a:endParaRPr lang="en-US"/>
          </a:p>
        </p:txBody>
      </p:sp>
      <p:sp>
        <p:nvSpPr>
          <p:cNvPr id="3" name="Subtitle 2">
            <a:extLst>
              <a:ext uri="{FF2B5EF4-FFF2-40B4-BE49-F238E27FC236}">
                <a16:creationId xmlns:a16="http://schemas.microsoft.com/office/drawing/2014/main" id="{0C83FF50-A084-E549-B224-300F66CDAC0E}"/>
              </a:ext>
            </a:extLst>
          </p:cNvPr>
          <p:cNvSpPr>
            <a:spLocks noGrp="1"/>
          </p:cNvSpPr>
          <p:nvPr>
            <p:ph type="subTitle" idx="1" hasCustomPrompt="1"/>
          </p:nvPr>
        </p:nvSpPr>
        <p:spPr>
          <a:xfrm>
            <a:off x="706582" y="4598126"/>
            <a:ext cx="10952018" cy="89564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name of presenter</a:t>
            </a:r>
            <a:endParaRPr lang="en-US"/>
          </a:p>
        </p:txBody>
      </p:sp>
    </p:spTree>
    <p:extLst>
      <p:ext uri="{BB962C8B-B14F-4D97-AF65-F5344CB8AC3E}">
        <p14:creationId xmlns:p14="http://schemas.microsoft.com/office/powerpoint/2010/main" val="697622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9268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9974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23771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14277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7064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25FD5F1-5FD4-4EFF-B57B-2F6850BE9C65}"/>
              </a:ext>
            </a:extLst>
          </p:cNvPr>
          <p:cNvSpPr>
            <a:spLocks noGrp="1"/>
          </p:cNvSpPr>
          <p:nvPr>
            <p:ph type="body" sz="quarter" idx="10"/>
          </p:nvPr>
        </p:nvSpPr>
        <p:spPr>
          <a:xfrm>
            <a:off x="522288" y="2029097"/>
            <a:ext cx="11329987" cy="4023359"/>
          </a:xfrm>
        </p:spPr>
        <p:txBody>
          <a:bodyPr/>
          <a:lstStyle>
            <a:lvl1pPr>
              <a:defRPr sz="2800"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a:extLst>
              <a:ext uri="{FF2B5EF4-FFF2-40B4-BE49-F238E27FC236}">
                <a16:creationId xmlns:a16="http://schemas.microsoft.com/office/drawing/2014/main" id="{112AB7F5-A952-410E-BCF2-B49153E40021}"/>
              </a:ext>
            </a:extLst>
          </p:cNvPr>
          <p:cNvSpPr>
            <a:spLocks noGrp="1"/>
          </p:cNvSpPr>
          <p:nvPr>
            <p:ph type="title"/>
          </p:nvPr>
        </p:nvSpPr>
        <p:spPr>
          <a:xfrm>
            <a:off x="522287" y="1051560"/>
            <a:ext cx="11329987" cy="724989"/>
          </a:xfrm>
        </p:spPr>
        <p:txBody>
          <a:bodyPr>
            <a:normAutofit/>
          </a:bodyPr>
          <a:lstStyle>
            <a:lvl1pPr>
              <a:defRPr sz="3600">
                <a:solidFill>
                  <a:srgbClr val="0070C0"/>
                </a:solidFill>
              </a:defRPr>
            </a:lvl1pPr>
          </a:lstStyle>
          <a:p>
            <a:r>
              <a:rPr lang="en-US"/>
              <a:t>Click to edit Master title style</a:t>
            </a:r>
            <a:endParaRPr lang="en-GB"/>
          </a:p>
        </p:txBody>
      </p:sp>
    </p:spTree>
    <p:extLst>
      <p:ext uri="{BB962C8B-B14F-4D97-AF65-F5344CB8AC3E}">
        <p14:creationId xmlns:p14="http://schemas.microsoft.com/office/powerpoint/2010/main" val="176892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51178C-AA25-D640-9FD2-723A467B5DDF}"/>
              </a:ext>
            </a:extLst>
          </p:cNvPr>
          <p:cNvSpPr>
            <a:spLocks noGrp="1"/>
          </p:cNvSpPr>
          <p:nvPr>
            <p:ph type="title"/>
          </p:nvPr>
        </p:nvSpPr>
        <p:spPr>
          <a:xfrm>
            <a:off x="838200" y="2443119"/>
            <a:ext cx="10515600" cy="985881"/>
          </a:xfrm>
        </p:spPr>
        <p:txBody>
          <a:bodyPr>
            <a:normAutofit/>
          </a:bodyPr>
          <a:lstStyle>
            <a:lvl1pPr algn="ctr">
              <a:defRPr sz="6000">
                <a:solidFill>
                  <a:schemeClr val="accent1"/>
                </a:solidFill>
              </a:defRPr>
            </a:lvl1pPr>
          </a:lstStyle>
          <a:p>
            <a:r>
              <a:rPr lang="en-GB"/>
              <a:t>Click to edit divider text</a:t>
            </a:r>
            <a:endParaRPr lang="en-US"/>
          </a:p>
        </p:txBody>
      </p:sp>
    </p:spTree>
    <p:extLst>
      <p:ext uri="{BB962C8B-B14F-4D97-AF65-F5344CB8AC3E}">
        <p14:creationId xmlns:p14="http://schemas.microsoft.com/office/powerpoint/2010/main" val="273418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27805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9645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2521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5823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7079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8360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A10613-A976-D84A-9527-0C23045B4C5D}"/>
              </a:ext>
            </a:extLst>
          </p:cNvPr>
          <p:cNvSpPr>
            <a:spLocks noGrp="1"/>
          </p:cNvSpPr>
          <p:nvPr>
            <p:ph type="title"/>
          </p:nvPr>
        </p:nvSpPr>
        <p:spPr>
          <a:xfrm>
            <a:off x="706394" y="3429000"/>
            <a:ext cx="10515600" cy="985881"/>
          </a:xfrm>
          <a:prstGeom prst="rect">
            <a:avLst/>
          </a:prstGeom>
        </p:spPr>
        <p:txBody>
          <a:bodyPr vert="horz" lIns="91440" tIns="45720" rIns="91440" bIns="45720" rtlCol="0" anchor="ctr">
            <a:normAutofit/>
          </a:bodyPr>
          <a:lstStyle/>
          <a:p>
            <a:r>
              <a:rPr lang="en-GB"/>
              <a:t>Click to edit title</a:t>
            </a:r>
            <a:endParaRPr lang="en-US"/>
          </a:p>
        </p:txBody>
      </p:sp>
      <p:sp>
        <p:nvSpPr>
          <p:cNvPr id="3" name="Text Placeholder 2">
            <a:extLst>
              <a:ext uri="{FF2B5EF4-FFF2-40B4-BE49-F238E27FC236}">
                <a16:creationId xmlns:a16="http://schemas.microsoft.com/office/drawing/2014/main" id="{4931330A-69E8-364D-B15F-02BE20AE5473}"/>
              </a:ext>
            </a:extLst>
          </p:cNvPr>
          <p:cNvSpPr>
            <a:spLocks noGrp="1"/>
          </p:cNvSpPr>
          <p:nvPr>
            <p:ph type="body" idx="1"/>
          </p:nvPr>
        </p:nvSpPr>
        <p:spPr>
          <a:xfrm>
            <a:off x="706394" y="4567881"/>
            <a:ext cx="10876005" cy="650789"/>
          </a:xfrm>
          <a:prstGeom prst="rect">
            <a:avLst/>
          </a:prstGeom>
        </p:spPr>
        <p:txBody>
          <a:bodyPr vert="horz" lIns="91440" tIns="45720" rIns="91440" bIns="45720" rtlCol="0">
            <a:normAutofit/>
          </a:bodyPr>
          <a:lstStyle/>
          <a:p>
            <a:pPr lvl="0"/>
            <a:r>
              <a:rPr lang="en-GB"/>
              <a:t>Click to edit text</a:t>
            </a:r>
            <a:endParaRPr lang="en-US"/>
          </a:p>
        </p:txBody>
      </p:sp>
    </p:spTree>
    <p:extLst>
      <p:ext uri="{BB962C8B-B14F-4D97-AF65-F5344CB8AC3E}">
        <p14:creationId xmlns:p14="http://schemas.microsoft.com/office/powerpoint/2010/main" val="2623564155"/>
      </p:ext>
    </p:extLst>
  </p:cSld>
  <p:clrMap bg1="lt1" tx1="dk1" bg2="lt2" tx2="dk2" accent1="accent1" accent2="accent2" accent3="accent3" accent4="accent4" accent5="accent5" accent6="accent6" hlink="hlink" folHlink="folHlink"/>
  <p:sldLayoutIdLst>
    <p:sldLayoutId id="2147483653" r:id="rId1"/>
    <p:sldLayoutId id="2147483666" r:id="rId2"/>
    <p:sldLayoutId id="2147483652"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i="1"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3148566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BnsWxFIha6U?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502B5-960C-4750-9C02-B65724AFE9E3}"/>
              </a:ext>
            </a:extLst>
          </p:cNvPr>
          <p:cNvSpPr>
            <a:spLocks noGrp="1"/>
          </p:cNvSpPr>
          <p:nvPr>
            <p:ph type="ctrTitle"/>
          </p:nvPr>
        </p:nvSpPr>
        <p:spPr>
          <a:xfrm>
            <a:off x="706582" y="3317480"/>
            <a:ext cx="10781607" cy="1166387"/>
          </a:xfrm>
        </p:spPr>
        <p:txBody>
          <a:bodyPr>
            <a:noAutofit/>
          </a:bodyPr>
          <a:lstStyle/>
          <a:p>
            <a:r>
              <a:rPr lang="en-US" sz="3600" dirty="0">
                <a:latin typeface="Arial"/>
                <a:cs typeface="Arial"/>
              </a:rPr>
              <a:t>Co-producing Colposcopy Communications:</a:t>
            </a:r>
            <a:br>
              <a:rPr lang="en-US" sz="3600" dirty="0">
                <a:latin typeface="Arial"/>
                <a:cs typeface="Arial"/>
              </a:rPr>
            </a:br>
            <a:r>
              <a:rPr lang="en-US" sz="3600" dirty="0">
                <a:latin typeface="Arial"/>
                <a:cs typeface="Arial"/>
              </a:rPr>
              <a:t>A Service Improvement Project</a:t>
            </a:r>
          </a:p>
        </p:txBody>
      </p:sp>
      <p:sp>
        <p:nvSpPr>
          <p:cNvPr id="8" name="Subtitle 7">
            <a:extLst>
              <a:ext uri="{FF2B5EF4-FFF2-40B4-BE49-F238E27FC236}">
                <a16:creationId xmlns:a16="http://schemas.microsoft.com/office/drawing/2014/main" id="{BB110C1F-C474-476A-978E-5DD069D2F56D}"/>
              </a:ext>
            </a:extLst>
          </p:cNvPr>
          <p:cNvSpPr>
            <a:spLocks noGrp="1"/>
          </p:cNvSpPr>
          <p:nvPr>
            <p:ph type="subTitle" idx="1"/>
          </p:nvPr>
        </p:nvSpPr>
        <p:spPr/>
        <p:txBody>
          <a:bodyPr/>
          <a:lstStyle/>
          <a:p>
            <a:r>
              <a:rPr lang="en-US"/>
              <a:t>Allison Cowling – Public Health Registrar</a:t>
            </a:r>
          </a:p>
          <a:p>
            <a:r>
              <a:rPr lang="en-US"/>
              <a:t>Nicol Bradley – Public Health Communications Officer</a:t>
            </a:r>
            <a:endParaRPr lang="en-GB"/>
          </a:p>
        </p:txBody>
      </p:sp>
    </p:spTree>
    <p:extLst>
      <p:ext uri="{BB962C8B-B14F-4D97-AF65-F5344CB8AC3E}">
        <p14:creationId xmlns:p14="http://schemas.microsoft.com/office/powerpoint/2010/main" val="3066629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A3AC49-6A41-A8DA-CC40-064E4F20E3BC}"/>
              </a:ext>
            </a:extLst>
          </p:cNvPr>
          <p:cNvSpPr>
            <a:spLocks noGrp="1"/>
          </p:cNvSpPr>
          <p:nvPr>
            <p:ph type="body" sz="quarter" idx="10"/>
          </p:nvPr>
        </p:nvSpPr>
        <p:spPr>
          <a:xfrm>
            <a:off x="522288" y="1324606"/>
            <a:ext cx="11329987" cy="4023359"/>
          </a:xfrm>
        </p:spPr>
        <p:txBody>
          <a:bodyPr vert="horz" lIns="91440" tIns="45720" rIns="91440" bIns="45720" rtlCol="0" anchor="t">
            <a:normAutofit/>
          </a:bodyPr>
          <a:lstStyle/>
          <a:p>
            <a:r>
              <a:rPr lang="en-GB">
                <a:latin typeface="Arial"/>
                <a:cs typeface="Arial"/>
              </a:rPr>
              <a:t>Used learning from audit to review and simplify patient </a:t>
            </a:r>
            <a:endParaRPr lang="en-GB"/>
          </a:p>
          <a:p>
            <a:r>
              <a:rPr lang="en-GB">
                <a:latin typeface="Arial"/>
                <a:cs typeface="Arial"/>
              </a:rPr>
              <a:t>letter and produce a new webpage. </a:t>
            </a:r>
            <a:endParaRPr lang="en-GB"/>
          </a:p>
          <a:p>
            <a:endParaRPr lang="en-GB"/>
          </a:p>
        </p:txBody>
      </p:sp>
      <p:sp>
        <p:nvSpPr>
          <p:cNvPr id="3" name="Title 2">
            <a:extLst>
              <a:ext uri="{FF2B5EF4-FFF2-40B4-BE49-F238E27FC236}">
                <a16:creationId xmlns:a16="http://schemas.microsoft.com/office/drawing/2014/main" id="{C20C8354-32DE-F946-27DE-D776DE6873C5}"/>
              </a:ext>
            </a:extLst>
          </p:cNvPr>
          <p:cNvSpPr>
            <a:spLocks noGrp="1"/>
          </p:cNvSpPr>
          <p:nvPr>
            <p:ph type="title"/>
          </p:nvPr>
        </p:nvSpPr>
        <p:spPr>
          <a:xfrm>
            <a:off x="522287" y="519598"/>
            <a:ext cx="11329987" cy="724989"/>
          </a:xfrm>
        </p:spPr>
        <p:txBody>
          <a:bodyPr/>
          <a:lstStyle/>
          <a:p>
            <a:r>
              <a:rPr lang="en-GB"/>
              <a:t>Comms Strategy</a:t>
            </a:r>
          </a:p>
        </p:txBody>
      </p:sp>
      <p:pic>
        <p:nvPicPr>
          <p:cNvPr id="5" name="Picture 4" descr="A screenshot of a video chat&#10;&#10;Description automatically generated">
            <a:extLst>
              <a:ext uri="{FF2B5EF4-FFF2-40B4-BE49-F238E27FC236}">
                <a16:creationId xmlns:a16="http://schemas.microsoft.com/office/drawing/2014/main" id="{DD0209FC-0EE0-DB5F-1533-6AF49AA3C85F}"/>
              </a:ext>
            </a:extLst>
          </p:cNvPr>
          <p:cNvPicPr>
            <a:picLocks noChangeAspect="1"/>
          </p:cNvPicPr>
          <p:nvPr/>
        </p:nvPicPr>
        <p:blipFill>
          <a:blip r:embed="rId3"/>
          <a:stretch>
            <a:fillRect/>
          </a:stretch>
        </p:blipFill>
        <p:spPr>
          <a:xfrm>
            <a:off x="526211" y="2759238"/>
            <a:ext cx="5575539" cy="3524881"/>
          </a:xfrm>
          <a:prstGeom prst="rect">
            <a:avLst/>
          </a:prstGeom>
        </p:spPr>
      </p:pic>
      <p:pic>
        <p:nvPicPr>
          <p:cNvPr id="6" name="Picture 5" descr="A qr code with dots&#10;&#10;Description automatically generated">
            <a:extLst>
              <a:ext uri="{FF2B5EF4-FFF2-40B4-BE49-F238E27FC236}">
                <a16:creationId xmlns:a16="http://schemas.microsoft.com/office/drawing/2014/main" id="{85D4EBA7-72D8-47E3-BD61-2C4F4D73D2AA}"/>
              </a:ext>
            </a:extLst>
          </p:cNvPr>
          <p:cNvPicPr>
            <a:picLocks noChangeAspect="1"/>
          </p:cNvPicPr>
          <p:nvPr/>
        </p:nvPicPr>
        <p:blipFill>
          <a:blip r:embed="rId4"/>
          <a:stretch>
            <a:fillRect/>
          </a:stretch>
        </p:blipFill>
        <p:spPr>
          <a:xfrm>
            <a:off x="9555192" y="1166004"/>
            <a:ext cx="1679276" cy="1679276"/>
          </a:xfrm>
          <a:prstGeom prst="rect">
            <a:avLst/>
          </a:prstGeom>
        </p:spPr>
      </p:pic>
      <p:pic>
        <p:nvPicPr>
          <p:cNvPr id="8" name="Picture 7" descr="A screenshot of a video&#10;&#10;Description automatically generated">
            <a:extLst>
              <a:ext uri="{FF2B5EF4-FFF2-40B4-BE49-F238E27FC236}">
                <a16:creationId xmlns:a16="http://schemas.microsoft.com/office/drawing/2014/main" id="{33785AD4-D9F1-6CF9-E358-EE087CC318DE}"/>
              </a:ext>
            </a:extLst>
          </p:cNvPr>
          <p:cNvPicPr>
            <a:picLocks noChangeAspect="1"/>
          </p:cNvPicPr>
          <p:nvPr/>
        </p:nvPicPr>
        <p:blipFill>
          <a:blip r:embed="rId5"/>
          <a:stretch>
            <a:fillRect/>
          </a:stretch>
        </p:blipFill>
        <p:spPr>
          <a:xfrm>
            <a:off x="6349041" y="2759220"/>
            <a:ext cx="5647426" cy="3179864"/>
          </a:xfrm>
          <a:prstGeom prst="rect">
            <a:avLst/>
          </a:prstGeom>
        </p:spPr>
      </p:pic>
    </p:spTree>
    <p:extLst>
      <p:ext uri="{BB962C8B-B14F-4D97-AF65-F5344CB8AC3E}">
        <p14:creationId xmlns:p14="http://schemas.microsoft.com/office/powerpoint/2010/main" val="3600439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91F755-6B45-0204-73B6-DF639F497DB1}"/>
              </a:ext>
            </a:extLst>
          </p:cNvPr>
          <p:cNvSpPr>
            <a:spLocks noGrp="1"/>
          </p:cNvSpPr>
          <p:nvPr>
            <p:ph type="body" sz="quarter" idx="10"/>
          </p:nvPr>
        </p:nvSpPr>
        <p:spPr>
          <a:xfrm>
            <a:off x="522288" y="1353362"/>
            <a:ext cx="11329987" cy="4699094"/>
          </a:xfrm>
        </p:spPr>
        <p:txBody>
          <a:bodyPr vert="horz" lIns="91440" tIns="45720" rIns="91440" bIns="45720" rtlCol="0" anchor="t">
            <a:normAutofit/>
          </a:bodyPr>
          <a:lstStyle/>
          <a:p>
            <a:endParaRPr lang="en-GB"/>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p:txBody>
      </p:sp>
      <p:sp>
        <p:nvSpPr>
          <p:cNvPr id="3" name="Title 2">
            <a:extLst>
              <a:ext uri="{FF2B5EF4-FFF2-40B4-BE49-F238E27FC236}">
                <a16:creationId xmlns:a16="http://schemas.microsoft.com/office/drawing/2014/main" id="{FCA008D1-078A-0781-EC8D-37686260A237}"/>
              </a:ext>
            </a:extLst>
          </p:cNvPr>
          <p:cNvSpPr>
            <a:spLocks noGrp="1"/>
          </p:cNvSpPr>
          <p:nvPr>
            <p:ph type="title"/>
          </p:nvPr>
        </p:nvSpPr>
        <p:spPr>
          <a:xfrm>
            <a:off x="407268" y="428950"/>
            <a:ext cx="11329987" cy="724989"/>
          </a:xfrm>
        </p:spPr>
        <p:txBody>
          <a:bodyPr/>
          <a:lstStyle/>
          <a:p>
            <a:r>
              <a:rPr lang="en-GB">
                <a:latin typeface="Arial"/>
                <a:cs typeface="Arial"/>
              </a:rPr>
              <a:t>Engagement </a:t>
            </a:r>
            <a:endParaRPr lang="en-GB"/>
          </a:p>
        </p:txBody>
      </p:sp>
      <p:pic>
        <p:nvPicPr>
          <p:cNvPr id="4" name="Picture 3" descr="A logo for a family gateway&#10;&#10;Description automatically generated">
            <a:extLst>
              <a:ext uri="{FF2B5EF4-FFF2-40B4-BE49-F238E27FC236}">
                <a16:creationId xmlns:a16="http://schemas.microsoft.com/office/drawing/2014/main" id="{81288436-BBE8-7975-2A5C-F7E0CC255EC9}"/>
              </a:ext>
            </a:extLst>
          </p:cNvPr>
          <p:cNvPicPr>
            <a:picLocks noChangeAspect="1"/>
          </p:cNvPicPr>
          <p:nvPr/>
        </p:nvPicPr>
        <p:blipFill>
          <a:blip r:embed="rId3"/>
          <a:stretch>
            <a:fillRect/>
          </a:stretch>
        </p:blipFill>
        <p:spPr>
          <a:xfrm>
            <a:off x="409846" y="2661787"/>
            <a:ext cx="2314575" cy="1390650"/>
          </a:xfrm>
          <a:prstGeom prst="rect">
            <a:avLst/>
          </a:prstGeom>
        </p:spPr>
      </p:pic>
      <p:pic>
        <p:nvPicPr>
          <p:cNvPr id="5" name="Picture 4" descr="A logo with people and text&#10;&#10;Description automatically generated">
            <a:extLst>
              <a:ext uri="{FF2B5EF4-FFF2-40B4-BE49-F238E27FC236}">
                <a16:creationId xmlns:a16="http://schemas.microsoft.com/office/drawing/2014/main" id="{8A192354-3053-E71E-437E-F5907C83AC20}"/>
              </a:ext>
            </a:extLst>
          </p:cNvPr>
          <p:cNvPicPr>
            <a:picLocks noChangeAspect="1"/>
          </p:cNvPicPr>
          <p:nvPr/>
        </p:nvPicPr>
        <p:blipFill>
          <a:blip r:embed="rId4"/>
          <a:stretch>
            <a:fillRect/>
          </a:stretch>
        </p:blipFill>
        <p:spPr>
          <a:xfrm>
            <a:off x="8706927" y="2805954"/>
            <a:ext cx="2743200" cy="1246094"/>
          </a:xfrm>
          <a:prstGeom prst="rect">
            <a:avLst/>
          </a:prstGeom>
        </p:spPr>
      </p:pic>
      <p:pic>
        <p:nvPicPr>
          <p:cNvPr id="6" name="Picture 5" descr="A green and purple logo&#10;&#10;Description automatically generated">
            <a:extLst>
              <a:ext uri="{FF2B5EF4-FFF2-40B4-BE49-F238E27FC236}">
                <a16:creationId xmlns:a16="http://schemas.microsoft.com/office/drawing/2014/main" id="{F4CE4CA4-D2DC-591A-D861-B57D63989C58}"/>
              </a:ext>
            </a:extLst>
          </p:cNvPr>
          <p:cNvPicPr>
            <a:picLocks noChangeAspect="1"/>
          </p:cNvPicPr>
          <p:nvPr/>
        </p:nvPicPr>
        <p:blipFill>
          <a:blip r:embed="rId5"/>
          <a:stretch>
            <a:fillRect/>
          </a:stretch>
        </p:blipFill>
        <p:spPr>
          <a:xfrm>
            <a:off x="3094456" y="2655229"/>
            <a:ext cx="2178709" cy="1978864"/>
          </a:xfrm>
          <a:prstGeom prst="rect">
            <a:avLst/>
          </a:prstGeom>
        </p:spPr>
      </p:pic>
      <p:pic>
        <p:nvPicPr>
          <p:cNvPr id="8" name="Picture 7" descr="A purple and grey logo with a star&#10;&#10;Description automatically generated">
            <a:extLst>
              <a:ext uri="{FF2B5EF4-FFF2-40B4-BE49-F238E27FC236}">
                <a16:creationId xmlns:a16="http://schemas.microsoft.com/office/drawing/2014/main" id="{D9FE9A4C-4DF8-AAE8-A861-E553B7C91456}"/>
              </a:ext>
            </a:extLst>
          </p:cNvPr>
          <p:cNvPicPr>
            <a:picLocks noChangeAspect="1"/>
          </p:cNvPicPr>
          <p:nvPr/>
        </p:nvPicPr>
        <p:blipFill>
          <a:blip r:embed="rId6"/>
          <a:stretch>
            <a:fillRect/>
          </a:stretch>
        </p:blipFill>
        <p:spPr>
          <a:xfrm>
            <a:off x="5802702" y="4524872"/>
            <a:ext cx="2743200" cy="1201311"/>
          </a:xfrm>
          <a:prstGeom prst="rect">
            <a:avLst/>
          </a:prstGeom>
        </p:spPr>
      </p:pic>
      <p:pic>
        <p:nvPicPr>
          <p:cNvPr id="9" name="Picture 8" descr="A logo for a charity&#10;&#10;Description automatically generated">
            <a:extLst>
              <a:ext uri="{FF2B5EF4-FFF2-40B4-BE49-F238E27FC236}">
                <a16:creationId xmlns:a16="http://schemas.microsoft.com/office/drawing/2014/main" id="{65EB5132-38CC-B5F4-077A-D661A601B999}"/>
              </a:ext>
            </a:extLst>
          </p:cNvPr>
          <p:cNvPicPr>
            <a:picLocks noChangeAspect="1"/>
          </p:cNvPicPr>
          <p:nvPr/>
        </p:nvPicPr>
        <p:blipFill>
          <a:blip r:embed="rId7"/>
          <a:stretch>
            <a:fillRect/>
          </a:stretch>
        </p:blipFill>
        <p:spPr>
          <a:xfrm>
            <a:off x="2826589" y="4552871"/>
            <a:ext cx="2743200" cy="1174067"/>
          </a:xfrm>
          <a:prstGeom prst="rect">
            <a:avLst/>
          </a:prstGeom>
        </p:spPr>
      </p:pic>
      <p:pic>
        <p:nvPicPr>
          <p:cNvPr id="10" name="Picture 9" descr="A green sign with white text&#10;&#10;Description automatically generated">
            <a:extLst>
              <a:ext uri="{FF2B5EF4-FFF2-40B4-BE49-F238E27FC236}">
                <a16:creationId xmlns:a16="http://schemas.microsoft.com/office/drawing/2014/main" id="{A28AFCFD-EAEE-E739-7732-3FD838024ED3}"/>
              </a:ext>
            </a:extLst>
          </p:cNvPr>
          <p:cNvPicPr>
            <a:picLocks noChangeAspect="1"/>
          </p:cNvPicPr>
          <p:nvPr/>
        </p:nvPicPr>
        <p:blipFill>
          <a:blip r:embed="rId8"/>
          <a:stretch>
            <a:fillRect/>
          </a:stretch>
        </p:blipFill>
        <p:spPr>
          <a:xfrm>
            <a:off x="633323" y="4801768"/>
            <a:ext cx="1752600" cy="676275"/>
          </a:xfrm>
          <a:prstGeom prst="rect">
            <a:avLst/>
          </a:prstGeom>
        </p:spPr>
      </p:pic>
      <p:pic>
        <p:nvPicPr>
          <p:cNvPr id="11" name="Picture 10" descr="A logo for cervical cancer trust&#10;&#10;Description automatically generated">
            <a:extLst>
              <a:ext uri="{FF2B5EF4-FFF2-40B4-BE49-F238E27FC236}">
                <a16:creationId xmlns:a16="http://schemas.microsoft.com/office/drawing/2014/main" id="{5F102F5E-E5ED-69EF-2BDB-0F5BC557BC70}"/>
              </a:ext>
            </a:extLst>
          </p:cNvPr>
          <p:cNvPicPr>
            <a:picLocks noChangeAspect="1"/>
          </p:cNvPicPr>
          <p:nvPr/>
        </p:nvPicPr>
        <p:blipFill>
          <a:blip r:embed="rId9"/>
          <a:stretch>
            <a:fillRect/>
          </a:stretch>
        </p:blipFill>
        <p:spPr>
          <a:xfrm>
            <a:off x="5901906" y="2799900"/>
            <a:ext cx="2286000" cy="1114425"/>
          </a:xfrm>
          <a:prstGeom prst="rect">
            <a:avLst/>
          </a:prstGeom>
        </p:spPr>
      </p:pic>
      <p:pic>
        <p:nvPicPr>
          <p:cNvPr id="12" name="Picture 11" descr="A close-up of a logo&#10;&#10;Description automatically generated">
            <a:extLst>
              <a:ext uri="{FF2B5EF4-FFF2-40B4-BE49-F238E27FC236}">
                <a16:creationId xmlns:a16="http://schemas.microsoft.com/office/drawing/2014/main" id="{32933971-E5CC-DE89-B522-C84B1980DF92}"/>
              </a:ext>
            </a:extLst>
          </p:cNvPr>
          <p:cNvPicPr>
            <a:picLocks noChangeAspect="1"/>
          </p:cNvPicPr>
          <p:nvPr/>
        </p:nvPicPr>
        <p:blipFill>
          <a:blip r:embed="rId10"/>
          <a:stretch>
            <a:fillRect/>
          </a:stretch>
        </p:blipFill>
        <p:spPr>
          <a:xfrm>
            <a:off x="8845400" y="4559060"/>
            <a:ext cx="2581275" cy="1219200"/>
          </a:xfrm>
          <a:prstGeom prst="rect">
            <a:avLst/>
          </a:prstGeom>
        </p:spPr>
      </p:pic>
      <p:sp>
        <p:nvSpPr>
          <p:cNvPr id="13" name="TextBox 12">
            <a:extLst>
              <a:ext uri="{FF2B5EF4-FFF2-40B4-BE49-F238E27FC236}">
                <a16:creationId xmlns:a16="http://schemas.microsoft.com/office/drawing/2014/main" id="{3F664CF7-E41D-7D2B-6CED-C200357AD66D}"/>
              </a:ext>
            </a:extLst>
          </p:cNvPr>
          <p:cNvSpPr txBox="1"/>
          <p:nvPr/>
        </p:nvSpPr>
        <p:spPr>
          <a:xfrm>
            <a:off x="406072" y="1430371"/>
            <a:ext cx="108352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cs typeface="Arial"/>
              </a:rPr>
              <a:t>Our local voluntary and community sector was key in helping us reach those who are seldom heard... </a:t>
            </a:r>
          </a:p>
        </p:txBody>
      </p:sp>
    </p:spTree>
    <p:extLst>
      <p:ext uri="{BB962C8B-B14F-4D97-AF65-F5344CB8AC3E}">
        <p14:creationId xmlns:p14="http://schemas.microsoft.com/office/powerpoint/2010/main" val="825415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2746C80-E202-B4B0-14D9-9723BB3C2E15}"/>
              </a:ext>
            </a:extLst>
          </p:cNvPr>
          <p:cNvGraphicFramePr/>
          <p:nvPr>
            <p:extLst>
              <p:ext uri="{D42A27DB-BD31-4B8C-83A1-F6EECF244321}">
                <p14:modId xmlns:p14="http://schemas.microsoft.com/office/powerpoint/2010/main" val="725260250"/>
              </p:ext>
            </p:extLst>
          </p:nvPr>
        </p:nvGraphicFramePr>
        <p:xfrm>
          <a:off x="603316" y="358221"/>
          <a:ext cx="10294070" cy="5907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3191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FA3E981-3BC4-362A-D7BD-28BA47A126F4}"/>
              </a:ext>
            </a:extLst>
          </p:cNvPr>
          <p:cNvGraphicFramePr/>
          <p:nvPr>
            <p:extLst>
              <p:ext uri="{D42A27DB-BD31-4B8C-83A1-F6EECF244321}">
                <p14:modId xmlns:p14="http://schemas.microsoft.com/office/powerpoint/2010/main" val="4079596658"/>
              </p:ext>
            </p:extLst>
          </p:nvPr>
        </p:nvGraphicFramePr>
        <p:xfrm>
          <a:off x="2032000" y="72235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4695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A1EE4E2-4F00-2F4B-081B-5E4827A7F32E}"/>
              </a:ext>
            </a:extLst>
          </p:cNvPr>
          <p:cNvGrpSpPr/>
          <p:nvPr/>
        </p:nvGrpSpPr>
        <p:grpSpPr>
          <a:xfrm>
            <a:off x="6380482" y="129020"/>
            <a:ext cx="5442104" cy="1907926"/>
            <a:chOff x="520718" y="129020"/>
            <a:chExt cx="5442104" cy="1907926"/>
          </a:xfrm>
          <a:solidFill>
            <a:schemeClr val="accent5">
              <a:lumMod val="75000"/>
            </a:schemeClr>
          </a:solidFill>
        </p:grpSpPr>
        <p:grpSp>
          <p:nvGrpSpPr>
            <p:cNvPr id="24" name="Group 23">
              <a:extLst>
                <a:ext uri="{FF2B5EF4-FFF2-40B4-BE49-F238E27FC236}">
                  <a16:creationId xmlns:a16="http://schemas.microsoft.com/office/drawing/2014/main" id="{D077280B-0946-7271-A891-0142611AA92B}"/>
                </a:ext>
              </a:extLst>
            </p:cNvPr>
            <p:cNvGrpSpPr/>
            <p:nvPr/>
          </p:nvGrpSpPr>
          <p:grpSpPr>
            <a:xfrm>
              <a:off x="548640" y="176513"/>
              <a:ext cx="5262879" cy="1860433"/>
              <a:chOff x="548640" y="176513"/>
              <a:chExt cx="5262879" cy="1860433"/>
            </a:xfrm>
            <a:grpFill/>
          </p:grpSpPr>
          <p:sp>
            <p:nvSpPr>
              <p:cNvPr id="27" name="Rectangle 26">
                <a:extLst>
                  <a:ext uri="{FF2B5EF4-FFF2-40B4-BE49-F238E27FC236}">
                    <a16:creationId xmlns:a16="http://schemas.microsoft.com/office/drawing/2014/main" id="{0A958472-4908-B01B-8A14-BBA0E1116F14}"/>
                  </a:ext>
                </a:extLst>
              </p:cNvPr>
              <p:cNvSpPr/>
              <p:nvPr/>
            </p:nvSpPr>
            <p:spPr>
              <a:xfrm>
                <a:off x="548640" y="334161"/>
                <a:ext cx="5130799" cy="170278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8" name="Rectangle 27">
                <a:extLst>
                  <a:ext uri="{FF2B5EF4-FFF2-40B4-BE49-F238E27FC236}">
                    <a16:creationId xmlns:a16="http://schemas.microsoft.com/office/drawing/2014/main" id="{ACC555D3-BFE0-B519-33C5-3178EF29F74F}"/>
                  </a:ext>
                </a:extLst>
              </p:cNvPr>
              <p:cNvSpPr/>
              <p:nvPr/>
            </p:nvSpPr>
            <p:spPr>
              <a:xfrm>
                <a:off x="680720" y="176513"/>
                <a:ext cx="5130799" cy="170278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25" name="Rectangle: Rounded Corners 24">
              <a:extLst>
                <a:ext uri="{FF2B5EF4-FFF2-40B4-BE49-F238E27FC236}">
                  <a16:creationId xmlns:a16="http://schemas.microsoft.com/office/drawing/2014/main" id="{073ABF39-5C8C-FF20-FA27-5E44EFB41FCA}"/>
                </a:ext>
              </a:extLst>
            </p:cNvPr>
            <p:cNvSpPr/>
            <p:nvPr/>
          </p:nvSpPr>
          <p:spPr>
            <a:xfrm rot="19149132">
              <a:off x="5617417" y="129021"/>
              <a:ext cx="345405" cy="152279"/>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6" name="Rectangle: Rounded Corners 25">
              <a:extLst>
                <a:ext uri="{FF2B5EF4-FFF2-40B4-BE49-F238E27FC236}">
                  <a16:creationId xmlns:a16="http://schemas.microsoft.com/office/drawing/2014/main" id="{0624B33B-C495-8AA0-18A3-561031435446}"/>
                </a:ext>
              </a:extLst>
            </p:cNvPr>
            <p:cNvSpPr/>
            <p:nvPr/>
          </p:nvSpPr>
          <p:spPr>
            <a:xfrm rot="2645311">
              <a:off x="520718" y="129020"/>
              <a:ext cx="345405" cy="152279"/>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grpSp>
        <p:nvGrpSpPr>
          <p:cNvPr id="22" name="Group 21">
            <a:extLst>
              <a:ext uri="{FF2B5EF4-FFF2-40B4-BE49-F238E27FC236}">
                <a16:creationId xmlns:a16="http://schemas.microsoft.com/office/drawing/2014/main" id="{9E3304B7-454A-F14D-2754-46F3AECEB863}"/>
              </a:ext>
            </a:extLst>
          </p:cNvPr>
          <p:cNvGrpSpPr/>
          <p:nvPr/>
        </p:nvGrpSpPr>
        <p:grpSpPr>
          <a:xfrm>
            <a:off x="548640" y="182630"/>
            <a:ext cx="5442104" cy="1907926"/>
            <a:chOff x="520718" y="129020"/>
            <a:chExt cx="5442104" cy="1907926"/>
          </a:xfrm>
          <a:solidFill>
            <a:schemeClr val="accent6"/>
          </a:solidFill>
        </p:grpSpPr>
        <p:grpSp>
          <p:nvGrpSpPr>
            <p:cNvPr id="21" name="Group 20">
              <a:extLst>
                <a:ext uri="{FF2B5EF4-FFF2-40B4-BE49-F238E27FC236}">
                  <a16:creationId xmlns:a16="http://schemas.microsoft.com/office/drawing/2014/main" id="{C29DD6EF-5B53-BCB8-F93A-C4F16A50779E}"/>
                </a:ext>
              </a:extLst>
            </p:cNvPr>
            <p:cNvGrpSpPr/>
            <p:nvPr/>
          </p:nvGrpSpPr>
          <p:grpSpPr>
            <a:xfrm>
              <a:off x="548640" y="176513"/>
              <a:ext cx="5262879" cy="1860433"/>
              <a:chOff x="548640" y="176513"/>
              <a:chExt cx="5262879" cy="1860433"/>
            </a:xfrm>
            <a:grpFill/>
          </p:grpSpPr>
          <p:sp>
            <p:nvSpPr>
              <p:cNvPr id="11" name="Rectangle 10">
                <a:extLst>
                  <a:ext uri="{FF2B5EF4-FFF2-40B4-BE49-F238E27FC236}">
                    <a16:creationId xmlns:a16="http://schemas.microsoft.com/office/drawing/2014/main" id="{8D3736AF-46B1-6A11-C87A-48EF079502C1}"/>
                  </a:ext>
                </a:extLst>
              </p:cNvPr>
              <p:cNvSpPr/>
              <p:nvPr/>
            </p:nvSpPr>
            <p:spPr>
              <a:xfrm>
                <a:off x="548640" y="334161"/>
                <a:ext cx="5130799" cy="170278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818D2C4-2D88-5414-8984-D329980812E5}"/>
                  </a:ext>
                </a:extLst>
              </p:cNvPr>
              <p:cNvSpPr/>
              <p:nvPr/>
            </p:nvSpPr>
            <p:spPr>
              <a:xfrm>
                <a:off x="680720" y="176513"/>
                <a:ext cx="5130799" cy="1702785"/>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Rounded Corners 13">
              <a:extLst>
                <a:ext uri="{FF2B5EF4-FFF2-40B4-BE49-F238E27FC236}">
                  <a16:creationId xmlns:a16="http://schemas.microsoft.com/office/drawing/2014/main" id="{22BBD1D5-F085-E3A3-3688-5DBC71E938A7}"/>
                </a:ext>
              </a:extLst>
            </p:cNvPr>
            <p:cNvSpPr/>
            <p:nvPr/>
          </p:nvSpPr>
          <p:spPr>
            <a:xfrm rot="19149132">
              <a:off x="5617417" y="129021"/>
              <a:ext cx="345405" cy="152279"/>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13E5DA2-C190-57B3-926D-5301A687581C}"/>
                </a:ext>
              </a:extLst>
            </p:cNvPr>
            <p:cNvSpPr/>
            <p:nvPr/>
          </p:nvSpPr>
          <p:spPr>
            <a:xfrm rot="2645311">
              <a:off x="520718" y="129020"/>
              <a:ext cx="345405" cy="152279"/>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A06BDA02-BC87-703B-96A8-2FE92BD25770}"/>
              </a:ext>
            </a:extLst>
          </p:cNvPr>
          <p:cNvSpPr>
            <a:spLocks noGrp="1"/>
          </p:cNvSpPr>
          <p:nvPr>
            <p:ph type="title"/>
          </p:nvPr>
        </p:nvSpPr>
        <p:spPr>
          <a:xfrm>
            <a:off x="782709" y="476618"/>
            <a:ext cx="4973320" cy="1325563"/>
          </a:xfrm>
        </p:spPr>
        <p:txBody>
          <a:bodyPr>
            <a:noAutofit/>
          </a:bodyPr>
          <a:lstStyle/>
          <a:p>
            <a:pPr algn="ctr"/>
            <a:r>
              <a:rPr lang="en-GB" sz="2400" b="1">
                <a:solidFill>
                  <a:schemeClr val="bg1"/>
                </a:solidFill>
              </a:rPr>
              <a:t>Importance of attending (inclusion of facts and figures to stress importance / how common colposcopy appointments are) :  </a:t>
            </a:r>
            <a:r>
              <a:rPr lang="en-GB" sz="2400" b="1">
                <a:solidFill>
                  <a:srgbClr val="FFC000"/>
                </a:solidFill>
              </a:rPr>
              <a:t>137</a:t>
            </a:r>
          </a:p>
        </p:txBody>
      </p:sp>
      <p:sp>
        <p:nvSpPr>
          <p:cNvPr id="4" name="Title 1">
            <a:extLst>
              <a:ext uri="{FF2B5EF4-FFF2-40B4-BE49-F238E27FC236}">
                <a16:creationId xmlns:a16="http://schemas.microsoft.com/office/drawing/2014/main" id="{0597034F-28DE-74E0-37B9-B13247F3BBE4}"/>
              </a:ext>
            </a:extLst>
          </p:cNvPr>
          <p:cNvSpPr txBox="1">
            <a:spLocks/>
          </p:cNvSpPr>
          <p:nvPr/>
        </p:nvSpPr>
        <p:spPr>
          <a:xfrm>
            <a:off x="6670040" y="375713"/>
            <a:ext cx="497332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a:solidFill>
                  <a:schemeClr val="bg1"/>
                </a:solidFill>
              </a:rPr>
              <a:t>Include reassuring language / Avoid fear-mongering language (i.e. ‘cancer’)</a:t>
            </a:r>
            <a:br>
              <a:rPr lang="en-GB" sz="2400" b="1">
                <a:solidFill>
                  <a:schemeClr val="bg1"/>
                </a:solidFill>
              </a:rPr>
            </a:br>
            <a:r>
              <a:rPr lang="en-GB" sz="2400" b="1">
                <a:solidFill>
                  <a:srgbClr val="FFC000"/>
                </a:solidFill>
                <a:cs typeface="Calibri Light"/>
              </a:rPr>
              <a:t>: 51</a:t>
            </a:r>
          </a:p>
        </p:txBody>
      </p:sp>
      <p:pic>
        <p:nvPicPr>
          <p:cNvPr id="30" name="Graphic 29" descr="Open quotation mark with solid fill">
            <a:extLst>
              <a:ext uri="{FF2B5EF4-FFF2-40B4-BE49-F238E27FC236}">
                <a16:creationId xmlns:a16="http://schemas.microsoft.com/office/drawing/2014/main" id="{57C61C3D-E960-220E-10F1-A3AE5DCBB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6162" y="2082495"/>
            <a:ext cx="532623" cy="532623"/>
          </a:xfrm>
          <a:prstGeom prst="rect">
            <a:avLst/>
          </a:prstGeom>
        </p:spPr>
      </p:pic>
      <p:pic>
        <p:nvPicPr>
          <p:cNvPr id="31" name="Graphic 30" descr="Open quotation mark with solid fill">
            <a:extLst>
              <a:ext uri="{FF2B5EF4-FFF2-40B4-BE49-F238E27FC236}">
                <a16:creationId xmlns:a16="http://schemas.microsoft.com/office/drawing/2014/main" id="{6D2F20E6-E035-0407-A57F-0DE7C9DCD8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854180" y="2553107"/>
            <a:ext cx="532623" cy="532623"/>
          </a:xfrm>
          <a:prstGeom prst="rect">
            <a:avLst/>
          </a:prstGeom>
        </p:spPr>
      </p:pic>
      <p:pic>
        <p:nvPicPr>
          <p:cNvPr id="34" name="Graphic 33" descr="Open quotation mark with solid fill">
            <a:extLst>
              <a:ext uri="{FF2B5EF4-FFF2-40B4-BE49-F238E27FC236}">
                <a16:creationId xmlns:a16="http://schemas.microsoft.com/office/drawing/2014/main" id="{A14BDB9C-72E7-02B9-2E75-3C754498D0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398" y="2036946"/>
            <a:ext cx="532623" cy="532623"/>
          </a:xfrm>
          <a:prstGeom prst="rect">
            <a:avLst/>
          </a:prstGeom>
        </p:spPr>
      </p:pic>
      <p:pic>
        <p:nvPicPr>
          <p:cNvPr id="35" name="Graphic 34" descr="Open quotation mark with solid fill">
            <a:extLst>
              <a:ext uri="{FF2B5EF4-FFF2-40B4-BE49-F238E27FC236}">
                <a16:creationId xmlns:a16="http://schemas.microsoft.com/office/drawing/2014/main" id="{BCB8C878-2ED5-A362-D5B4-6BC98B711A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5077056" y="2704335"/>
            <a:ext cx="532623" cy="532623"/>
          </a:xfrm>
          <a:prstGeom prst="rect">
            <a:avLst/>
          </a:prstGeom>
        </p:spPr>
      </p:pic>
      <p:sp>
        <p:nvSpPr>
          <p:cNvPr id="36" name="TextBox 35">
            <a:extLst>
              <a:ext uri="{FF2B5EF4-FFF2-40B4-BE49-F238E27FC236}">
                <a16:creationId xmlns:a16="http://schemas.microsoft.com/office/drawing/2014/main" id="{482C8973-F7D7-8596-6928-BA5BEB0BE66E}"/>
              </a:ext>
            </a:extLst>
          </p:cNvPr>
          <p:cNvSpPr txBox="1"/>
          <p:nvPr/>
        </p:nvSpPr>
        <p:spPr>
          <a:xfrm>
            <a:off x="1183639" y="2170402"/>
            <a:ext cx="3860800" cy="923330"/>
          </a:xfrm>
          <a:prstGeom prst="rect">
            <a:avLst/>
          </a:prstGeom>
          <a:noFill/>
        </p:spPr>
        <p:txBody>
          <a:bodyPr wrap="square" rtlCol="0">
            <a:spAutoFit/>
          </a:bodyPr>
          <a:lstStyle/>
          <a:p>
            <a:r>
              <a:rPr lang="en-GB">
                <a:solidFill>
                  <a:schemeClr val="accent5">
                    <a:lumMod val="50000"/>
                  </a:schemeClr>
                </a:solidFill>
              </a:rPr>
              <a:t>It would help to know how common it is for women to need to have a colposcopy so they don’t feel alone</a:t>
            </a:r>
          </a:p>
        </p:txBody>
      </p:sp>
      <p:sp>
        <p:nvSpPr>
          <p:cNvPr id="37" name="TextBox 36">
            <a:extLst>
              <a:ext uri="{FF2B5EF4-FFF2-40B4-BE49-F238E27FC236}">
                <a16:creationId xmlns:a16="http://schemas.microsoft.com/office/drawing/2014/main" id="{4FD15AFA-5F1C-FE02-ED78-2BAFE5399CB5}"/>
              </a:ext>
            </a:extLst>
          </p:cNvPr>
          <p:cNvSpPr txBox="1"/>
          <p:nvPr/>
        </p:nvSpPr>
        <p:spPr>
          <a:xfrm>
            <a:off x="548640" y="3205205"/>
            <a:ext cx="3860800" cy="584775"/>
          </a:xfrm>
          <a:prstGeom prst="rect">
            <a:avLst/>
          </a:prstGeom>
          <a:solidFill>
            <a:schemeClr val="accent6">
              <a:lumMod val="20000"/>
              <a:lumOff val="80000"/>
            </a:schemeClr>
          </a:solidFill>
        </p:spPr>
        <p:txBody>
          <a:bodyPr wrap="square" rtlCol="0">
            <a:spAutoFit/>
          </a:bodyPr>
          <a:lstStyle/>
          <a:p>
            <a:r>
              <a:rPr lang="en-GB" sz="1600"/>
              <a:t>“Give clear message that screening could stop cancer before it starts”</a:t>
            </a:r>
          </a:p>
        </p:txBody>
      </p:sp>
      <p:sp>
        <p:nvSpPr>
          <p:cNvPr id="39" name="TextBox 38">
            <a:extLst>
              <a:ext uri="{FF2B5EF4-FFF2-40B4-BE49-F238E27FC236}">
                <a16:creationId xmlns:a16="http://schemas.microsoft.com/office/drawing/2014/main" id="{687564DD-A5EB-4BE7-A91F-ED6E1BC407E2}"/>
              </a:ext>
            </a:extLst>
          </p:cNvPr>
          <p:cNvSpPr txBox="1"/>
          <p:nvPr/>
        </p:nvSpPr>
        <p:spPr>
          <a:xfrm>
            <a:off x="1656081" y="3949673"/>
            <a:ext cx="3972558" cy="584775"/>
          </a:xfrm>
          <a:prstGeom prst="rect">
            <a:avLst/>
          </a:prstGeom>
          <a:noFill/>
        </p:spPr>
        <p:txBody>
          <a:bodyPr wrap="square" rtlCol="0">
            <a:spAutoFit/>
          </a:bodyPr>
          <a:lstStyle/>
          <a:p>
            <a:r>
              <a:rPr lang="en-GB" sz="1600">
                <a:solidFill>
                  <a:schemeClr val="accent5">
                    <a:lumMod val="50000"/>
                  </a:schemeClr>
                </a:solidFill>
              </a:rPr>
              <a:t>“Rate of recovery for those who have caught cancer early due to colposcopy”</a:t>
            </a:r>
          </a:p>
        </p:txBody>
      </p:sp>
      <p:sp>
        <p:nvSpPr>
          <p:cNvPr id="40" name="TextBox 39">
            <a:extLst>
              <a:ext uri="{FF2B5EF4-FFF2-40B4-BE49-F238E27FC236}">
                <a16:creationId xmlns:a16="http://schemas.microsoft.com/office/drawing/2014/main" id="{62910124-2028-9497-7017-BABE1FE963CD}"/>
              </a:ext>
            </a:extLst>
          </p:cNvPr>
          <p:cNvSpPr txBox="1"/>
          <p:nvPr/>
        </p:nvSpPr>
        <p:spPr>
          <a:xfrm>
            <a:off x="516398" y="4581743"/>
            <a:ext cx="3093721" cy="584775"/>
          </a:xfrm>
          <a:prstGeom prst="rect">
            <a:avLst/>
          </a:prstGeom>
          <a:noFill/>
        </p:spPr>
        <p:txBody>
          <a:bodyPr wrap="square" rtlCol="0">
            <a:spAutoFit/>
          </a:bodyPr>
          <a:lstStyle/>
          <a:p>
            <a:r>
              <a:rPr lang="en-GB" sz="1600">
                <a:solidFill>
                  <a:schemeClr val="accent6"/>
                </a:solidFill>
              </a:rPr>
              <a:t>“20 minutes of your life could be what saves it, don’t delay!”</a:t>
            </a:r>
          </a:p>
        </p:txBody>
      </p:sp>
      <p:sp>
        <p:nvSpPr>
          <p:cNvPr id="41" name="TextBox 40">
            <a:extLst>
              <a:ext uri="{FF2B5EF4-FFF2-40B4-BE49-F238E27FC236}">
                <a16:creationId xmlns:a16="http://schemas.microsoft.com/office/drawing/2014/main" id="{313AE1D1-EAF2-6FB8-9B0A-0E04195F342D}"/>
              </a:ext>
            </a:extLst>
          </p:cNvPr>
          <p:cNvSpPr txBox="1"/>
          <p:nvPr/>
        </p:nvSpPr>
        <p:spPr>
          <a:xfrm>
            <a:off x="2547210" y="5249133"/>
            <a:ext cx="2529846" cy="338554"/>
          </a:xfrm>
          <a:prstGeom prst="rect">
            <a:avLst/>
          </a:prstGeom>
          <a:solidFill>
            <a:schemeClr val="accent6">
              <a:lumMod val="20000"/>
              <a:lumOff val="80000"/>
            </a:schemeClr>
          </a:solidFill>
        </p:spPr>
        <p:txBody>
          <a:bodyPr wrap="square" rtlCol="0">
            <a:spAutoFit/>
          </a:bodyPr>
          <a:lstStyle/>
          <a:p>
            <a:r>
              <a:rPr lang="en-GB" sz="1600"/>
              <a:t>“Most come back normal”</a:t>
            </a:r>
          </a:p>
        </p:txBody>
      </p:sp>
      <p:sp>
        <p:nvSpPr>
          <p:cNvPr id="42" name="TextBox 41">
            <a:extLst>
              <a:ext uri="{FF2B5EF4-FFF2-40B4-BE49-F238E27FC236}">
                <a16:creationId xmlns:a16="http://schemas.microsoft.com/office/drawing/2014/main" id="{A1288CDE-277D-EE3E-83C5-769949DBC7A2}"/>
              </a:ext>
            </a:extLst>
          </p:cNvPr>
          <p:cNvSpPr txBox="1"/>
          <p:nvPr/>
        </p:nvSpPr>
        <p:spPr>
          <a:xfrm>
            <a:off x="286136" y="5584440"/>
            <a:ext cx="4123304" cy="338554"/>
          </a:xfrm>
          <a:prstGeom prst="rect">
            <a:avLst/>
          </a:prstGeom>
          <a:noFill/>
        </p:spPr>
        <p:txBody>
          <a:bodyPr wrap="square" rtlCol="0">
            <a:spAutoFit/>
          </a:bodyPr>
          <a:lstStyle/>
          <a:p>
            <a:r>
              <a:rPr lang="en-GB" sz="1600">
                <a:solidFill>
                  <a:srgbClr val="002060"/>
                </a:solidFill>
              </a:rPr>
              <a:t>“Positive outcomes after an abnormal smear”</a:t>
            </a:r>
          </a:p>
        </p:txBody>
      </p:sp>
      <p:sp>
        <p:nvSpPr>
          <p:cNvPr id="43" name="TextBox 42">
            <a:extLst>
              <a:ext uri="{FF2B5EF4-FFF2-40B4-BE49-F238E27FC236}">
                <a16:creationId xmlns:a16="http://schemas.microsoft.com/office/drawing/2014/main" id="{C7BC21A8-F83C-5317-7041-4BCBE630078B}"/>
              </a:ext>
            </a:extLst>
          </p:cNvPr>
          <p:cNvSpPr txBox="1"/>
          <p:nvPr/>
        </p:nvSpPr>
        <p:spPr>
          <a:xfrm>
            <a:off x="544354" y="5987077"/>
            <a:ext cx="4613433" cy="830997"/>
          </a:xfrm>
          <a:prstGeom prst="rect">
            <a:avLst/>
          </a:prstGeom>
          <a:solidFill>
            <a:schemeClr val="accent6">
              <a:lumMod val="20000"/>
              <a:lumOff val="80000"/>
            </a:schemeClr>
          </a:solidFill>
        </p:spPr>
        <p:txBody>
          <a:bodyPr wrap="square" lIns="91440" tIns="45720" rIns="91440" bIns="45720" rtlCol="0" anchor="t">
            <a:spAutoFit/>
          </a:bodyPr>
          <a:lstStyle/>
          <a:p>
            <a:r>
              <a:rPr lang="en-GB" sz="1600">
                <a:solidFill>
                  <a:schemeClr val="accent5">
                    <a:lumMod val="50000"/>
                  </a:schemeClr>
                </a:solidFill>
              </a:rPr>
              <a:t>“Please attend your appointment. It could save your life” or “Don’t die of </a:t>
            </a:r>
            <a:r>
              <a:rPr lang="en-GB" sz="1600" err="1">
                <a:solidFill>
                  <a:schemeClr val="accent5">
                    <a:lumMod val="50000"/>
                  </a:schemeClr>
                </a:solidFill>
              </a:rPr>
              <a:t>embarrasment</a:t>
            </a:r>
            <a:r>
              <a:rPr lang="en-GB" sz="1600">
                <a:solidFill>
                  <a:schemeClr val="accent5">
                    <a:lumMod val="50000"/>
                  </a:schemeClr>
                </a:solidFill>
              </a:rPr>
              <a:t> (AIDS campaign)” </a:t>
            </a:r>
          </a:p>
        </p:txBody>
      </p:sp>
      <p:sp>
        <p:nvSpPr>
          <p:cNvPr id="44" name="TextBox 43">
            <a:extLst>
              <a:ext uri="{FF2B5EF4-FFF2-40B4-BE49-F238E27FC236}">
                <a16:creationId xmlns:a16="http://schemas.microsoft.com/office/drawing/2014/main" id="{88785124-E991-869F-BCAC-143409EE2278}"/>
              </a:ext>
            </a:extLst>
          </p:cNvPr>
          <p:cNvSpPr txBox="1"/>
          <p:nvPr/>
        </p:nvSpPr>
        <p:spPr>
          <a:xfrm>
            <a:off x="6953233" y="2252724"/>
            <a:ext cx="4041140" cy="646331"/>
          </a:xfrm>
          <a:prstGeom prst="rect">
            <a:avLst/>
          </a:prstGeom>
          <a:noFill/>
        </p:spPr>
        <p:txBody>
          <a:bodyPr wrap="square" rtlCol="0">
            <a:spAutoFit/>
          </a:bodyPr>
          <a:lstStyle/>
          <a:p>
            <a:r>
              <a:rPr lang="en-GB">
                <a:solidFill>
                  <a:schemeClr val="accent6"/>
                </a:solidFill>
              </a:rPr>
              <a:t>Make it clear that the worst case scenario is not the most likely outcome.</a:t>
            </a:r>
          </a:p>
        </p:txBody>
      </p:sp>
      <p:sp>
        <p:nvSpPr>
          <p:cNvPr id="45" name="TextBox 44">
            <a:extLst>
              <a:ext uri="{FF2B5EF4-FFF2-40B4-BE49-F238E27FC236}">
                <a16:creationId xmlns:a16="http://schemas.microsoft.com/office/drawing/2014/main" id="{A4CF839F-3BD8-A5EB-DC0A-13C282D4E95E}"/>
              </a:ext>
            </a:extLst>
          </p:cNvPr>
          <p:cNvSpPr txBox="1"/>
          <p:nvPr/>
        </p:nvSpPr>
        <p:spPr>
          <a:xfrm>
            <a:off x="6540484" y="3067682"/>
            <a:ext cx="3860800" cy="338554"/>
          </a:xfrm>
          <a:prstGeom prst="rect">
            <a:avLst/>
          </a:prstGeom>
          <a:solidFill>
            <a:schemeClr val="accent5">
              <a:lumMod val="20000"/>
              <a:lumOff val="80000"/>
            </a:schemeClr>
          </a:solidFill>
        </p:spPr>
        <p:txBody>
          <a:bodyPr wrap="square" rtlCol="0">
            <a:spAutoFit/>
          </a:bodyPr>
          <a:lstStyle/>
          <a:p>
            <a:r>
              <a:rPr lang="en-GB" sz="1600"/>
              <a:t>“Changes do not mean cancer”</a:t>
            </a:r>
          </a:p>
        </p:txBody>
      </p:sp>
      <p:sp>
        <p:nvSpPr>
          <p:cNvPr id="46" name="TextBox 45">
            <a:extLst>
              <a:ext uri="{FF2B5EF4-FFF2-40B4-BE49-F238E27FC236}">
                <a16:creationId xmlns:a16="http://schemas.microsoft.com/office/drawing/2014/main" id="{A6D35F8F-8639-3FDB-7DAA-60F4A292187A}"/>
              </a:ext>
            </a:extLst>
          </p:cNvPr>
          <p:cNvSpPr txBox="1"/>
          <p:nvPr/>
        </p:nvSpPr>
        <p:spPr>
          <a:xfrm>
            <a:off x="8189720" y="3548998"/>
            <a:ext cx="3860800" cy="584775"/>
          </a:xfrm>
          <a:prstGeom prst="rect">
            <a:avLst/>
          </a:prstGeom>
          <a:noFill/>
        </p:spPr>
        <p:txBody>
          <a:bodyPr wrap="square" rtlCol="0">
            <a:spAutoFit/>
          </a:bodyPr>
          <a:lstStyle/>
          <a:p>
            <a:r>
              <a:rPr lang="en-GB" sz="1600">
                <a:solidFill>
                  <a:schemeClr val="accent6"/>
                </a:solidFill>
              </a:rPr>
              <a:t>“Don’t be scared we all have one (like prostate campaign)”</a:t>
            </a:r>
          </a:p>
        </p:txBody>
      </p:sp>
      <p:sp>
        <p:nvSpPr>
          <p:cNvPr id="47" name="TextBox 46">
            <a:extLst>
              <a:ext uri="{FF2B5EF4-FFF2-40B4-BE49-F238E27FC236}">
                <a16:creationId xmlns:a16="http://schemas.microsoft.com/office/drawing/2014/main" id="{7E945A1D-A743-9EE0-CA4F-8837B725A0F8}"/>
              </a:ext>
            </a:extLst>
          </p:cNvPr>
          <p:cNvSpPr txBox="1"/>
          <p:nvPr/>
        </p:nvSpPr>
        <p:spPr>
          <a:xfrm>
            <a:off x="6730207" y="4376291"/>
            <a:ext cx="2484913" cy="338554"/>
          </a:xfrm>
          <a:prstGeom prst="rect">
            <a:avLst/>
          </a:prstGeom>
          <a:noFill/>
        </p:spPr>
        <p:txBody>
          <a:bodyPr wrap="square" rtlCol="0">
            <a:spAutoFit/>
          </a:bodyPr>
          <a:lstStyle/>
          <a:p>
            <a:r>
              <a:rPr lang="en-GB" sz="1600">
                <a:solidFill>
                  <a:schemeClr val="accent5">
                    <a:lumMod val="50000"/>
                  </a:schemeClr>
                </a:solidFill>
              </a:rPr>
              <a:t>“These are routine tests”</a:t>
            </a:r>
          </a:p>
        </p:txBody>
      </p:sp>
      <p:sp>
        <p:nvSpPr>
          <p:cNvPr id="48" name="TextBox 47">
            <a:extLst>
              <a:ext uri="{FF2B5EF4-FFF2-40B4-BE49-F238E27FC236}">
                <a16:creationId xmlns:a16="http://schemas.microsoft.com/office/drawing/2014/main" id="{752075E2-B112-69EB-9397-8DCB89510A0F}"/>
              </a:ext>
            </a:extLst>
          </p:cNvPr>
          <p:cNvSpPr txBox="1"/>
          <p:nvPr/>
        </p:nvSpPr>
        <p:spPr>
          <a:xfrm>
            <a:off x="7810483" y="4952583"/>
            <a:ext cx="3860800" cy="338554"/>
          </a:xfrm>
          <a:prstGeom prst="rect">
            <a:avLst/>
          </a:prstGeom>
          <a:solidFill>
            <a:schemeClr val="accent5">
              <a:lumMod val="20000"/>
              <a:lumOff val="80000"/>
            </a:schemeClr>
          </a:solidFill>
        </p:spPr>
        <p:txBody>
          <a:bodyPr wrap="square" rtlCol="0">
            <a:spAutoFit/>
          </a:bodyPr>
          <a:lstStyle/>
          <a:p>
            <a:r>
              <a:rPr lang="en-GB" sz="1600">
                <a:solidFill>
                  <a:schemeClr val="accent5">
                    <a:lumMod val="50000"/>
                  </a:schemeClr>
                </a:solidFill>
              </a:rPr>
              <a:t>“Reassure that pain will be taken seriously ”</a:t>
            </a:r>
          </a:p>
        </p:txBody>
      </p:sp>
      <p:sp>
        <p:nvSpPr>
          <p:cNvPr id="49" name="TextBox 48">
            <a:extLst>
              <a:ext uri="{FF2B5EF4-FFF2-40B4-BE49-F238E27FC236}">
                <a16:creationId xmlns:a16="http://schemas.microsoft.com/office/drawing/2014/main" id="{547A1FE1-792C-4E13-DE85-3B2D9A1247BF}"/>
              </a:ext>
            </a:extLst>
          </p:cNvPr>
          <p:cNvSpPr txBox="1"/>
          <p:nvPr/>
        </p:nvSpPr>
        <p:spPr>
          <a:xfrm>
            <a:off x="6540484" y="5589866"/>
            <a:ext cx="3860800" cy="338554"/>
          </a:xfrm>
          <a:prstGeom prst="rect">
            <a:avLst/>
          </a:prstGeom>
          <a:noFill/>
        </p:spPr>
        <p:txBody>
          <a:bodyPr wrap="square" rtlCol="0">
            <a:spAutoFit/>
          </a:bodyPr>
          <a:lstStyle/>
          <a:p>
            <a:r>
              <a:rPr lang="en-GB" sz="1600">
                <a:solidFill>
                  <a:schemeClr val="accent6"/>
                </a:solidFill>
              </a:rPr>
              <a:t>“Simple, Quick procedure to carry out”</a:t>
            </a:r>
          </a:p>
        </p:txBody>
      </p:sp>
      <p:sp>
        <p:nvSpPr>
          <p:cNvPr id="50" name="TextBox 49">
            <a:extLst>
              <a:ext uri="{FF2B5EF4-FFF2-40B4-BE49-F238E27FC236}">
                <a16:creationId xmlns:a16="http://schemas.microsoft.com/office/drawing/2014/main" id="{8DC21448-472F-93F5-2813-E675AF4EDD91}"/>
              </a:ext>
            </a:extLst>
          </p:cNvPr>
          <p:cNvSpPr txBox="1"/>
          <p:nvPr/>
        </p:nvSpPr>
        <p:spPr>
          <a:xfrm>
            <a:off x="7782560" y="6154507"/>
            <a:ext cx="1595120" cy="338554"/>
          </a:xfrm>
          <a:prstGeom prst="rect">
            <a:avLst/>
          </a:prstGeom>
          <a:solidFill>
            <a:schemeClr val="accent5">
              <a:lumMod val="20000"/>
              <a:lumOff val="80000"/>
            </a:schemeClr>
          </a:solidFill>
        </p:spPr>
        <p:txBody>
          <a:bodyPr wrap="square" rtlCol="0">
            <a:spAutoFit/>
          </a:bodyPr>
          <a:lstStyle/>
          <a:p>
            <a:r>
              <a:rPr lang="en-GB" sz="1600">
                <a:solidFill>
                  <a:schemeClr val="accent5">
                    <a:lumMod val="50000"/>
                  </a:schemeClr>
                </a:solidFill>
              </a:rPr>
              <a:t>“Precautionary”</a:t>
            </a:r>
          </a:p>
        </p:txBody>
      </p:sp>
      <p:cxnSp>
        <p:nvCxnSpPr>
          <p:cNvPr id="59" name="Straight Connector 58">
            <a:extLst>
              <a:ext uri="{FF2B5EF4-FFF2-40B4-BE49-F238E27FC236}">
                <a16:creationId xmlns:a16="http://schemas.microsoft.com/office/drawing/2014/main" id="{C99816FB-2359-B92E-7F80-45E724A2D63E}"/>
              </a:ext>
            </a:extLst>
          </p:cNvPr>
          <p:cNvCxnSpPr>
            <a:cxnSpLocks/>
          </p:cNvCxnSpPr>
          <p:nvPr/>
        </p:nvCxnSpPr>
        <p:spPr>
          <a:xfrm>
            <a:off x="6096000" y="0"/>
            <a:ext cx="0" cy="6858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10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8B04AFB-F912-85D5-52CD-A5B7B4844C6B}"/>
              </a:ext>
            </a:extLst>
          </p:cNvPr>
          <p:cNvGrpSpPr/>
          <p:nvPr/>
        </p:nvGrpSpPr>
        <p:grpSpPr>
          <a:xfrm>
            <a:off x="6440845" y="228835"/>
            <a:ext cx="5442104" cy="1200442"/>
            <a:chOff x="520718" y="129020"/>
            <a:chExt cx="5442104" cy="1907926"/>
          </a:xfrm>
          <a:solidFill>
            <a:schemeClr val="accent6"/>
          </a:solidFill>
        </p:grpSpPr>
        <p:grpSp>
          <p:nvGrpSpPr>
            <p:cNvPr id="13" name="Group 12">
              <a:extLst>
                <a:ext uri="{FF2B5EF4-FFF2-40B4-BE49-F238E27FC236}">
                  <a16:creationId xmlns:a16="http://schemas.microsoft.com/office/drawing/2014/main" id="{3C1B072F-12D3-A3F4-6F65-C81FB0BB549A}"/>
                </a:ext>
              </a:extLst>
            </p:cNvPr>
            <p:cNvGrpSpPr/>
            <p:nvPr/>
          </p:nvGrpSpPr>
          <p:grpSpPr>
            <a:xfrm>
              <a:off x="548640" y="176513"/>
              <a:ext cx="5262879" cy="1860433"/>
              <a:chOff x="548640" y="176513"/>
              <a:chExt cx="5262879" cy="1860433"/>
            </a:xfrm>
            <a:grpFill/>
          </p:grpSpPr>
          <p:sp>
            <p:nvSpPr>
              <p:cNvPr id="16" name="Rectangle 15">
                <a:extLst>
                  <a:ext uri="{FF2B5EF4-FFF2-40B4-BE49-F238E27FC236}">
                    <a16:creationId xmlns:a16="http://schemas.microsoft.com/office/drawing/2014/main" id="{3F1B8773-0F75-BC06-49FE-B627B22E2B82}"/>
                  </a:ext>
                </a:extLst>
              </p:cNvPr>
              <p:cNvSpPr/>
              <p:nvPr/>
            </p:nvSpPr>
            <p:spPr>
              <a:xfrm>
                <a:off x="548640" y="334161"/>
                <a:ext cx="5130799" cy="170278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D76E7AF-AFA5-EC9D-F40C-4B99970B605A}"/>
                  </a:ext>
                </a:extLst>
              </p:cNvPr>
              <p:cNvSpPr/>
              <p:nvPr/>
            </p:nvSpPr>
            <p:spPr>
              <a:xfrm>
                <a:off x="680720" y="176513"/>
                <a:ext cx="5130799" cy="170278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Rounded Corners 13">
              <a:extLst>
                <a:ext uri="{FF2B5EF4-FFF2-40B4-BE49-F238E27FC236}">
                  <a16:creationId xmlns:a16="http://schemas.microsoft.com/office/drawing/2014/main" id="{7BB8F847-7654-4B26-E393-2F8C200F2DBA}"/>
                </a:ext>
              </a:extLst>
            </p:cNvPr>
            <p:cNvSpPr/>
            <p:nvPr/>
          </p:nvSpPr>
          <p:spPr>
            <a:xfrm rot="19149132">
              <a:off x="5617417" y="129021"/>
              <a:ext cx="345405" cy="15227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DD8F24E1-80CE-3E56-3431-46D3F6E612EF}"/>
                </a:ext>
              </a:extLst>
            </p:cNvPr>
            <p:cNvSpPr/>
            <p:nvPr/>
          </p:nvSpPr>
          <p:spPr>
            <a:xfrm rot="2645311">
              <a:off x="520718" y="129020"/>
              <a:ext cx="345405" cy="15227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1">
            <a:extLst>
              <a:ext uri="{FF2B5EF4-FFF2-40B4-BE49-F238E27FC236}">
                <a16:creationId xmlns:a16="http://schemas.microsoft.com/office/drawing/2014/main" id="{0597034F-28DE-74E0-37B9-B13247F3BBE4}"/>
              </a:ext>
            </a:extLst>
          </p:cNvPr>
          <p:cNvSpPr txBox="1">
            <a:spLocks/>
          </p:cNvSpPr>
          <p:nvPr/>
        </p:nvSpPr>
        <p:spPr>
          <a:xfrm>
            <a:off x="6670040" y="177483"/>
            <a:ext cx="497332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a:solidFill>
                  <a:schemeClr val="bg1"/>
                </a:solidFill>
              </a:rPr>
              <a:t>Avoid graphic visuals (Medical) : </a:t>
            </a:r>
            <a:r>
              <a:rPr lang="en-GB" sz="2400" b="1">
                <a:solidFill>
                  <a:schemeClr val="accent4"/>
                </a:solidFill>
              </a:rPr>
              <a:t>3</a:t>
            </a:r>
            <a:r>
              <a:rPr lang="en-GB" sz="2400" b="1">
                <a:solidFill>
                  <a:srgbClr val="FFC000"/>
                </a:solidFill>
              </a:rPr>
              <a:t>7</a:t>
            </a:r>
            <a:endParaRPr lang="en-GB" sz="2400" b="1">
              <a:solidFill>
                <a:srgbClr val="FFC000"/>
              </a:solidFill>
              <a:cs typeface="Calibri Light"/>
            </a:endParaRPr>
          </a:p>
        </p:txBody>
      </p:sp>
      <p:grpSp>
        <p:nvGrpSpPr>
          <p:cNvPr id="11" name="Group 10">
            <a:extLst>
              <a:ext uri="{FF2B5EF4-FFF2-40B4-BE49-F238E27FC236}">
                <a16:creationId xmlns:a16="http://schemas.microsoft.com/office/drawing/2014/main" id="{2D81812C-59D5-51E6-ABFE-EA8C1F42CFC9}"/>
              </a:ext>
            </a:extLst>
          </p:cNvPr>
          <p:cNvGrpSpPr/>
          <p:nvPr/>
        </p:nvGrpSpPr>
        <p:grpSpPr>
          <a:xfrm>
            <a:off x="606782" y="181211"/>
            <a:ext cx="5442104" cy="1200442"/>
            <a:chOff x="520718" y="129020"/>
            <a:chExt cx="5442104" cy="1907926"/>
          </a:xfrm>
          <a:solidFill>
            <a:schemeClr val="accent6"/>
          </a:solidFill>
        </p:grpSpPr>
        <p:grpSp>
          <p:nvGrpSpPr>
            <p:cNvPr id="6" name="Group 5">
              <a:extLst>
                <a:ext uri="{FF2B5EF4-FFF2-40B4-BE49-F238E27FC236}">
                  <a16:creationId xmlns:a16="http://schemas.microsoft.com/office/drawing/2014/main" id="{ECB7D07B-8648-9AAD-DB44-B7623A40CC31}"/>
                </a:ext>
              </a:extLst>
            </p:cNvPr>
            <p:cNvGrpSpPr/>
            <p:nvPr/>
          </p:nvGrpSpPr>
          <p:grpSpPr>
            <a:xfrm>
              <a:off x="548640" y="176513"/>
              <a:ext cx="5262879" cy="1860433"/>
              <a:chOff x="548640" y="176513"/>
              <a:chExt cx="5262879" cy="1860433"/>
            </a:xfrm>
            <a:grpFill/>
          </p:grpSpPr>
          <p:sp>
            <p:nvSpPr>
              <p:cNvPr id="9" name="Rectangle 8">
                <a:extLst>
                  <a:ext uri="{FF2B5EF4-FFF2-40B4-BE49-F238E27FC236}">
                    <a16:creationId xmlns:a16="http://schemas.microsoft.com/office/drawing/2014/main" id="{E6CE4F00-2B71-A740-971F-C72B3D3B5291}"/>
                  </a:ext>
                </a:extLst>
              </p:cNvPr>
              <p:cNvSpPr/>
              <p:nvPr/>
            </p:nvSpPr>
            <p:spPr>
              <a:xfrm>
                <a:off x="548640" y="334161"/>
                <a:ext cx="5130799" cy="170278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119EA84-40D9-9195-DB01-5841D4EA1C10}"/>
                  </a:ext>
                </a:extLst>
              </p:cNvPr>
              <p:cNvSpPr/>
              <p:nvPr/>
            </p:nvSpPr>
            <p:spPr>
              <a:xfrm>
                <a:off x="680720" y="176513"/>
                <a:ext cx="5130799" cy="1702785"/>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Rounded Corners 6">
              <a:extLst>
                <a:ext uri="{FF2B5EF4-FFF2-40B4-BE49-F238E27FC236}">
                  <a16:creationId xmlns:a16="http://schemas.microsoft.com/office/drawing/2014/main" id="{23FFB375-3314-AC7F-B1CC-4194CE5E8F7D}"/>
                </a:ext>
              </a:extLst>
            </p:cNvPr>
            <p:cNvSpPr/>
            <p:nvPr/>
          </p:nvSpPr>
          <p:spPr>
            <a:xfrm rot="19149132">
              <a:off x="5617417" y="129021"/>
              <a:ext cx="345405" cy="15227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CEB0341C-E148-0345-A006-6AF7A4CF6FB8}"/>
                </a:ext>
              </a:extLst>
            </p:cNvPr>
            <p:cNvSpPr/>
            <p:nvPr/>
          </p:nvSpPr>
          <p:spPr>
            <a:xfrm rot="2645311">
              <a:off x="520718" y="129020"/>
              <a:ext cx="345405" cy="15227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A06BDA02-BC87-703B-96A8-2FE92BD25770}"/>
              </a:ext>
            </a:extLst>
          </p:cNvPr>
          <p:cNvSpPr>
            <a:spLocks noGrp="1"/>
          </p:cNvSpPr>
          <p:nvPr>
            <p:ph type="title"/>
          </p:nvPr>
        </p:nvSpPr>
        <p:spPr>
          <a:xfrm>
            <a:off x="838200" y="579438"/>
            <a:ext cx="4973320" cy="518795"/>
          </a:xfrm>
        </p:spPr>
        <p:txBody>
          <a:bodyPr>
            <a:noAutofit/>
          </a:bodyPr>
          <a:lstStyle/>
          <a:p>
            <a:pPr algn="ctr"/>
            <a:r>
              <a:rPr lang="en-GB" sz="2400" b="1">
                <a:solidFill>
                  <a:schemeClr val="bg1"/>
                </a:solidFill>
              </a:rPr>
              <a:t>Avoid fear inducing language: </a:t>
            </a:r>
            <a:r>
              <a:rPr lang="en-GB" sz="2400" b="1">
                <a:solidFill>
                  <a:srgbClr val="FFC000"/>
                </a:solidFill>
              </a:rPr>
              <a:t>  52</a:t>
            </a:r>
          </a:p>
        </p:txBody>
      </p:sp>
      <p:sp>
        <p:nvSpPr>
          <p:cNvPr id="5" name="TextBox 4">
            <a:extLst>
              <a:ext uri="{FF2B5EF4-FFF2-40B4-BE49-F238E27FC236}">
                <a16:creationId xmlns:a16="http://schemas.microsoft.com/office/drawing/2014/main" id="{19AA36E5-97B1-7921-95C0-64519C098C27}"/>
              </a:ext>
            </a:extLst>
          </p:cNvPr>
          <p:cNvSpPr txBox="1"/>
          <p:nvPr/>
        </p:nvSpPr>
        <p:spPr>
          <a:xfrm>
            <a:off x="486240" y="1613652"/>
            <a:ext cx="5691883" cy="646331"/>
          </a:xfrm>
          <a:prstGeom prst="rect">
            <a:avLst/>
          </a:prstGeom>
          <a:noFill/>
        </p:spPr>
        <p:txBody>
          <a:bodyPr wrap="square" rtlCol="0">
            <a:spAutoFit/>
          </a:bodyPr>
          <a:lstStyle/>
          <a:p>
            <a:r>
              <a:rPr lang="en-GB"/>
              <a:t>“The word cancer.  Often, a colposcopy is done soon enough to avoid this.  The word cancer scares people.” </a:t>
            </a:r>
          </a:p>
        </p:txBody>
      </p:sp>
      <p:sp>
        <p:nvSpPr>
          <p:cNvPr id="18" name="TextBox 17">
            <a:extLst>
              <a:ext uri="{FF2B5EF4-FFF2-40B4-BE49-F238E27FC236}">
                <a16:creationId xmlns:a16="http://schemas.microsoft.com/office/drawing/2014/main" id="{0729543B-DB63-C115-C063-ECD69F5D6E1E}"/>
              </a:ext>
            </a:extLst>
          </p:cNvPr>
          <p:cNvSpPr txBox="1"/>
          <p:nvPr/>
        </p:nvSpPr>
        <p:spPr>
          <a:xfrm>
            <a:off x="1054214" y="2409844"/>
            <a:ext cx="5691883" cy="646331"/>
          </a:xfrm>
          <a:prstGeom prst="rect">
            <a:avLst/>
          </a:prstGeom>
          <a:noFill/>
        </p:spPr>
        <p:txBody>
          <a:bodyPr wrap="square" rtlCol="0">
            <a:spAutoFit/>
          </a:bodyPr>
          <a:lstStyle/>
          <a:p>
            <a:r>
              <a:rPr lang="en-GB"/>
              <a:t>“Negative drivers aren’t always the best approach.  Including positives on there could help”</a:t>
            </a:r>
          </a:p>
        </p:txBody>
      </p:sp>
      <p:sp>
        <p:nvSpPr>
          <p:cNvPr id="20" name="TextBox 19">
            <a:extLst>
              <a:ext uri="{FF2B5EF4-FFF2-40B4-BE49-F238E27FC236}">
                <a16:creationId xmlns:a16="http://schemas.microsoft.com/office/drawing/2014/main" id="{862744A2-C5C2-70CA-C13A-E49D7CEC9D1C}"/>
              </a:ext>
            </a:extLst>
          </p:cNvPr>
          <p:cNvSpPr txBox="1"/>
          <p:nvPr/>
        </p:nvSpPr>
        <p:spPr>
          <a:xfrm>
            <a:off x="486240" y="3176809"/>
            <a:ext cx="5279263" cy="646331"/>
          </a:xfrm>
          <a:prstGeom prst="rect">
            <a:avLst/>
          </a:prstGeom>
          <a:noFill/>
        </p:spPr>
        <p:txBody>
          <a:bodyPr wrap="square" rtlCol="0">
            <a:spAutoFit/>
          </a:bodyPr>
          <a:lstStyle/>
          <a:p>
            <a:r>
              <a:rPr lang="en-GB"/>
              <a:t>“Avoid phrases such as worried/concerned/anxiety. Keep it as positive as possible.” </a:t>
            </a:r>
          </a:p>
        </p:txBody>
      </p:sp>
      <p:sp>
        <p:nvSpPr>
          <p:cNvPr id="21" name="TextBox 20">
            <a:extLst>
              <a:ext uri="{FF2B5EF4-FFF2-40B4-BE49-F238E27FC236}">
                <a16:creationId xmlns:a16="http://schemas.microsoft.com/office/drawing/2014/main" id="{23AF67D3-1E65-DCA2-F043-72AE26A20782}"/>
              </a:ext>
            </a:extLst>
          </p:cNvPr>
          <p:cNvSpPr txBox="1"/>
          <p:nvPr/>
        </p:nvSpPr>
        <p:spPr>
          <a:xfrm>
            <a:off x="634705" y="3943774"/>
            <a:ext cx="5176816" cy="369332"/>
          </a:xfrm>
          <a:prstGeom prst="rect">
            <a:avLst/>
          </a:prstGeom>
          <a:noFill/>
        </p:spPr>
        <p:txBody>
          <a:bodyPr wrap="square" rtlCol="0">
            <a:spAutoFit/>
          </a:bodyPr>
          <a:lstStyle/>
          <a:p>
            <a:r>
              <a:rPr lang="en-GB"/>
              <a:t>“Stick to uncomfortable rather than painful”</a:t>
            </a:r>
          </a:p>
        </p:txBody>
      </p:sp>
      <p:sp>
        <p:nvSpPr>
          <p:cNvPr id="22" name="TextBox 21">
            <a:extLst>
              <a:ext uri="{FF2B5EF4-FFF2-40B4-BE49-F238E27FC236}">
                <a16:creationId xmlns:a16="http://schemas.microsoft.com/office/drawing/2014/main" id="{A4F3938B-13D6-23EE-9A8E-885C98472241}"/>
              </a:ext>
            </a:extLst>
          </p:cNvPr>
          <p:cNvSpPr txBox="1"/>
          <p:nvPr/>
        </p:nvSpPr>
        <p:spPr>
          <a:xfrm>
            <a:off x="478919" y="4538514"/>
            <a:ext cx="5176816" cy="646331"/>
          </a:xfrm>
          <a:prstGeom prst="rect">
            <a:avLst/>
          </a:prstGeom>
          <a:noFill/>
        </p:spPr>
        <p:txBody>
          <a:bodyPr wrap="square" rtlCol="0">
            <a:spAutoFit/>
          </a:bodyPr>
          <a:lstStyle/>
          <a:p>
            <a:r>
              <a:rPr lang="en-GB"/>
              <a:t>“Words that are too clinical and the overuse of the words ‘cancerous’ or ‘abnormal’. ”</a:t>
            </a:r>
          </a:p>
        </p:txBody>
      </p:sp>
      <p:sp>
        <p:nvSpPr>
          <p:cNvPr id="23" name="TextBox 22">
            <a:extLst>
              <a:ext uri="{FF2B5EF4-FFF2-40B4-BE49-F238E27FC236}">
                <a16:creationId xmlns:a16="http://schemas.microsoft.com/office/drawing/2014/main" id="{1076D52D-4C4D-738C-9092-2D50230491EB}"/>
              </a:ext>
            </a:extLst>
          </p:cNvPr>
          <p:cNvSpPr txBox="1"/>
          <p:nvPr/>
        </p:nvSpPr>
        <p:spPr>
          <a:xfrm>
            <a:off x="634705" y="5270208"/>
            <a:ext cx="4973320" cy="646331"/>
          </a:xfrm>
          <a:prstGeom prst="rect">
            <a:avLst/>
          </a:prstGeom>
          <a:noFill/>
        </p:spPr>
        <p:txBody>
          <a:bodyPr wrap="square" rtlCol="0">
            <a:spAutoFit/>
          </a:bodyPr>
          <a:lstStyle/>
          <a:p>
            <a:r>
              <a:rPr lang="en-GB"/>
              <a:t>“explicit mention of cancer.  Could use ‘could develop into something more serious’” </a:t>
            </a:r>
          </a:p>
        </p:txBody>
      </p:sp>
      <p:sp>
        <p:nvSpPr>
          <p:cNvPr id="24" name="TextBox 23">
            <a:extLst>
              <a:ext uri="{FF2B5EF4-FFF2-40B4-BE49-F238E27FC236}">
                <a16:creationId xmlns:a16="http://schemas.microsoft.com/office/drawing/2014/main" id="{AACDD675-BDB3-F475-83D8-CDB55B9D5DC0}"/>
              </a:ext>
            </a:extLst>
          </p:cNvPr>
          <p:cNvSpPr txBox="1"/>
          <p:nvPr/>
        </p:nvSpPr>
        <p:spPr>
          <a:xfrm>
            <a:off x="404117" y="5979355"/>
            <a:ext cx="5118003" cy="646331"/>
          </a:xfrm>
          <a:prstGeom prst="rect">
            <a:avLst/>
          </a:prstGeom>
          <a:noFill/>
        </p:spPr>
        <p:txBody>
          <a:bodyPr wrap="square" rtlCol="0">
            <a:spAutoFit/>
          </a:bodyPr>
          <a:lstStyle/>
          <a:p>
            <a:r>
              <a:rPr lang="en-GB"/>
              <a:t>“Get the balance right between educating/highlight versus being patronising”.</a:t>
            </a:r>
          </a:p>
        </p:txBody>
      </p:sp>
      <p:sp>
        <p:nvSpPr>
          <p:cNvPr id="27" name="TextBox 26">
            <a:extLst>
              <a:ext uri="{FF2B5EF4-FFF2-40B4-BE49-F238E27FC236}">
                <a16:creationId xmlns:a16="http://schemas.microsoft.com/office/drawing/2014/main" id="{06AC7886-8936-4A2B-3C26-D299CFEF57FE}"/>
              </a:ext>
            </a:extLst>
          </p:cNvPr>
          <p:cNvSpPr txBox="1"/>
          <p:nvPr/>
        </p:nvSpPr>
        <p:spPr>
          <a:xfrm>
            <a:off x="6746097" y="1716088"/>
            <a:ext cx="4802175" cy="369332"/>
          </a:xfrm>
          <a:prstGeom prst="rect">
            <a:avLst/>
          </a:prstGeom>
          <a:noFill/>
        </p:spPr>
        <p:txBody>
          <a:bodyPr wrap="square" rtlCol="0">
            <a:spAutoFit/>
          </a:bodyPr>
          <a:lstStyle/>
          <a:p>
            <a:r>
              <a:rPr lang="en-GB"/>
              <a:t>Visual images may be concerning.</a:t>
            </a:r>
          </a:p>
        </p:txBody>
      </p:sp>
      <p:sp>
        <p:nvSpPr>
          <p:cNvPr id="28" name="TextBox 27">
            <a:extLst>
              <a:ext uri="{FF2B5EF4-FFF2-40B4-BE49-F238E27FC236}">
                <a16:creationId xmlns:a16="http://schemas.microsoft.com/office/drawing/2014/main" id="{FC7BAA2B-4CF7-D79C-110F-B93491F65586}"/>
              </a:ext>
            </a:extLst>
          </p:cNvPr>
          <p:cNvSpPr txBox="1"/>
          <p:nvPr/>
        </p:nvSpPr>
        <p:spPr>
          <a:xfrm>
            <a:off x="6746096" y="2127724"/>
            <a:ext cx="4802175" cy="646331"/>
          </a:xfrm>
          <a:prstGeom prst="rect">
            <a:avLst/>
          </a:prstGeom>
          <a:noFill/>
        </p:spPr>
        <p:txBody>
          <a:bodyPr wrap="square" rtlCol="0">
            <a:spAutoFit/>
          </a:bodyPr>
          <a:lstStyle/>
          <a:p>
            <a:r>
              <a:rPr lang="en-GB"/>
              <a:t>Definitely no pictures of beds/chairs with stirrups!</a:t>
            </a:r>
          </a:p>
        </p:txBody>
      </p:sp>
      <p:sp>
        <p:nvSpPr>
          <p:cNvPr id="29" name="TextBox 28">
            <a:extLst>
              <a:ext uri="{FF2B5EF4-FFF2-40B4-BE49-F238E27FC236}">
                <a16:creationId xmlns:a16="http://schemas.microsoft.com/office/drawing/2014/main" id="{51BECCB4-D50B-915A-8195-08CF5D4D76FD}"/>
              </a:ext>
            </a:extLst>
          </p:cNvPr>
          <p:cNvSpPr txBox="1"/>
          <p:nvPr/>
        </p:nvSpPr>
        <p:spPr>
          <a:xfrm>
            <a:off x="6746095" y="2835247"/>
            <a:ext cx="4802175" cy="646331"/>
          </a:xfrm>
          <a:prstGeom prst="rect">
            <a:avLst/>
          </a:prstGeom>
          <a:noFill/>
        </p:spPr>
        <p:txBody>
          <a:bodyPr wrap="square" rtlCol="0">
            <a:spAutoFit/>
          </a:bodyPr>
          <a:lstStyle/>
          <a:p>
            <a:r>
              <a:rPr lang="en-GB"/>
              <a:t>Avoid triggering images such as the tools used, as it could put people off. </a:t>
            </a:r>
          </a:p>
        </p:txBody>
      </p:sp>
      <p:sp>
        <p:nvSpPr>
          <p:cNvPr id="30" name="TextBox 29">
            <a:extLst>
              <a:ext uri="{FF2B5EF4-FFF2-40B4-BE49-F238E27FC236}">
                <a16:creationId xmlns:a16="http://schemas.microsoft.com/office/drawing/2014/main" id="{165F4238-31AF-B12E-6019-39E91A73FED9}"/>
              </a:ext>
            </a:extLst>
          </p:cNvPr>
          <p:cNvSpPr txBox="1"/>
          <p:nvPr/>
        </p:nvSpPr>
        <p:spPr>
          <a:xfrm>
            <a:off x="6715899" y="3620608"/>
            <a:ext cx="4802175" cy="369332"/>
          </a:xfrm>
          <a:prstGeom prst="rect">
            <a:avLst/>
          </a:prstGeom>
          <a:noFill/>
        </p:spPr>
        <p:txBody>
          <a:bodyPr wrap="square" rtlCol="0">
            <a:spAutoFit/>
          </a:bodyPr>
          <a:lstStyle/>
          <a:p>
            <a:r>
              <a:rPr lang="en-GB"/>
              <a:t>Avoid images where people look nervous.</a:t>
            </a:r>
          </a:p>
        </p:txBody>
      </p:sp>
      <p:sp>
        <p:nvSpPr>
          <p:cNvPr id="31" name="TextBox 30">
            <a:extLst>
              <a:ext uri="{FF2B5EF4-FFF2-40B4-BE49-F238E27FC236}">
                <a16:creationId xmlns:a16="http://schemas.microsoft.com/office/drawing/2014/main" id="{6B7E4F26-74F9-C4B5-54BB-308DEAE39206}"/>
              </a:ext>
            </a:extLst>
          </p:cNvPr>
          <p:cNvSpPr txBox="1"/>
          <p:nvPr/>
        </p:nvSpPr>
        <p:spPr>
          <a:xfrm>
            <a:off x="6770926" y="4202982"/>
            <a:ext cx="4802175" cy="646331"/>
          </a:xfrm>
          <a:prstGeom prst="rect">
            <a:avLst/>
          </a:prstGeom>
          <a:noFill/>
        </p:spPr>
        <p:txBody>
          <a:bodyPr wrap="square" rtlCol="0">
            <a:spAutoFit/>
          </a:bodyPr>
          <a:lstStyle/>
          <a:p>
            <a:r>
              <a:rPr lang="en-GB"/>
              <a:t>Images of speculums and equipment could be distressing.</a:t>
            </a:r>
          </a:p>
        </p:txBody>
      </p:sp>
      <p:sp>
        <p:nvSpPr>
          <p:cNvPr id="32" name="TextBox 31">
            <a:extLst>
              <a:ext uri="{FF2B5EF4-FFF2-40B4-BE49-F238E27FC236}">
                <a16:creationId xmlns:a16="http://schemas.microsoft.com/office/drawing/2014/main" id="{CDCC9407-C449-FDC8-5E1D-200F0A8590B5}"/>
              </a:ext>
            </a:extLst>
          </p:cNvPr>
          <p:cNvSpPr txBox="1"/>
          <p:nvPr/>
        </p:nvSpPr>
        <p:spPr>
          <a:xfrm>
            <a:off x="6841026" y="5095701"/>
            <a:ext cx="4802175" cy="646331"/>
          </a:xfrm>
          <a:prstGeom prst="rect">
            <a:avLst/>
          </a:prstGeom>
          <a:noFill/>
        </p:spPr>
        <p:txBody>
          <a:bodyPr wrap="square" rtlCol="0">
            <a:spAutoFit/>
          </a:bodyPr>
          <a:lstStyle/>
          <a:p>
            <a:r>
              <a:rPr lang="en-GB"/>
              <a:t>No real life anatomical images or anything too clinical.</a:t>
            </a:r>
          </a:p>
        </p:txBody>
      </p:sp>
    </p:spTree>
    <p:extLst>
      <p:ext uri="{BB962C8B-B14F-4D97-AF65-F5344CB8AC3E}">
        <p14:creationId xmlns:p14="http://schemas.microsoft.com/office/powerpoint/2010/main" val="12650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4BCE05-A8E1-035F-CE15-3FB720AF3FD3}"/>
              </a:ext>
            </a:extLst>
          </p:cNvPr>
          <p:cNvSpPr>
            <a:spLocks noGrp="1"/>
          </p:cNvSpPr>
          <p:nvPr>
            <p:ph type="body" sz="quarter" idx="10"/>
          </p:nvPr>
        </p:nvSpPr>
        <p:spPr/>
        <p:txBody>
          <a:bodyPr vert="horz" lIns="91440" tIns="45720" rIns="91440" bIns="45720" rtlCol="0" anchor="t">
            <a:normAutofit/>
          </a:bodyPr>
          <a:lstStyle/>
          <a:p>
            <a:endParaRPr lang="en-GB" dirty="0"/>
          </a:p>
          <a:p>
            <a:pPr marL="457200" indent="-457200">
              <a:buChar char="•"/>
            </a:pPr>
            <a:endParaRPr lang="en-GB" dirty="0">
              <a:latin typeface="Arial"/>
              <a:cs typeface="Arial"/>
            </a:endParaRPr>
          </a:p>
        </p:txBody>
      </p:sp>
      <p:sp>
        <p:nvSpPr>
          <p:cNvPr id="3" name="Title 2">
            <a:extLst>
              <a:ext uri="{FF2B5EF4-FFF2-40B4-BE49-F238E27FC236}">
                <a16:creationId xmlns:a16="http://schemas.microsoft.com/office/drawing/2014/main" id="{C4ACAA03-8937-2E3A-42D1-F8663257B5AB}"/>
              </a:ext>
            </a:extLst>
          </p:cNvPr>
          <p:cNvSpPr>
            <a:spLocks noGrp="1"/>
          </p:cNvSpPr>
          <p:nvPr>
            <p:ph type="title"/>
          </p:nvPr>
        </p:nvSpPr>
        <p:spPr>
          <a:xfrm>
            <a:off x="522287" y="482600"/>
            <a:ext cx="11329987" cy="724989"/>
          </a:xfrm>
        </p:spPr>
        <p:txBody>
          <a:bodyPr/>
          <a:lstStyle/>
          <a:p>
            <a:r>
              <a:rPr lang="en-GB" dirty="0">
                <a:latin typeface="Arial"/>
                <a:cs typeface="Arial"/>
              </a:rPr>
              <a:t>What's next...</a:t>
            </a:r>
            <a:endParaRPr lang="en-GB" dirty="0"/>
          </a:p>
        </p:txBody>
      </p:sp>
      <p:pic>
        <p:nvPicPr>
          <p:cNvPr id="5" name="Picture 4" descr="A group of blue squares with white text&#10;&#10;Description automatically generated">
            <a:extLst>
              <a:ext uri="{FF2B5EF4-FFF2-40B4-BE49-F238E27FC236}">
                <a16:creationId xmlns:a16="http://schemas.microsoft.com/office/drawing/2014/main" id="{C59C7F29-8279-449B-B499-EA3E75BBD096}"/>
              </a:ext>
            </a:extLst>
          </p:cNvPr>
          <p:cNvPicPr>
            <a:picLocks noChangeAspect="1"/>
          </p:cNvPicPr>
          <p:nvPr/>
        </p:nvPicPr>
        <p:blipFill>
          <a:blip r:embed="rId2"/>
          <a:stretch>
            <a:fillRect/>
          </a:stretch>
        </p:blipFill>
        <p:spPr>
          <a:xfrm>
            <a:off x="2367280" y="1357032"/>
            <a:ext cx="7457440" cy="4621455"/>
          </a:xfrm>
          <a:prstGeom prst="rect">
            <a:avLst/>
          </a:prstGeom>
        </p:spPr>
      </p:pic>
    </p:spTree>
    <p:extLst>
      <p:ext uri="{BB962C8B-B14F-4D97-AF65-F5344CB8AC3E}">
        <p14:creationId xmlns:p14="http://schemas.microsoft.com/office/powerpoint/2010/main" val="38059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Michelle - colposcopy clip">
            <a:hlinkClick r:id="" action="ppaction://media"/>
            <a:extLst>
              <a:ext uri="{FF2B5EF4-FFF2-40B4-BE49-F238E27FC236}">
                <a16:creationId xmlns:a16="http://schemas.microsoft.com/office/drawing/2014/main" id="{2BFEF5D4-1366-1554-7B6F-2D4AAC2EB303}"/>
              </a:ext>
            </a:extLst>
          </p:cNvPr>
          <p:cNvPicPr>
            <a:picLocks noRot="1" noChangeAspect="1"/>
          </p:cNvPicPr>
          <p:nvPr>
            <a:videoFile r:link="rId1"/>
          </p:nvPr>
        </p:nvPicPr>
        <p:blipFill>
          <a:blip r:embed="rId3"/>
          <a:stretch>
            <a:fillRect/>
          </a:stretch>
        </p:blipFill>
        <p:spPr>
          <a:xfrm>
            <a:off x="1871431" y="252714"/>
            <a:ext cx="7771918" cy="5877726"/>
          </a:xfrm>
          <a:prstGeom prst="rect">
            <a:avLst/>
          </a:prstGeom>
        </p:spPr>
      </p:pic>
    </p:spTree>
    <p:extLst>
      <p:ext uri="{BB962C8B-B14F-4D97-AF65-F5344CB8AC3E}">
        <p14:creationId xmlns:p14="http://schemas.microsoft.com/office/powerpoint/2010/main" val="2505254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6324-7EAD-3748-A6EF-2721899A7CC0}"/>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4100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B059-7370-4417-B02B-E194B47743CE}"/>
              </a:ext>
            </a:extLst>
          </p:cNvPr>
          <p:cNvSpPr>
            <a:spLocks noGrp="1"/>
          </p:cNvSpPr>
          <p:nvPr>
            <p:ph type="title"/>
          </p:nvPr>
        </p:nvSpPr>
        <p:spPr>
          <a:xfrm>
            <a:off x="536664" y="591485"/>
            <a:ext cx="11329987" cy="724989"/>
          </a:xfrm>
        </p:spPr>
        <p:txBody>
          <a:bodyPr/>
          <a:lstStyle/>
          <a:p>
            <a:r>
              <a:rPr lang="en-GB"/>
              <a:t>What is Colposcopy?</a:t>
            </a:r>
          </a:p>
        </p:txBody>
      </p:sp>
      <p:pic>
        <p:nvPicPr>
          <p:cNvPr id="5" name="Picture 4" descr="A nurse and a patient in a hospital&#10;&#10;Description automatically generated">
            <a:extLst>
              <a:ext uri="{FF2B5EF4-FFF2-40B4-BE49-F238E27FC236}">
                <a16:creationId xmlns:a16="http://schemas.microsoft.com/office/drawing/2014/main" id="{DD2D3B5E-8003-623C-4CC5-83B8329D02EF}"/>
              </a:ext>
            </a:extLst>
          </p:cNvPr>
          <p:cNvPicPr>
            <a:picLocks noChangeAspect="1"/>
          </p:cNvPicPr>
          <p:nvPr/>
        </p:nvPicPr>
        <p:blipFill>
          <a:blip r:embed="rId3"/>
          <a:stretch>
            <a:fillRect/>
          </a:stretch>
        </p:blipFill>
        <p:spPr>
          <a:xfrm>
            <a:off x="3053832" y="1534857"/>
            <a:ext cx="6443768" cy="4298606"/>
          </a:xfrm>
          <a:prstGeom prst="rect">
            <a:avLst/>
          </a:prstGeom>
        </p:spPr>
      </p:pic>
    </p:spTree>
    <p:extLst>
      <p:ext uri="{BB962C8B-B14F-4D97-AF65-F5344CB8AC3E}">
        <p14:creationId xmlns:p14="http://schemas.microsoft.com/office/powerpoint/2010/main" val="365159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5D9A4-DAB6-9726-18F1-2AF495FEB56D}"/>
              </a:ext>
            </a:extLst>
          </p:cNvPr>
          <p:cNvSpPr>
            <a:spLocks noGrp="1"/>
          </p:cNvSpPr>
          <p:nvPr>
            <p:ph type="title"/>
          </p:nvPr>
        </p:nvSpPr>
        <p:spPr/>
        <p:txBody>
          <a:bodyPr/>
          <a:lstStyle/>
          <a:p>
            <a:r>
              <a:rPr lang="en-GB"/>
              <a:t>Why Colposcopy?</a:t>
            </a:r>
          </a:p>
        </p:txBody>
      </p:sp>
      <p:pic>
        <p:nvPicPr>
          <p:cNvPr id="5" name="Picture 4" descr="A screen shot of a cell phone&#10;&#10;Description automatically generated">
            <a:extLst>
              <a:ext uri="{FF2B5EF4-FFF2-40B4-BE49-F238E27FC236}">
                <a16:creationId xmlns:a16="http://schemas.microsoft.com/office/drawing/2014/main" id="{34BBB0AC-52FB-8E75-438E-8C8D9FCC2EDD}"/>
              </a:ext>
            </a:extLst>
          </p:cNvPr>
          <p:cNvPicPr>
            <a:picLocks noChangeAspect="1"/>
          </p:cNvPicPr>
          <p:nvPr/>
        </p:nvPicPr>
        <p:blipFill>
          <a:blip r:embed="rId2"/>
          <a:stretch>
            <a:fillRect/>
          </a:stretch>
        </p:blipFill>
        <p:spPr>
          <a:xfrm>
            <a:off x="432325" y="2078619"/>
            <a:ext cx="11327350" cy="2700762"/>
          </a:xfrm>
          <a:prstGeom prst="rect">
            <a:avLst/>
          </a:prstGeom>
        </p:spPr>
      </p:pic>
    </p:spTree>
    <p:extLst>
      <p:ext uri="{BB962C8B-B14F-4D97-AF65-F5344CB8AC3E}">
        <p14:creationId xmlns:p14="http://schemas.microsoft.com/office/powerpoint/2010/main" val="154447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2B347-F930-6B25-943E-5CD8A6644FD5}"/>
              </a:ext>
            </a:extLst>
          </p:cNvPr>
          <p:cNvPicPr>
            <a:picLocks noChangeAspect="1"/>
          </p:cNvPicPr>
          <p:nvPr/>
        </p:nvPicPr>
        <p:blipFill>
          <a:blip r:embed="rId2"/>
          <a:stretch>
            <a:fillRect/>
          </a:stretch>
        </p:blipFill>
        <p:spPr>
          <a:xfrm>
            <a:off x="-3514" y="-4505"/>
            <a:ext cx="6373016" cy="3531458"/>
          </a:xfrm>
          <a:prstGeom prst="rect">
            <a:avLst/>
          </a:prstGeom>
        </p:spPr>
      </p:pic>
      <p:pic>
        <p:nvPicPr>
          <p:cNvPr id="7" name="Picture 6" descr="A graph with a line and a red line&#10;&#10;Description automatically generated">
            <a:extLst>
              <a:ext uri="{FF2B5EF4-FFF2-40B4-BE49-F238E27FC236}">
                <a16:creationId xmlns:a16="http://schemas.microsoft.com/office/drawing/2014/main" id="{C106808B-1DE3-5024-9B90-B66A005529A6}"/>
              </a:ext>
            </a:extLst>
          </p:cNvPr>
          <p:cNvPicPr>
            <a:picLocks noChangeAspect="1"/>
          </p:cNvPicPr>
          <p:nvPr/>
        </p:nvPicPr>
        <p:blipFill>
          <a:blip r:embed="rId3"/>
          <a:stretch>
            <a:fillRect/>
          </a:stretch>
        </p:blipFill>
        <p:spPr>
          <a:xfrm>
            <a:off x="6368836" y="2884429"/>
            <a:ext cx="5826677" cy="3360762"/>
          </a:xfrm>
          <a:prstGeom prst="rect">
            <a:avLst/>
          </a:prstGeom>
        </p:spPr>
      </p:pic>
    </p:spTree>
    <p:extLst>
      <p:ext uri="{BB962C8B-B14F-4D97-AF65-F5344CB8AC3E}">
        <p14:creationId xmlns:p14="http://schemas.microsoft.com/office/powerpoint/2010/main" val="304115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AF3C4-859A-EF4A-5418-5A41ECF4EFF7}"/>
              </a:ext>
            </a:extLst>
          </p:cNvPr>
          <p:cNvSpPr>
            <a:spLocks noGrp="1"/>
          </p:cNvSpPr>
          <p:nvPr>
            <p:ph type="title"/>
          </p:nvPr>
        </p:nvSpPr>
        <p:spPr>
          <a:xfrm>
            <a:off x="522287" y="778390"/>
            <a:ext cx="11329987" cy="724989"/>
          </a:xfrm>
        </p:spPr>
        <p:txBody>
          <a:bodyPr/>
          <a:lstStyle/>
          <a:p>
            <a:r>
              <a:rPr lang="en-GB"/>
              <a:t>Project Overview</a:t>
            </a:r>
          </a:p>
        </p:txBody>
      </p:sp>
      <p:pic>
        <p:nvPicPr>
          <p:cNvPr id="5" name="Picture 4" descr="A diagram of a diagram&#10;&#10;Description automatically generated">
            <a:extLst>
              <a:ext uri="{FF2B5EF4-FFF2-40B4-BE49-F238E27FC236}">
                <a16:creationId xmlns:a16="http://schemas.microsoft.com/office/drawing/2014/main" id="{B12BFDF6-AAA3-AF1E-9893-77BEA767EF94}"/>
              </a:ext>
            </a:extLst>
          </p:cNvPr>
          <p:cNvPicPr>
            <a:picLocks noChangeAspect="1"/>
          </p:cNvPicPr>
          <p:nvPr/>
        </p:nvPicPr>
        <p:blipFill rotWithShape="1">
          <a:blip r:embed="rId3"/>
          <a:srcRect t="27055" b="21553"/>
          <a:stretch/>
        </p:blipFill>
        <p:spPr>
          <a:xfrm>
            <a:off x="1817913" y="1594176"/>
            <a:ext cx="8726010" cy="4484436"/>
          </a:xfrm>
          <a:prstGeom prst="rect">
            <a:avLst/>
          </a:prstGeom>
        </p:spPr>
      </p:pic>
    </p:spTree>
    <p:extLst>
      <p:ext uri="{BB962C8B-B14F-4D97-AF65-F5344CB8AC3E}">
        <p14:creationId xmlns:p14="http://schemas.microsoft.com/office/powerpoint/2010/main" val="191981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221F8-FC09-1AE5-5257-4122E42F07F3}"/>
              </a:ext>
            </a:extLst>
          </p:cNvPr>
          <p:cNvSpPr>
            <a:spLocks noGrp="1"/>
          </p:cNvSpPr>
          <p:nvPr>
            <p:ph type="title"/>
          </p:nvPr>
        </p:nvSpPr>
        <p:spPr/>
        <p:txBody>
          <a:bodyPr/>
          <a:lstStyle/>
          <a:p>
            <a:r>
              <a:rPr lang="en-GB"/>
              <a:t>Qualitative Data Collection</a:t>
            </a:r>
          </a:p>
        </p:txBody>
      </p:sp>
      <p:pic>
        <p:nvPicPr>
          <p:cNvPr id="5" name="Picture 4" descr="A diagram of a patient clinic&#10;&#10;Description automatically generated">
            <a:extLst>
              <a:ext uri="{FF2B5EF4-FFF2-40B4-BE49-F238E27FC236}">
                <a16:creationId xmlns:a16="http://schemas.microsoft.com/office/drawing/2014/main" id="{01DF9341-335B-365A-9FBC-7CA643199750}"/>
              </a:ext>
            </a:extLst>
          </p:cNvPr>
          <p:cNvPicPr>
            <a:picLocks noChangeAspect="1"/>
          </p:cNvPicPr>
          <p:nvPr/>
        </p:nvPicPr>
        <p:blipFill>
          <a:blip r:embed="rId2"/>
          <a:stretch>
            <a:fillRect/>
          </a:stretch>
        </p:blipFill>
        <p:spPr>
          <a:xfrm>
            <a:off x="1285326" y="2473102"/>
            <a:ext cx="9360609" cy="2608350"/>
          </a:xfrm>
          <a:prstGeom prst="rect">
            <a:avLst/>
          </a:prstGeom>
        </p:spPr>
      </p:pic>
    </p:spTree>
    <p:extLst>
      <p:ext uri="{BB962C8B-B14F-4D97-AF65-F5344CB8AC3E}">
        <p14:creationId xmlns:p14="http://schemas.microsoft.com/office/powerpoint/2010/main" val="3863221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69FE6E-0B9D-CEB3-5D06-6BEB7579FDB9}"/>
              </a:ext>
            </a:extLst>
          </p:cNvPr>
          <p:cNvSpPr>
            <a:spLocks noGrp="1"/>
          </p:cNvSpPr>
          <p:nvPr>
            <p:ph type="title"/>
          </p:nvPr>
        </p:nvSpPr>
        <p:spPr>
          <a:xfrm>
            <a:off x="522287" y="492267"/>
            <a:ext cx="11329987" cy="724989"/>
          </a:xfrm>
        </p:spPr>
        <p:txBody>
          <a:bodyPr/>
          <a:lstStyle/>
          <a:p>
            <a:r>
              <a:rPr lang="en-GB"/>
              <a:t>Key Themes </a:t>
            </a:r>
          </a:p>
        </p:txBody>
      </p:sp>
      <p:graphicFrame>
        <p:nvGraphicFramePr>
          <p:cNvPr id="4" name="Diagram 3">
            <a:extLst>
              <a:ext uri="{FF2B5EF4-FFF2-40B4-BE49-F238E27FC236}">
                <a16:creationId xmlns:a16="http://schemas.microsoft.com/office/drawing/2014/main" id="{687CE0D9-6C81-0CD6-760B-1749C8C8482E}"/>
              </a:ext>
            </a:extLst>
          </p:cNvPr>
          <p:cNvGraphicFramePr/>
          <p:nvPr>
            <p:extLst>
              <p:ext uri="{D42A27DB-BD31-4B8C-83A1-F6EECF244321}">
                <p14:modId xmlns:p14="http://schemas.microsoft.com/office/powerpoint/2010/main" val="3676518327"/>
              </p:ext>
            </p:extLst>
          </p:nvPr>
        </p:nvGraphicFramePr>
        <p:xfrm>
          <a:off x="1397895" y="1238031"/>
          <a:ext cx="9396209" cy="561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0407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B2A19-2D22-CED4-EE62-33A3D565FCB4}"/>
              </a:ext>
            </a:extLst>
          </p:cNvPr>
          <p:cNvSpPr>
            <a:spLocks noGrp="1"/>
          </p:cNvSpPr>
          <p:nvPr>
            <p:ph type="title"/>
          </p:nvPr>
        </p:nvSpPr>
        <p:spPr/>
        <p:txBody>
          <a:bodyPr/>
          <a:lstStyle/>
          <a:p>
            <a:r>
              <a:rPr lang="en-GB"/>
              <a:t>Case Study</a:t>
            </a:r>
          </a:p>
        </p:txBody>
      </p:sp>
      <p:graphicFrame>
        <p:nvGraphicFramePr>
          <p:cNvPr id="4" name="Diagram 3">
            <a:extLst>
              <a:ext uri="{FF2B5EF4-FFF2-40B4-BE49-F238E27FC236}">
                <a16:creationId xmlns:a16="http://schemas.microsoft.com/office/drawing/2014/main" id="{34F451A0-71D3-59A8-0F04-4ADED3921FE5}"/>
              </a:ext>
            </a:extLst>
          </p:cNvPr>
          <p:cNvGraphicFramePr/>
          <p:nvPr>
            <p:extLst>
              <p:ext uri="{D42A27DB-BD31-4B8C-83A1-F6EECF244321}">
                <p14:modId xmlns:p14="http://schemas.microsoft.com/office/powerpoint/2010/main" val="3593814382"/>
              </p:ext>
            </p:extLst>
          </p:nvPr>
        </p:nvGraphicFramePr>
        <p:xfrm>
          <a:off x="3004457" y="1513114"/>
          <a:ext cx="5736771" cy="4463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5464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4257FB-263D-9538-E47C-55BE539271EA}"/>
              </a:ext>
            </a:extLst>
          </p:cNvPr>
          <p:cNvSpPr>
            <a:spLocks noGrp="1"/>
          </p:cNvSpPr>
          <p:nvPr>
            <p:ph type="title"/>
          </p:nvPr>
        </p:nvSpPr>
        <p:spPr>
          <a:xfrm>
            <a:off x="431006" y="623530"/>
            <a:ext cx="11329987" cy="724989"/>
          </a:xfrm>
        </p:spPr>
        <p:txBody>
          <a:bodyPr/>
          <a:lstStyle/>
          <a:p>
            <a:r>
              <a:rPr lang="en-GB"/>
              <a:t>Phone Call Pilot</a:t>
            </a:r>
          </a:p>
        </p:txBody>
      </p:sp>
      <p:graphicFrame>
        <p:nvGraphicFramePr>
          <p:cNvPr id="4" name="Table 3">
            <a:extLst>
              <a:ext uri="{FF2B5EF4-FFF2-40B4-BE49-F238E27FC236}">
                <a16:creationId xmlns:a16="http://schemas.microsoft.com/office/drawing/2014/main" id="{48F943BA-C08A-6354-1BF9-74F7CEE3B5CE}"/>
              </a:ext>
            </a:extLst>
          </p:cNvPr>
          <p:cNvGraphicFramePr>
            <a:graphicFrameLocks noGrp="1"/>
          </p:cNvGraphicFramePr>
          <p:nvPr>
            <p:extLst>
              <p:ext uri="{D42A27DB-BD31-4B8C-83A1-F6EECF244321}">
                <p14:modId xmlns:p14="http://schemas.microsoft.com/office/powerpoint/2010/main" val="4011556588"/>
              </p:ext>
            </p:extLst>
          </p:nvPr>
        </p:nvGraphicFramePr>
        <p:xfrm>
          <a:off x="1806597" y="1658019"/>
          <a:ext cx="8578804" cy="1147218"/>
        </p:xfrm>
        <a:graphic>
          <a:graphicData uri="http://schemas.openxmlformats.org/drawingml/2006/table">
            <a:tbl>
              <a:tblPr firstRow="1" bandRow="1">
                <a:tableStyleId>{5C22544A-7EE6-4342-B048-85BDC9FD1C3A}</a:tableStyleId>
              </a:tblPr>
              <a:tblGrid>
                <a:gridCol w="714302">
                  <a:extLst>
                    <a:ext uri="{9D8B030D-6E8A-4147-A177-3AD203B41FA5}">
                      <a16:colId xmlns:a16="http://schemas.microsoft.com/office/drawing/2014/main" val="2825740213"/>
                    </a:ext>
                  </a:extLst>
                </a:gridCol>
                <a:gridCol w="714302">
                  <a:extLst>
                    <a:ext uri="{9D8B030D-6E8A-4147-A177-3AD203B41FA5}">
                      <a16:colId xmlns:a16="http://schemas.microsoft.com/office/drawing/2014/main" val="3670369539"/>
                    </a:ext>
                  </a:extLst>
                </a:gridCol>
                <a:gridCol w="714302">
                  <a:extLst>
                    <a:ext uri="{9D8B030D-6E8A-4147-A177-3AD203B41FA5}">
                      <a16:colId xmlns:a16="http://schemas.microsoft.com/office/drawing/2014/main" val="2588402053"/>
                    </a:ext>
                  </a:extLst>
                </a:gridCol>
                <a:gridCol w="714302">
                  <a:extLst>
                    <a:ext uri="{9D8B030D-6E8A-4147-A177-3AD203B41FA5}">
                      <a16:colId xmlns:a16="http://schemas.microsoft.com/office/drawing/2014/main" val="1541955899"/>
                    </a:ext>
                  </a:extLst>
                </a:gridCol>
                <a:gridCol w="714302">
                  <a:extLst>
                    <a:ext uri="{9D8B030D-6E8A-4147-A177-3AD203B41FA5}">
                      <a16:colId xmlns:a16="http://schemas.microsoft.com/office/drawing/2014/main" val="803642356"/>
                    </a:ext>
                  </a:extLst>
                </a:gridCol>
                <a:gridCol w="714302">
                  <a:extLst>
                    <a:ext uri="{9D8B030D-6E8A-4147-A177-3AD203B41FA5}">
                      <a16:colId xmlns:a16="http://schemas.microsoft.com/office/drawing/2014/main" val="1669539216"/>
                    </a:ext>
                  </a:extLst>
                </a:gridCol>
                <a:gridCol w="714302">
                  <a:extLst>
                    <a:ext uri="{9D8B030D-6E8A-4147-A177-3AD203B41FA5}">
                      <a16:colId xmlns:a16="http://schemas.microsoft.com/office/drawing/2014/main" val="4248335780"/>
                    </a:ext>
                  </a:extLst>
                </a:gridCol>
                <a:gridCol w="227916">
                  <a:extLst>
                    <a:ext uri="{9D8B030D-6E8A-4147-A177-3AD203B41FA5}">
                      <a16:colId xmlns:a16="http://schemas.microsoft.com/office/drawing/2014/main" val="1490447602"/>
                    </a:ext>
                  </a:extLst>
                </a:gridCol>
                <a:gridCol w="489976">
                  <a:extLst>
                    <a:ext uri="{9D8B030D-6E8A-4147-A177-3AD203B41FA5}">
                      <a16:colId xmlns:a16="http://schemas.microsoft.com/office/drawing/2014/main" val="2731180609"/>
                    </a:ext>
                  </a:extLst>
                </a:gridCol>
                <a:gridCol w="714302">
                  <a:extLst>
                    <a:ext uri="{9D8B030D-6E8A-4147-A177-3AD203B41FA5}">
                      <a16:colId xmlns:a16="http://schemas.microsoft.com/office/drawing/2014/main" val="2772042974"/>
                    </a:ext>
                  </a:extLst>
                </a:gridCol>
                <a:gridCol w="133575">
                  <a:extLst>
                    <a:ext uri="{9D8B030D-6E8A-4147-A177-3AD203B41FA5}">
                      <a16:colId xmlns:a16="http://schemas.microsoft.com/office/drawing/2014/main" val="585675555"/>
                    </a:ext>
                  </a:extLst>
                </a:gridCol>
                <a:gridCol w="584317">
                  <a:extLst>
                    <a:ext uri="{9D8B030D-6E8A-4147-A177-3AD203B41FA5}">
                      <a16:colId xmlns:a16="http://schemas.microsoft.com/office/drawing/2014/main" val="999267942"/>
                    </a:ext>
                  </a:extLst>
                </a:gridCol>
                <a:gridCol w="714302">
                  <a:extLst>
                    <a:ext uri="{9D8B030D-6E8A-4147-A177-3AD203B41FA5}">
                      <a16:colId xmlns:a16="http://schemas.microsoft.com/office/drawing/2014/main" val="2957292538"/>
                    </a:ext>
                  </a:extLst>
                </a:gridCol>
                <a:gridCol w="714302">
                  <a:extLst>
                    <a:ext uri="{9D8B030D-6E8A-4147-A177-3AD203B41FA5}">
                      <a16:colId xmlns:a16="http://schemas.microsoft.com/office/drawing/2014/main" val="851279749"/>
                    </a:ext>
                  </a:extLst>
                </a:gridCol>
              </a:tblGrid>
              <a:tr h="382406">
                <a:tc gridSpan="14">
                  <a:txBody>
                    <a:bodyPr/>
                    <a:lstStyle/>
                    <a:p>
                      <a:pPr algn="ctr"/>
                      <a:r>
                        <a:rPr lang="en-GB"/>
                        <a:t>2022</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2640004"/>
                  </a:ext>
                </a:extLst>
              </a:tr>
              <a:tr h="382406">
                <a:tc>
                  <a:txBody>
                    <a:bodyPr/>
                    <a:lstStyle/>
                    <a:p>
                      <a:pPr algn="ctr"/>
                      <a:r>
                        <a:rPr lang="en-GB"/>
                        <a:t>Jan</a:t>
                      </a:r>
                    </a:p>
                  </a:txBody>
                  <a:tcPr anchor="ctr"/>
                </a:tc>
                <a:tc>
                  <a:txBody>
                    <a:bodyPr/>
                    <a:lstStyle/>
                    <a:p>
                      <a:pPr algn="ctr"/>
                      <a:r>
                        <a:rPr lang="en-GB"/>
                        <a:t>Feb</a:t>
                      </a:r>
                    </a:p>
                  </a:txBody>
                  <a:tcPr anchor="ctr"/>
                </a:tc>
                <a:tc>
                  <a:txBody>
                    <a:bodyPr/>
                    <a:lstStyle/>
                    <a:p>
                      <a:pPr algn="ctr"/>
                      <a:r>
                        <a:rPr lang="en-GB"/>
                        <a:t>Mar</a:t>
                      </a:r>
                    </a:p>
                  </a:txBody>
                  <a:tcPr anchor="ctr"/>
                </a:tc>
                <a:tc>
                  <a:txBody>
                    <a:bodyPr/>
                    <a:lstStyle/>
                    <a:p>
                      <a:pPr algn="ctr"/>
                      <a:r>
                        <a:rPr lang="en-GB"/>
                        <a:t>Apr</a:t>
                      </a:r>
                    </a:p>
                  </a:txBody>
                  <a:tcPr anchor="ctr"/>
                </a:tc>
                <a:tc>
                  <a:txBody>
                    <a:bodyPr/>
                    <a:lstStyle/>
                    <a:p>
                      <a:pPr algn="ctr"/>
                      <a:r>
                        <a:rPr lang="en-GB"/>
                        <a:t>May</a:t>
                      </a:r>
                    </a:p>
                  </a:txBody>
                  <a:tcPr anchor="ctr"/>
                </a:tc>
                <a:tc>
                  <a:txBody>
                    <a:bodyPr/>
                    <a:lstStyle/>
                    <a:p>
                      <a:pPr algn="ctr"/>
                      <a:r>
                        <a:rPr lang="en-GB"/>
                        <a:t>Jun</a:t>
                      </a:r>
                    </a:p>
                  </a:txBody>
                  <a:tcPr anchor="ctr"/>
                </a:tc>
                <a:tc>
                  <a:txBody>
                    <a:bodyPr/>
                    <a:lstStyle/>
                    <a:p>
                      <a:pPr algn="ctr"/>
                      <a:r>
                        <a:rPr lang="en-GB"/>
                        <a:t>Jul</a:t>
                      </a:r>
                    </a:p>
                  </a:txBody>
                  <a:tcPr anchor="ctr"/>
                </a:tc>
                <a:tc gridSpan="2">
                  <a:txBody>
                    <a:bodyPr/>
                    <a:lstStyle/>
                    <a:p>
                      <a:pPr algn="ctr"/>
                      <a:r>
                        <a:rPr lang="en-GB"/>
                        <a:t>Aug</a:t>
                      </a:r>
                    </a:p>
                  </a:txBody>
                  <a:tcPr anchor="ctr"/>
                </a:tc>
                <a:tc hMerge="1">
                  <a:txBody>
                    <a:bodyPr/>
                    <a:lstStyle/>
                    <a:p>
                      <a:endParaRPr lang="en-GB"/>
                    </a:p>
                  </a:txBody>
                  <a:tcPr/>
                </a:tc>
                <a:tc>
                  <a:txBody>
                    <a:bodyPr/>
                    <a:lstStyle/>
                    <a:p>
                      <a:pPr algn="ctr"/>
                      <a:r>
                        <a:rPr lang="en-GB"/>
                        <a:t>Sep</a:t>
                      </a:r>
                    </a:p>
                  </a:txBody>
                  <a:tcPr anchor="ctr"/>
                </a:tc>
                <a:tc gridSpan="2">
                  <a:txBody>
                    <a:bodyPr/>
                    <a:lstStyle/>
                    <a:p>
                      <a:pPr algn="ctr"/>
                      <a:r>
                        <a:rPr lang="en-GB"/>
                        <a:t>Oct</a:t>
                      </a:r>
                    </a:p>
                  </a:txBody>
                  <a:tcPr anchor="ctr"/>
                </a:tc>
                <a:tc hMerge="1">
                  <a:txBody>
                    <a:bodyPr/>
                    <a:lstStyle/>
                    <a:p>
                      <a:pPr algn="ctr"/>
                      <a:endParaRPr lang="en-GB"/>
                    </a:p>
                  </a:txBody>
                  <a:tcPr anchor="ctr"/>
                </a:tc>
                <a:tc>
                  <a:txBody>
                    <a:bodyPr/>
                    <a:lstStyle/>
                    <a:p>
                      <a:pPr algn="ctr"/>
                      <a:r>
                        <a:rPr lang="en-GB"/>
                        <a:t>Nov</a:t>
                      </a:r>
                    </a:p>
                  </a:txBody>
                  <a:tcPr anchor="ctr"/>
                </a:tc>
                <a:tc>
                  <a:txBody>
                    <a:bodyPr/>
                    <a:lstStyle/>
                    <a:p>
                      <a:pPr algn="ctr"/>
                      <a:r>
                        <a:rPr lang="en-GB"/>
                        <a:t>Dec</a:t>
                      </a:r>
                    </a:p>
                  </a:txBody>
                  <a:tcPr anchor="ctr"/>
                </a:tc>
                <a:extLst>
                  <a:ext uri="{0D108BD9-81ED-4DB2-BD59-A6C34878D82A}">
                    <a16:rowId xmlns:a16="http://schemas.microsoft.com/office/drawing/2014/main" val="2137507987"/>
                  </a:ext>
                </a:extLst>
              </a:tr>
              <a:tr h="382406">
                <a:tc gridSpan="8">
                  <a:txBody>
                    <a:bodyPr/>
                    <a:lstStyle/>
                    <a:p>
                      <a:pPr algn="ctr"/>
                      <a:r>
                        <a:rPr lang="en-GB" sz="1000"/>
                        <a:t>Pre-intervention period</a:t>
                      </a:r>
                    </a:p>
                  </a:txBody>
                  <a:tcPr anchor="ctr">
                    <a:solidFill>
                      <a:schemeClr val="accent6">
                        <a:lumMod val="60000"/>
                        <a:lumOff val="40000"/>
                      </a:schemeClr>
                    </a:solidFill>
                  </a:tcPr>
                </a:tc>
                <a:tc hMerge="1">
                  <a:txBody>
                    <a:bodyPr/>
                    <a:lstStyle/>
                    <a:p>
                      <a:pPr algn="ctr"/>
                      <a:endParaRPr lang="en-GB"/>
                    </a:p>
                  </a:txBody>
                  <a:tcPr anchor="ctr">
                    <a:solidFill>
                      <a:schemeClr val="accent5">
                        <a:lumMod val="60000"/>
                        <a:lumOff val="40000"/>
                      </a:schemeClr>
                    </a:solidFill>
                  </a:tcPr>
                </a:tc>
                <a:tc hMerge="1">
                  <a:txBody>
                    <a:bodyPr/>
                    <a:lstStyle/>
                    <a:p>
                      <a:pPr algn="ctr"/>
                      <a:endParaRPr lang="en-GB"/>
                    </a:p>
                  </a:txBody>
                  <a:tcPr anchor="ctr">
                    <a:solidFill>
                      <a:schemeClr val="accent5">
                        <a:lumMod val="60000"/>
                        <a:lumOff val="40000"/>
                      </a:schemeClr>
                    </a:solidFill>
                  </a:tcPr>
                </a:tc>
                <a:tc hMerge="1">
                  <a:txBody>
                    <a:bodyPr/>
                    <a:lstStyle/>
                    <a:p>
                      <a:pPr algn="ctr"/>
                      <a:endParaRPr lang="en-GB"/>
                    </a:p>
                  </a:txBody>
                  <a:tcPr anchor="ctr">
                    <a:solidFill>
                      <a:schemeClr val="accent5">
                        <a:lumMod val="60000"/>
                        <a:lumOff val="40000"/>
                      </a:schemeClr>
                    </a:solidFill>
                  </a:tcPr>
                </a:tc>
                <a:tc hMerge="1">
                  <a:txBody>
                    <a:bodyPr/>
                    <a:lstStyle/>
                    <a:p>
                      <a:pPr algn="ctr"/>
                      <a:endParaRPr lang="en-GB"/>
                    </a:p>
                  </a:txBody>
                  <a:tcPr anchor="ctr">
                    <a:solidFill>
                      <a:schemeClr val="accent5">
                        <a:lumMod val="60000"/>
                        <a:lumOff val="40000"/>
                      </a:schemeClr>
                    </a:solidFill>
                  </a:tcPr>
                </a:tc>
                <a:tc hMerge="1">
                  <a:txBody>
                    <a:bodyPr/>
                    <a:lstStyle/>
                    <a:p>
                      <a:pPr algn="ctr"/>
                      <a:endParaRPr lang="en-GB"/>
                    </a:p>
                  </a:txBody>
                  <a:tcPr anchor="ctr">
                    <a:solidFill>
                      <a:schemeClr val="accent5">
                        <a:lumMod val="60000"/>
                        <a:lumOff val="40000"/>
                      </a:schemeClr>
                    </a:solidFill>
                  </a:tcPr>
                </a:tc>
                <a:tc hMerge="1">
                  <a:txBody>
                    <a:bodyPr/>
                    <a:lstStyle/>
                    <a:p>
                      <a:pPr algn="ctr"/>
                      <a:endParaRPr lang="en-GB"/>
                    </a:p>
                  </a:txBody>
                  <a:tcPr anchor="ctr">
                    <a:solidFill>
                      <a:schemeClr val="accent5">
                        <a:lumMod val="60000"/>
                        <a:lumOff val="40000"/>
                      </a:schemeClr>
                    </a:solidFill>
                  </a:tcPr>
                </a:tc>
                <a:tc hMerge="1">
                  <a:txBody>
                    <a:bodyPr/>
                    <a:lstStyle/>
                    <a:p>
                      <a:pPr algn="ctr"/>
                      <a:endParaRPr lang="en-GB"/>
                    </a:p>
                  </a:txBody>
                  <a:tcPr anchor="ctr">
                    <a:solidFill>
                      <a:schemeClr val="accent5">
                        <a:lumMod val="60000"/>
                        <a:lumOff val="40000"/>
                      </a:schemeClr>
                    </a:solidFill>
                  </a:tcPr>
                </a:tc>
                <a:tc gridSpan="3">
                  <a:txBody>
                    <a:bodyPr/>
                    <a:lstStyle/>
                    <a:p>
                      <a:pPr algn="ctr"/>
                      <a:r>
                        <a:rPr lang="en-GB" sz="1000"/>
                        <a:t>Intervention</a:t>
                      </a:r>
                    </a:p>
                  </a:txBody>
                  <a:tcPr anchor="ctr">
                    <a:solidFill>
                      <a:srgbClr val="FDB9F5"/>
                    </a:solidFill>
                  </a:tcPr>
                </a:tc>
                <a:tc hMerge="1">
                  <a:txBody>
                    <a:bodyPr/>
                    <a:lstStyle/>
                    <a:p>
                      <a:pPr algn="ctr"/>
                      <a:endParaRPr lang="en-GB"/>
                    </a:p>
                  </a:txBody>
                  <a:tcPr anchor="ctr">
                    <a:solidFill>
                      <a:srgbClr val="FDB9F5"/>
                    </a:solidFill>
                  </a:tcPr>
                </a:tc>
                <a:tc hMerge="1">
                  <a:txBody>
                    <a:bodyPr/>
                    <a:lstStyle/>
                    <a:p>
                      <a:pPr algn="ctr"/>
                      <a:endParaRPr lang="en-GB"/>
                    </a:p>
                  </a:txBody>
                  <a:tcPr anchor="ctr">
                    <a:solidFill>
                      <a:schemeClr val="accent5">
                        <a:lumMod val="60000"/>
                        <a:lumOff val="40000"/>
                      </a:schemeClr>
                    </a:solidFill>
                  </a:tcPr>
                </a:tc>
                <a:tc gridSpan="3">
                  <a:txBody>
                    <a:bodyPr/>
                    <a:lstStyle/>
                    <a:p>
                      <a:pPr algn="ctr"/>
                      <a:r>
                        <a:rPr lang="en-GB" sz="1000"/>
                        <a:t>Post-intervention period</a:t>
                      </a:r>
                      <a:endParaRPr lang="en-GB"/>
                    </a:p>
                  </a:txBody>
                  <a:tcPr anchor="ctr">
                    <a:solidFill>
                      <a:schemeClr val="accent3">
                        <a:lumMod val="60000"/>
                        <a:lumOff val="40000"/>
                      </a:schemeClr>
                    </a:solidFill>
                  </a:tcPr>
                </a:tc>
                <a:tc hMerge="1">
                  <a:txBody>
                    <a:bodyPr/>
                    <a:lstStyle/>
                    <a:p>
                      <a:pPr algn="ctr"/>
                      <a:endParaRPr lang="en-GB"/>
                    </a:p>
                  </a:txBody>
                  <a:tcPr anchor="ctr">
                    <a:solidFill>
                      <a:schemeClr val="accent5">
                        <a:lumMod val="60000"/>
                        <a:lumOff val="40000"/>
                      </a:schemeClr>
                    </a:solidFill>
                  </a:tcPr>
                </a:tc>
                <a:tc hMerge="1">
                  <a:txBody>
                    <a:bodyPr/>
                    <a:lstStyle/>
                    <a:p>
                      <a:pPr algn="ctr"/>
                      <a:endParaRPr lang="en-GB"/>
                    </a:p>
                  </a:txBody>
                  <a:tcPr anchor="ctr">
                    <a:solidFill>
                      <a:schemeClr val="accent5">
                        <a:lumMod val="60000"/>
                        <a:lumOff val="40000"/>
                      </a:schemeClr>
                    </a:solidFill>
                  </a:tcPr>
                </a:tc>
                <a:extLst>
                  <a:ext uri="{0D108BD9-81ED-4DB2-BD59-A6C34878D82A}">
                    <a16:rowId xmlns:a16="http://schemas.microsoft.com/office/drawing/2014/main" val="245910885"/>
                  </a:ext>
                </a:extLst>
              </a:tr>
            </a:tbl>
          </a:graphicData>
        </a:graphic>
      </p:graphicFrame>
      <p:graphicFrame>
        <p:nvGraphicFramePr>
          <p:cNvPr id="5" name="Table 4">
            <a:extLst>
              <a:ext uri="{FF2B5EF4-FFF2-40B4-BE49-F238E27FC236}">
                <a16:creationId xmlns:a16="http://schemas.microsoft.com/office/drawing/2014/main" id="{5D788D54-5722-E8A8-10EC-B0A93938BE96}"/>
              </a:ext>
            </a:extLst>
          </p:cNvPr>
          <p:cNvGraphicFramePr>
            <a:graphicFrameLocks noGrp="1"/>
          </p:cNvGraphicFramePr>
          <p:nvPr>
            <p:extLst>
              <p:ext uri="{D42A27DB-BD31-4B8C-83A1-F6EECF244321}">
                <p14:modId xmlns:p14="http://schemas.microsoft.com/office/powerpoint/2010/main" val="1780164282"/>
              </p:ext>
            </p:extLst>
          </p:nvPr>
        </p:nvGraphicFramePr>
        <p:xfrm>
          <a:off x="1806597" y="3250437"/>
          <a:ext cx="8578803" cy="1147217"/>
        </p:xfrm>
        <a:graphic>
          <a:graphicData uri="http://schemas.openxmlformats.org/drawingml/2006/table">
            <a:tbl>
              <a:tblPr>
                <a:tableStyleId>{5C22544A-7EE6-4342-B048-85BDC9FD1C3A}</a:tableStyleId>
              </a:tblPr>
              <a:tblGrid>
                <a:gridCol w="2411538">
                  <a:extLst>
                    <a:ext uri="{9D8B030D-6E8A-4147-A177-3AD203B41FA5}">
                      <a16:colId xmlns:a16="http://schemas.microsoft.com/office/drawing/2014/main" val="2299431871"/>
                    </a:ext>
                  </a:extLst>
                </a:gridCol>
                <a:gridCol w="1468621">
                  <a:extLst>
                    <a:ext uri="{9D8B030D-6E8A-4147-A177-3AD203B41FA5}">
                      <a16:colId xmlns:a16="http://schemas.microsoft.com/office/drawing/2014/main" val="3053763461"/>
                    </a:ext>
                  </a:extLst>
                </a:gridCol>
                <a:gridCol w="1961544">
                  <a:extLst>
                    <a:ext uri="{9D8B030D-6E8A-4147-A177-3AD203B41FA5}">
                      <a16:colId xmlns:a16="http://schemas.microsoft.com/office/drawing/2014/main" val="3904575294"/>
                    </a:ext>
                  </a:extLst>
                </a:gridCol>
                <a:gridCol w="1368550">
                  <a:extLst>
                    <a:ext uri="{9D8B030D-6E8A-4147-A177-3AD203B41FA5}">
                      <a16:colId xmlns:a16="http://schemas.microsoft.com/office/drawing/2014/main" val="901411851"/>
                    </a:ext>
                  </a:extLst>
                </a:gridCol>
                <a:gridCol w="1368550">
                  <a:extLst>
                    <a:ext uri="{9D8B030D-6E8A-4147-A177-3AD203B41FA5}">
                      <a16:colId xmlns:a16="http://schemas.microsoft.com/office/drawing/2014/main" val="719805982"/>
                    </a:ext>
                  </a:extLst>
                </a:gridCol>
              </a:tblGrid>
              <a:tr h="498361">
                <a:tc>
                  <a:txBody>
                    <a:bodyPr/>
                    <a:lstStyle/>
                    <a:p>
                      <a:pPr algn="ctr" fontAlgn="b"/>
                      <a:endParaRPr lang="en-GB" sz="1800" b="1" i="0" u="none" strike="noStrike">
                        <a:solidFill>
                          <a:srgbClr val="000000"/>
                        </a:solidFill>
                        <a:effectLst/>
                        <a:latin typeface="Calibri" panose="020F0502020204030204" pitchFamily="34" charset="0"/>
                      </a:endParaRPr>
                    </a:p>
                  </a:txBody>
                  <a:tcPr marL="6939" marR="6939" marT="6939" marB="0" anchor="ctr"/>
                </a:tc>
                <a:tc>
                  <a:txBody>
                    <a:bodyPr/>
                    <a:lstStyle/>
                    <a:p>
                      <a:pPr algn="ctr" fontAlgn="b"/>
                      <a:r>
                        <a:rPr lang="en-GB" sz="1600" b="1" u="none" strike="noStrike">
                          <a:effectLst/>
                        </a:rPr>
                        <a:t>Attendances</a:t>
                      </a:r>
                      <a:endParaRPr lang="en-GB" sz="1600" b="1" i="0" u="none" strike="noStrike">
                        <a:solidFill>
                          <a:srgbClr val="000000"/>
                        </a:solidFill>
                        <a:effectLst/>
                        <a:latin typeface="Calibri" panose="020F0502020204030204" pitchFamily="34" charset="0"/>
                      </a:endParaRPr>
                    </a:p>
                  </a:txBody>
                  <a:tcPr marL="6939" marR="6939" marT="6939" marB="0" anchor="ctr"/>
                </a:tc>
                <a:tc>
                  <a:txBody>
                    <a:bodyPr/>
                    <a:lstStyle/>
                    <a:p>
                      <a:pPr algn="ctr" fontAlgn="b"/>
                      <a:r>
                        <a:rPr lang="en-GB" sz="1600" b="1" u="none" strike="noStrike">
                          <a:effectLst/>
                        </a:rPr>
                        <a:t>Non-attendances</a:t>
                      </a:r>
                      <a:endParaRPr lang="en-GB" sz="1600" b="1" i="0" u="none" strike="noStrike">
                        <a:solidFill>
                          <a:srgbClr val="000000"/>
                        </a:solidFill>
                        <a:effectLst/>
                        <a:latin typeface="Calibri" panose="020F0502020204030204" pitchFamily="34" charset="0"/>
                      </a:endParaRPr>
                    </a:p>
                  </a:txBody>
                  <a:tcPr marL="6939" marR="6939" marT="6939" marB="0" anchor="ctr"/>
                </a:tc>
                <a:tc>
                  <a:txBody>
                    <a:bodyPr/>
                    <a:lstStyle/>
                    <a:p>
                      <a:pPr algn="ctr" fontAlgn="b"/>
                      <a:r>
                        <a:rPr lang="en-GB" sz="1600" b="1" u="none" strike="noStrike" kern="1200">
                          <a:solidFill>
                            <a:schemeClr val="dk1"/>
                          </a:solidFill>
                          <a:effectLst/>
                          <a:latin typeface="+mn-lt"/>
                          <a:ea typeface="+mn-ea"/>
                          <a:cs typeface="+mn-cs"/>
                        </a:rPr>
                        <a:t>Total</a:t>
                      </a:r>
                    </a:p>
                  </a:txBody>
                  <a:tcPr marL="6939" marR="6939" marT="6939" marB="0" anchor="ctr"/>
                </a:tc>
                <a:tc>
                  <a:txBody>
                    <a:bodyPr/>
                    <a:lstStyle/>
                    <a:p>
                      <a:pPr algn="ctr" fontAlgn="b"/>
                      <a:r>
                        <a:rPr lang="en-GB" sz="1600" b="1" u="none" strike="noStrike">
                          <a:effectLst/>
                        </a:rPr>
                        <a:t>DNA Rate</a:t>
                      </a:r>
                      <a:endParaRPr lang="en-GB" sz="1600" b="1" i="0" u="none" strike="noStrike">
                        <a:solidFill>
                          <a:srgbClr val="000000"/>
                        </a:solidFill>
                        <a:effectLst/>
                        <a:latin typeface="Calibri" panose="020F0502020204030204" pitchFamily="34" charset="0"/>
                      </a:endParaRPr>
                    </a:p>
                  </a:txBody>
                  <a:tcPr marL="6939" marR="6939" marT="6939" marB="0" anchor="ctr"/>
                </a:tc>
                <a:extLst>
                  <a:ext uri="{0D108BD9-81ED-4DB2-BD59-A6C34878D82A}">
                    <a16:rowId xmlns:a16="http://schemas.microsoft.com/office/drawing/2014/main" val="314484574"/>
                  </a:ext>
                </a:extLst>
              </a:tr>
              <a:tr h="324428">
                <a:tc>
                  <a:txBody>
                    <a:bodyPr/>
                    <a:lstStyle/>
                    <a:p>
                      <a:pPr algn="ctr" fontAlgn="b"/>
                      <a:r>
                        <a:rPr lang="en-GB" sz="1800" b="1" u="none" strike="noStrike">
                          <a:effectLst/>
                        </a:rPr>
                        <a:t>2022 Pre-Intervention</a:t>
                      </a:r>
                      <a:endParaRPr lang="en-GB" sz="1800" b="1" i="0" u="none" strike="noStrike">
                        <a:solidFill>
                          <a:srgbClr val="000000"/>
                        </a:solidFill>
                        <a:effectLst/>
                        <a:latin typeface="Calibri" panose="020F0502020204030204" pitchFamily="34" charset="0"/>
                      </a:endParaRPr>
                    </a:p>
                  </a:txBody>
                  <a:tcPr marL="6939" marR="6939" marT="6939" marB="0" anchor="ctr">
                    <a:solidFill>
                      <a:schemeClr val="accent6">
                        <a:lumMod val="60000"/>
                        <a:lumOff val="40000"/>
                      </a:schemeClr>
                    </a:solidFill>
                  </a:tcPr>
                </a:tc>
                <a:tc>
                  <a:txBody>
                    <a:bodyPr/>
                    <a:lstStyle/>
                    <a:p>
                      <a:pPr algn="ctr" fontAlgn="b"/>
                      <a:r>
                        <a:rPr lang="en-GB" sz="1800" b="1" u="none" strike="noStrike">
                          <a:effectLst/>
                        </a:rPr>
                        <a:t>1,736</a:t>
                      </a:r>
                      <a:endParaRPr lang="en-GB" sz="1800" b="1" i="0" u="none" strike="noStrike">
                        <a:solidFill>
                          <a:srgbClr val="000000"/>
                        </a:solidFill>
                        <a:effectLst/>
                        <a:latin typeface="Calibri" panose="020F0502020204030204" pitchFamily="34" charset="0"/>
                      </a:endParaRPr>
                    </a:p>
                  </a:txBody>
                  <a:tcPr marL="6939" marR="6939" marT="6939" marB="0" anchor="ctr">
                    <a:solidFill>
                      <a:schemeClr val="accent6">
                        <a:lumMod val="60000"/>
                        <a:lumOff val="40000"/>
                      </a:schemeClr>
                    </a:solidFill>
                  </a:tcPr>
                </a:tc>
                <a:tc>
                  <a:txBody>
                    <a:bodyPr/>
                    <a:lstStyle/>
                    <a:p>
                      <a:pPr algn="ctr" fontAlgn="b"/>
                      <a:r>
                        <a:rPr lang="en-GB" sz="1800" b="1" u="none" strike="noStrike">
                          <a:effectLst/>
                        </a:rPr>
                        <a:t>195</a:t>
                      </a:r>
                      <a:endParaRPr lang="en-GB" sz="1800" b="1" i="0" u="none" strike="noStrike">
                        <a:solidFill>
                          <a:srgbClr val="000000"/>
                        </a:solidFill>
                        <a:effectLst/>
                        <a:latin typeface="Calibri" panose="020F0502020204030204" pitchFamily="34" charset="0"/>
                      </a:endParaRPr>
                    </a:p>
                  </a:txBody>
                  <a:tcPr marL="6939" marR="6939" marT="6939" marB="0" anchor="ctr">
                    <a:solidFill>
                      <a:schemeClr val="accent6">
                        <a:lumMod val="60000"/>
                        <a:lumOff val="40000"/>
                      </a:schemeClr>
                    </a:solidFill>
                  </a:tcPr>
                </a:tc>
                <a:tc>
                  <a:txBody>
                    <a:bodyPr/>
                    <a:lstStyle/>
                    <a:p>
                      <a:pPr marL="0" algn="ctr" defTabSz="685800" rtl="0" eaLnBrk="1" fontAlgn="b" latinLnBrk="0" hangingPunct="1"/>
                      <a:r>
                        <a:rPr lang="en-GB" sz="1800" b="1" u="none" strike="noStrike" kern="1200">
                          <a:solidFill>
                            <a:schemeClr val="dk1"/>
                          </a:solidFill>
                          <a:effectLst/>
                          <a:latin typeface="+mn-lt"/>
                          <a:ea typeface="+mn-ea"/>
                          <a:cs typeface="+mn-cs"/>
                        </a:rPr>
                        <a:t>1,932</a:t>
                      </a:r>
                    </a:p>
                  </a:txBody>
                  <a:tcPr marL="6939" marR="6939" marT="6939" marB="0" anchor="ctr">
                    <a:solidFill>
                      <a:schemeClr val="accent6">
                        <a:lumMod val="60000"/>
                        <a:lumOff val="40000"/>
                      </a:schemeClr>
                    </a:solidFill>
                  </a:tcPr>
                </a:tc>
                <a:tc>
                  <a:txBody>
                    <a:bodyPr/>
                    <a:lstStyle/>
                    <a:p>
                      <a:pPr algn="ctr" fontAlgn="b"/>
                      <a:r>
                        <a:rPr lang="en-GB" sz="1800" b="1" u="none" strike="noStrike">
                          <a:effectLst/>
                        </a:rPr>
                        <a:t>10.1%</a:t>
                      </a:r>
                      <a:endParaRPr lang="en-GB" sz="1800" b="1" i="0" u="none" strike="noStrike">
                        <a:solidFill>
                          <a:srgbClr val="000000"/>
                        </a:solidFill>
                        <a:effectLst/>
                        <a:latin typeface="Calibri" panose="020F0502020204030204" pitchFamily="34" charset="0"/>
                      </a:endParaRPr>
                    </a:p>
                  </a:txBody>
                  <a:tcPr marL="6939" marR="6939" marT="6939" marB="0" anchor="ctr">
                    <a:solidFill>
                      <a:schemeClr val="accent6">
                        <a:lumMod val="60000"/>
                        <a:lumOff val="40000"/>
                      </a:schemeClr>
                    </a:solidFill>
                  </a:tcPr>
                </a:tc>
                <a:extLst>
                  <a:ext uri="{0D108BD9-81ED-4DB2-BD59-A6C34878D82A}">
                    <a16:rowId xmlns:a16="http://schemas.microsoft.com/office/drawing/2014/main" val="1810762098"/>
                  </a:ext>
                </a:extLst>
              </a:tr>
              <a:tr h="324428">
                <a:tc>
                  <a:txBody>
                    <a:bodyPr/>
                    <a:lstStyle/>
                    <a:p>
                      <a:pPr algn="ctr" fontAlgn="b"/>
                      <a:r>
                        <a:rPr lang="en-GB" sz="1800" b="1" u="none" strike="noStrike">
                          <a:effectLst/>
                        </a:rPr>
                        <a:t>2022 Intervention</a:t>
                      </a:r>
                      <a:endParaRPr lang="en-GB" sz="1800" b="1" i="0" u="none" strike="noStrike">
                        <a:solidFill>
                          <a:srgbClr val="000000"/>
                        </a:solidFill>
                        <a:effectLst/>
                        <a:latin typeface="Calibri" panose="020F0502020204030204" pitchFamily="34" charset="0"/>
                      </a:endParaRPr>
                    </a:p>
                  </a:txBody>
                  <a:tcPr marL="6939" marR="6939" marT="6939" marB="0" anchor="ctr">
                    <a:solidFill>
                      <a:srgbClr val="F395C2"/>
                    </a:solidFill>
                  </a:tcPr>
                </a:tc>
                <a:tc>
                  <a:txBody>
                    <a:bodyPr/>
                    <a:lstStyle/>
                    <a:p>
                      <a:pPr algn="ctr" fontAlgn="b"/>
                      <a:r>
                        <a:rPr lang="en-GB" sz="1800" b="1" u="none" strike="noStrike">
                          <a:effectLst/>
                        </a:rPr>
                        <a:t>494</a:t>
                      </a:r>
                      <a:endParaRPr lang="en-GB" sz="1800" b="1" i="0" u="none" strike="noStrike">
                        <a:solidFill>
                          <a:srgbClr val="000000"/>
                        </a:solidFill>
                        <a:effectLst/>
                        <a:latin typeface="Calibri" panose="020F0502020204030204" pitchFamily="34" charset="0"/>
                      </a:endParaRPr>
                    </a:p>
                  </a:txBody>
                  <a:tcPr marL="6939" marR="6939" marT="6939" marB="0" anchor="ctr">
                    <a:solidFill>
                      <a:srgbClr val="F395C2"/>
                    </a:solidFill>
                  </a:tcPr>
                </a:tc>
                <a:tc>
                  <a:txBody>
                    <a:bodyPr/>
                    <a:lstStyle/>
                    <a:p>
                      <a:pPr algn="ctr" fontAlgn="b"/>
                      <a:r>
                        <a:rPr lang="en-GB" sz="1800" b="1" u="none" strike="noStrike">
                          <a:effectLst/>
                        </a:rPr>
                        <a:t>45</a:t>
                      </a:r>
                      <a:endParaRPr lang="en-GB" sz="1800" b="1" i="0" u="none" strike="noStrike">
                        <a:solidFill>
                          <a:srgbClr val="000000"/>
                        </a:solidFill>
                        <a:effectLst/>
                        <a:latin typeface="Calibri" panose="020F0502020204030204" pitchFamily="34" charset="0"/>
                      </a:endParaRPr>
                    </a:p>
                  </a:txBody>
                  <a:tcPr marL="6939" marR="6939" marT="6939" marB="0" anchor="ctr">
                    <a:solidFill>
                      <a:srgbClr val="F395C2"/>
                    </a:solidFill>
                  </a:tcPr>
                </a:tc>
                <a:tc>
                  <a:txBody>
                    <a:bodyPr/>
                    <a:lstStyle/>
                    <a:p>
                      <a:pPr marL="0" algn="ctr" defTabSz="685800" rtl="0" eaLnBrk="1" fontAlgn="b" latinLnBrk="0" hangingPunct="1"/>
                      <a:r>
                        <a:rPr lang="en-GB" sz="1800" b="1" u="none" strike="noStrike" kern="1200">
                          <a:solidFill>
                            <a:schemeClr val="dk1"/>
                          </a:solidFill>
                          <a:effectLst/>
                          <a:latin typeface="+mn-lt"/>
                          <a:ea typeface="+mn-ea"/>
                          <a:cs typeface="+mn-cs"/>
                        </a:rPr>
                        <a:t>539</a:t>
                      </a:r>
                    </a:p>
                  </a:txBody>
                  <a:tcPr marL="6939" marR="6939" marT="6939" marB="0" anchor="ctr">
                    <a:solidFill>
                      <a:srgbClr val="F395C2"/>
                    </a:solidFill>
                  </a:tcPr>
                </a:tc>
                <a:tc>
                  <a:txBody>
                    <a:bodyPr/>
                    <a:lstStyle/>
                    <a:p>
                      <a:pPr algn="ctr" fontAlgn="b"/>
                      <a:r>
                        <a:rPr lang="en-GB" sz="1800" b="1" u="none" strike="noStrike">
                          <a:effectLst/>
                        </a:rPr>
                        <a:t>8.3%</a:t>
                      </a:r>
                      <a:endParaRPr lang="en-GB" sz="1800" b="1" i="0" u="none" strike="noStrike">
                        <a:solidFill>
                          <a:srgbClr val="000000"/>
                        </a:solidFill>
                        <a:effectLst/>
                        <a:latin typeface="Calibri" panose="020F0502020204030204" pitchFamily="34" charset="0"/>
                      </a:endParaRPr>
                    </a:p>
                  </a:txBody>
                  <a:tcPr marL="6939" marR="6939" marT="6939" marB="0" anchor="ctr">
                    <a:solidFill>
                      <a:srgbClr val="F395C2"/>
                    </a:solidFill>
                  </a:tcPr>
                </a:tc>
                <a:extLst>
                  <a:ext uri="{0D108BD9-81ED-4DB2-BD59-A6C34878D82A}">
                    <a16:rowId xmlns:a16="http://schemas.microsoft.com/office/drawing/2014/main" val="1148286418"/>
                  </a:ext>
                </a:extLst>
              </a:tr>
            </a:tbl>
          </a:graphicData>
        </a:graphic>
      </p:graphicFrame>
      <p:graphicFrame>
        <p:nvGraphicFramePr>
          <p:cNvPr id="6" name="Table 5">
            <a:extLst>
              <a:ext uri="{FF2B5EF4-FFF2-40B4-BE49-F238E27FC236}">
                <a16:creationId xmlns:a16="http://schemas.microsoft.com/office/drawing/2014/main" id="{96211581-30E9-E44C-ECF4-2311C0846361}"/>
              </a:ext>
            </a:extLst>
          </p:cNvPr>
          <p:cNvGraphicFramePr>
            <a:graphicFrameLocks noGrp="1"/>
          </p:cNvGraphicFramePr>
          <p:nvPr>
            <p:extLst>
              <p:ext uri="{D42A27DB-BD31-4B8C-83A1-F6EECF244321}">
                <p14:modId xmlns:p14="http://schemas.microsoft.com/office/powerpoint/2010/main" val="3676651341"/>
              </p:ext>
            </p:extLst>
          </p:nvPr>
        </p:nvGraphicFramePr>
        <p:xfrm>
          <a:off x="1806600" y="4798830"/>
          <a:ext cx="8578801" cy="1344627"/>
        </p:xfrm>
        <a:graphic>
          <a:graphicData uri="http://schemas.openxmlformats.org/drawingml/2006/table">
            <a:tbl>
              <a:tblPr>
                <a:tableStyleId>{5C22544A-7EE6-4342-B048-85BDC9FD1C3A}</a:tableStyleId>
              </a:tblPr>
              <a:tblGrid>
                <a:gridCol w="3676627">
                  <a:extLst>
                    <a:ext uri="{9D8B030D-6E8A-4147-A177-3AD203B41FA5}">
                      <a16:colId xmlns:a16="http://schemas.microsoft.com/office/drawing/2014/main" val="2299431871"/>
                    </a:ext>
                  </a:extLst>
                </a:gridCol>
                <a:gridCol w="1546877">
                  <a:extLst>
                    <a:ext uri="{9D8B030D-6E8A-4147-A177-3AD203B41FA5}">
                      <a16:colId xmlns:a16="http://schemas.microsoft.com/office/drawing/2014/main" val="3053763461"/>
                    </a:ext>
                  </a:extLst>
                </a:gridCol>
                <a:gridCol w="1721239">
                  <a:extLst>
                    <a:ext uri="{9D8B030D-6E8A-4147-A177-3AD203B41FA5}">
                      <a16:colId xmlns:a16="http://schemas.microsoft.com/office/drawing/2014/main" val="3904575294"/>
                    </a:ext>
                  </a:extLst>
                </a:gridCol>
                <a:gridCol w="1634058">
                  <a:extLst>
                    <a:ext uri="{9D8B030D-6E8A-4147-A177-3AD203B41FA5}">
                      <a16:colId xmlns:a16="http://schemas.microsoft.com/office/drawing/2014/main" val="719805982"/>
                    </a:ext>
                  </a:extLst>
                </a:gridCol>
              </a:tblGrid>
              <a:tr h="427151">
                <a:tc>
                  <a:txBody>
                    <a:bodyPr/>
                    <a:lstStyle/>
                    <a:p>
                      <a:pPr algn="ctr" fontAlgn="b"/>
                      <a:endParaRPr lang="en-GB" sz="1600" b="1" i="0" u="none" strike="noStrike">
                        <a:solidFill>
                          <a:srgbClr val="000000"/>
                        </a:solidFill>
                        <a:effectLst/>
                        <a:latin typeface="Calibri" panose="020F0502020204030204" pitchFamily="34" charset="0"/>
                      </a:endParaRPr>
                    </a:p>
                  </a:txBody>
                  <a:tcPr marL="6939" marR="6939" marT="6939" marB="0" anchor="ctr"/>
                </a:tc>
                <a:tc>
                  <a:txBody>
                    <a:bodyPr/>
                    <a:lstStyle/>
                    <a:p>
                      <a:pPr algn="ctr" fontAlgn="b"/>
                      <a:r>
                        <a:rPr lang="en-GB" sz="1400" b="1" u="none" strike="noStrike">
                          <a:effectLst/>
                        </a:rPr>
                        <a:t>Pre-Intervention DNA rate (2022)</a:t>
                      </a:r>
                      <a:endParaRPr lang="en-GB" sz="1400" b="1" i="0" u="none" strike="noStrike">
                        <a:solidFill>
                          <a:srgbClr val="000000"/>
                        </a:solidFill>
                        <a:effectLst/>
                        <a:latin typeface="Calibri" panose="020F0502020204030204" pitchFamily="34" charset="0"/>
                      </a:endParaRPr>
                    </a:p>
                  </a:txBody>
                  <a:tcPr marL="6939" marR="6939" marT="6939" marB="0" anchor="ctr">
                    <a:solidFill>
                      <a:schemeClr val="accent6">
                        <a:lumMod val="60000"/>
                        <a:lumOff val="40000"/>
                      </a:schemeClr>
                    </a:solidFill>
                  </a:tcPr>
                </a:tc>
                <a:tc>
                  <a:txBody>
                    <a:bodyPr/>
                    <a:lstStyle/>
                    <a:p>
                      <a:pPr algn="ctr" fontAlgn="b"/>
                      <a:r>
                        <a:rPr lang="en-GB" sz="1400" b="1" u="none" strike="noStrike">
                          <a:effectLst/>
                        </a:rPr>
                        <a:t>Intervention DNA rate</a:t>
                      </a:r>
                      <a:endParaRPr lang="en-GB" sz="1400" b="1" i="0" u="none" strike="noStrike">
                        <a:solidFill>
                          <a:srgbClr val="000000"/>
                        </a:solidFill>
                        <a:effectLst/>
                        <a:latin typeface="Calibri" panose="020F0502020204030204" pitchFamily="34" charset="0"/>
                      </a:endParaRPr>
                    </a:p>
                  </a:txBody>
                  <a:tcPr marL="6939" marR="6939" marT="6939" marB="0" anchor="ctr">
                    <a:solidFill>
                      <a:srgbClr val="F395C2"/>
                    </a:solidFill>
                  </a:tcPr>
                </a:tc>
                <a:tc>
                  <a:txBody>
                    <a:bodyPr/>
                    <a:lstStyle/>
                    <a:p>
                      <a:pPr algn="ctr" fontAlgn="b"/>
                      <a:r>
                        <a:rPr lang="en-GB" sz="1400" b="1" u="none" strike="noStrike">
                          <a:effectLst/>
                        </a:rPr>
                        <a:t>Change (PP)</a:t>
                      </a:r>
                      <a:endParaRPr lang="en-GB" sz="1400" b="1" i="0" u="none" strike="noStrike">
                        <a:solidFill>
                          <a:srgbClr val="000000"/>
                        </a:solidFill>
                        <a:effectLst/>
                        <a:latin typeface="Calibri" panose="020F0502020204030204" pitchFamily="34" charset="0"/>
                      </a:endParaRPr>
                    </a:p>
                  </a:txBody>
                  <a:tcPr marL="6939" marR="6939" marT="6939" marB="0" anchor="ctr"/>
                </a:tc>
                <a:extLst>
                  <a:ext uri="{0D108BD9-81ED-4DB2-BD59-A6C34878D82A}">
                    <a16:rowId xmlns:a16="http://schemas.microsoft.com/office/drawing/2014/main" val="314484574"/>
                  </a:ext>
                </a:extLst>
              </a:tr>
              <a:tr h="303656">
                <a:tc>
                  <a:txBody>
                    <a:bodyPr/>
                    <a:lstStyle/>
                    <a:p>
                      <a:pPr algn="ctr" fontAlgn="b"/>
                      <a:r>
                        <a:rPr lang="en-GB" sz="1600" b="1" u="none" strike="noStrike">
                          <a:effectLst/>
                        </a:rPr>
                        <a:t>Women in 20% most dep</a:t>
                      </a:r>
                      <a:endParaRPr lang="en-GB" sz="1600" b="1" i="0" u="none" strike="noStrike">
                        <a:solidFill>
                          <a:srgbClr val="000000"/>
                        </a:solidFill>
                        <a:effectLst/>
                        <a:latin typeface="Calibri" panose="020F0502020204030204" pitchFamily="34" charset="0"/>
                      </a:endParaRPr>
                    </a:p>
                  </a:txBody>
                  <a:tcPr marL="6939" marR="6939" marT="6939" marB="0" anchor="ctr"/>
                </a:tc>
                <a:tc>
                  <a:txBody>
                    <a:bodyPr/>
                    <a:lstStyle/>
                    <a:p>
                      <a:pPr algn="ctr" fontAlgn="b"/>
                      <a:r>
                        <a:rPr lang="en-GB" sz="1600" b="1" i="0" u="none" strike="noStrike">
                          <a:solidFill>
                            <a:srgbClr val="000000"/>
                          </a:solidFill>
                          <a:effectLst/>
                          <a:latin typeface="Calibri" panose="020F0502020204030204" pitchFamily="34" charset="0"/>
                        </a:rPr>
                        <a:t>16.2%</a:t>
                      </a:r>
                    </a:p>
                  </a:txBody>
                  <a:tcPr marL="6939" marR="6939" marT="6939" marB="0" anchor="ctr">
                    <a:solidFill>
                      <a:schemeClr val="accent6">
                        <a:lumMod val="60000"/>
                        <a:lumOff val="40000"/>
                      </a:schemeClr>
                    </a:solidFill>
                  </a:tcPr>
                </a:tc>
                <a:tc>
                  <a:txBody>
                    <a:bodyPr/>
                    <a:lstStyle/>
                    <a:p>
                      <a:pPr algn="ctr" fontAlgn="b"/>
                      <a:r>
                        <a:rPr lang="en-GB" sz="1600" b="1" i="0" u="none" strike="noStrike">
                          <a:solidFill>
                            <a:srgbClr val="000000"/>
                          </a:solidFill>
                          <a:effectLst/>
                          <a:latin typeface="Calibri" panose="020F0502020204030204" pitchFamily="34" charset="0"/>
                        </a:rPr>
                        <a:t>11.1%</a:t>
                      </a:r>
                    </a:p>
                  </a:txBody>
                  <a:tcPr marL="6939" marR="6939" marT="6939" marB="0" anchor="ctr">
                    <a:solidFill>
                      <a:srgbClr val="F395C2"/>
                    </a:solidFill>
                  </a:tcPr>
                </a:tc>
                <a:tc>
                  <a:txBody>
                    <a:bodyPr/>
                    <a:lstStyle/>
                    <a:p>
                      <a:pPr algn="ctr" fontAlgn="b"/>
                      <a:r>
                        <a:rPr lang="en-GB" sz="1600" b="1" i="0" u="none" strike="noStrike">
                          <a:solidFill>
                            <a:srgbClr val="000000"/>
                          </a:solidFill>
                          <a:effectLst/>
                          <a:latin typeface="Calibri" panose="020F0502020204030204" pitchFamily="34" charset="0"/>
                        </a:rPr>
                        <a:t>-5.1</a:t>
                      </a:r>
                    </a:p>
                  </a:txBody>
                  <a:tcPr marL="6939" marR="6939" marT="6939" marB="0" anchor="ctr"/>
                </a:tc>
                <a:extLst>
                  <a:ext uri="{0D108BD9-81ED-4DB2-BD59-A6C34878D82A}">
                    <a16:rowId xmlns:a16="http://schemas.microsoft.com/office/drawing/2014/main" val="1810762098"/>
                  </a:ext>
                </a:extLst>
              </a:tr>
              <a:tr h="303656">
                <a:tc>
                  <a:txBody>
                    <a:bodyPr/>
                    <a:lstStyle/>
                    <a:p>
                      <a:pPr algn="ctr" fontAlgn="b"/>
                      <a:r>
                        <a:rPr lang="en-GB" sz="1600" b="1" u="none" strike="noStrike">
                          <a:effectLst/>
                        </a:rPr>
                        <a:t>Women aged 25-39</a:t>
                      </a:r>
                      <a:endParaRPr lang="en-GB" sz="1600" b="1" i="0" u="none" strike="noStrike">
                        <a:solidFill>
                          <a:srgbClr val="000000"/>
                        </a:solidFill>
                        <a:effectLst/>
                        <a:latin typeface="Calibri" panose="020F0502020204030204" pitchFamily="34" charset="0"/>
                      </a:endParaRPr>
                    </a:p>
                  </a:txBody>
                  <a:tcPr marL="6939" marR="6939" marT="6939" marB="0" anchor="ctr"/>
                </a:tc>
                <a:tc>
                  <a:txBody>
                    <a:bodyPr/>
                    <a:lstStyle/>
                    <a:p>
                      <a:pPr algn="ctr" fontAlgn="b"/>
                      <a:r>
                        <a:rPr lang="en-GB" sz="1600" b="1" i="0" u="none" strike="noStrike">
                          <a:solidFill>
                            <a:srgbClr val="000000"/>
                          </a:solidFill>
                          <a:effectLst/>
                          <a:latin typeface="Calibri" panose="020F0502020204030204" pitchFamily="34" charset="0"/>
                        </a:rPr>
                        <a:t>11.7%</a:t>
                      </a:r>
                    </a:p>
                  </a:txBody>
                  <a:tcPr marL="6939" marR="6939" marT="6939" marB="0" anchor="ctr">
                    <a:solidFill>
                      <a:schemeClr val="accent6">
                        <a:lumMod val="60000"/>
                        <a:lumOff val="40000"/>
                      </a:schemeClr>
                    </a:solidFill>
                  </a:tcPr>
                </a:tc>
                <a:tc>
                  <a:txBody>
                    <a:bodyPr/>
                    <a:lstStyle/>
                    <a:p>
                      <a:pPr algn="ctr" fontAlgn="b"/>
                      <a:r>
                        <a:rPr lang="en-GB" sz="1600" b="1" i="0" u="none" strike="noStrike">
                          <a:solidFill>
                            <a:srgbClr val="000000"/>
                          </a:solidFill>
                          <a:effectLst/>
                          <a:latin typeface="Calibri" panose="020F0502020204030204" pitchFamily="34" charset="0"/>
                        </a:rPr>
                        <a:t>9.3%</a:t>
                      </a:r>
                    </a:p>
                  </a:txBody>
                  <a:tcPr marL="6939" marR="6939" marT="6939" marB="0" anchor="ctr">
                    <a:solidFill>
                      <a:srgbClr val="F395C2"/>
                    </a:solidFill>
                  </a:tcPr>
                </a:tc>
                <a:tc>
                  <a:txBody>
                    <a:bodyPr/>
                    <a:lstStyle/>
                    <a:p>
                      <a:pPr algn="ctr" fontAlgn="b"/>
                      <a:r>
                        <a:rPr lang="en-GB" sz="1600" b="1" i="0" u="none" strike="noStrike">
                          <a:solidFill>
                            <a:srgbClr val="000000"/>
                          </a:solidFill>
                          <a:effectLst/>
                          <a:latin typeface="Calibri" panose="020F0502020204030204" pitchFamily="34" charset="0"/>
                        </a:rPr>
                        <a:t>-2.3</a:t>
                      </a:r>
                    </a:p>
                  </a:txBody>
                  <a:tcPr marL="6939" marR="6939" marT="6939" marB="0" anchor="ctr"/>
                </a:tc>
                <a:extLst>
                  <a:ext uri="{0D108BD9-81ED-4DB2-BD59-A6C34878D82A}">
                    <a16:rowId xmlns:a16="http://schemas.microsoft.com/office/drawing/2014/main" val="1148286418"/>
                  </a:ext>
                </a:extLst>
              </a:tr>
              <a:tr h="303656">
                <a:tc>
                  <a:txBody>
                    <a:bodyPr/>
                    <a:lstStyle/>
                    <a:p>
                      <a:pPr marL="0" algn="ctr" defTabSz="685800" rtl="0" eaLnBrk="1" fontAlgn="b" latinLnBrk="0" hangingPunct="1"/>
                      <a:r>
                        <a:rPr lang="en-GB" sz="1600" b="1" u="none" strike="noStrike" kern="1200">
                          <a:solidFill>
                            <a:schemeClr val="dk1"/>
                          </a:solidFill>
                          <a:effectLst/>
                          <a:latin typeface="+mn-lt"/>
                          <a:ea typeface="+mn-ea"/>
                          <a:cs typeface="+mn-cs"/>
                        </a:rPr>
                        <a:t>Women in 20% most dep aged 25-39</a:t>
                      </a:r>
                    </a:p>
                  </a:txBody>
                  <a:tcPr marL="6939" marR="6939" marT="6939" marB="0" anchor="ctr"/>
                </a:tc>
                <a:tc>
                  <a:txBody>
                    <a:bodyPr/>
                    <a:lstStyle/>
                    <a:p>
                      <a:pPr algn="ctr" fontAlgn="b"/>
                      <a:r>
                        <a:rPr lang="en-GB" sz="1600" b="1" i="0" u="none" strike="noStrike">
                          <a:solidFill>
                            <a:srgbClr val="000000"/>
                          </a:solidFill>
                          <a:effectLst/>
                          <a:latin typeface="Calibri" panose="020F0502020204030204" pitchFamily="34" charset="0"/>
                        </a:rPr>
                        <a:t>20.1%</a:t>
                      </a:r>
                    </a:p>
                  </a:txBody>
                  <a:tcPr marL="6939" marR="6939" marT="6939" marB="0" anchor="ctr">
                    <a:solidFill>
                      <a:schemeClr val="accent6">
                        <a:lumMod val="60000"/>
                        <a:lumOff val="40000"/>
                      </a:schemeClr>
                    </a:solidFill>
                  </a:tcPr>
                </a:tc>
                <a:tc>
                  <a:txBody>
                    <a:bodyPr/>
                    <a:lstStyle/>
                    <a:p>
                      <a:pPr algn="ctr" fontAlgn="b"/>
                      <a:r>
                        <a:rPr lang="en-GB" sz="1600" b="1" i="0" u="none" strike="noStrike">
                          <a:solidFill>
                            <a:srgbClr val="000000"/>
                          </a:solidFill>
                          <a:effectLst/>
                          <a:latin typeface="Calibri" panose="020F0502020204030204" pitchFamily="34" charset="0"/>
                        </a:rPr>
                        <a:t>11.5%</a:t>
                      </a:r>
                    </a:p>
                  </a:txBody>
                  <a:tcPr marL="6939" marR="6939" marT="6939" marB="0" anchor="ctr">
                    <a:solidFill>
                      <a:srgbClr val="F395C2"/>
                    </a:solidFill>
                  </a:tcPr>
                </a:tc>
                <a:tc>
                  <a:txBody>
                    <a:bodyPr/>
                    <a:lstStyle/>
                    <a:p>
                      <a:pPr algn="ctr" fontAlgn="b"/>
                      <a:r>
                        <a:rPr lang="en-GB" sz="1600" b="1" i="0" u="none" strike="noStrike">
                          <a:solidFill>
                            <a:srgbClr val="000000"/>
                          </a:solidFill>
                          <a:effectLst/>
                          <a:latin typeface="Calibri" panose="020F0502020204030204" pitchFamily="34" charset="0"/>
                        </a:rPr>
                        <a:t>-8.6</a:t>
                      </a:r>
                    </a:p>
                  </a:txBody>
                  <a:tcPr marL="6939" marR="6939" marT="6939" marB="0" anchor="ctr"/>
                </a:tc>
                <a:extLst>
                  <a:ext uri="{0D108BD9-81ED-4DB2-BD59-A6C34878D82A}">
                    <a16:rowId xmlns:a16="http://schemas.microsoft.com/office/drawing/2014/main" val="684912471"/>
                  </a:ext>
                </a:extLst>
              </a:tr>
            </a:tbl>
          </a:graphicData>
        </a:graphic>
      </p:graphicFrame>
    </p:spTree>
    <p:extLst>
      <p:ext uri="{BB962C8B-B14F-4D97-AF65-F5344CB8AC3E}">
        <p14:creationId xmlns:p14="http://schemas.microsoft.com/office/powerpoint/2010/main" val="918444811"/>
      </p:ext>
    </p:extLst>
  </p:cSld>
  <p:clrMapOvr>
    <a:masterClrMapping/>
  </p:clrMapOvr>
</p:sld>
</file>

<file path=ppt/theme/theme1.xml><?xml version="1.0" encoding="utf-8"?>
<a:theme xmlns:a="http://schemas.openxmlformats.org/drawingml/2006/main" name="NorthumbriaStyle">
  <a:themeElements>
    <a:clrScheme name="NorthumbriaWay">
      <a:dk1>
        <a:srgbClr val="000000"/>
      </a:dk1>
      <a:lt1>
        <a:srgbClr val="FFFFFF"/>
      </a:lt1>
      <a:dk2>
        <a:srgbClr val="44546A"/>
      </a:dk2>
      <a:lt2>
        <a:srgbClr val="E7E6E6"/>
      </a:lt2>
      <a:accent1>
        <a:srgbClr val="005EB8"/>
      </a:accent1>
      <a:accent2>
        <a:srgbClr val="92C020"/>
      </a:accent2>
      <a:accent3>
        <a:srgbClr val="41B6E6"/>
      </a:accent3>
      <a:accent4>
        <a:srgbClr val="00A399"/>
      </a:accent4>
      <a:accent5>
        <a:srgbClr val="00A9CE"/>
      </a:accent5>
      <a:accent6>
        <a:srgbClr val="6EAD5D"/>
      </a:accent6>
      <a:hlink>
        <a:srgbClr val="58A8B3"/>
      </a:hlink>
      <a:folHlink>
        <a:srgbClr val="994A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1315</TotalTime>
  <Words>885</Words>
  <Application>Microsoft Office PowerPoint</Application>
  <PresentationFormat>Widescreen</PresentationFormat>
  <Paragraphs>148</Paragraphs>
  <Slides>18</Slides>
  <Notes>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Arial,Sans-Serif</vt:lpstr>
      <vt:lpstr>Calibri</vt:lpstr>
      <vt:lpstr>Calibri Light</vt:lpstr>
      <vt:lpstr>NorthumbriaStyle</vt:lpstr>
      <vt:lpstr>Office Theme</vt:lpstr>
      <vt:lpstr>Co-producing Colposcopy Communications: A Service Improvement Project</vt:lpstr>
      <vt:lpstr>What is Colposcopy?</vt:lpstr>
      <vt:lpstr>Why Colposcopy?</vt:lpstr>
      <vt:lpstr>PowerPoint Presentation</vt:lpstr>
      <vt:lpstr>Project Overview</vt:lpstr>
      <vt:lpstr>Qualitative Data Collection</vt:lpstr>
      <vt:lpstr>Key Themes </vt:lpstr>
      <vt:lpstr>Case Study</vt:lpstr>
      <vt:lpstr>Phone Call Pilot</vt:lpstr>
      <vt:lpstr>Comms Strategy</vt:lpstr>
      <vt:lpstr>Engagement </vt:lpstr>
      <vt:lpstr>PowerPoint Presentation</vt:lpstr>
      <vt:lpstr>PowerPoint Presentation</vt:lpstr>
      <vt:lpstr>Importance of attending (inclusion of facts and figures to stress importance / how common colposcopy appointments are) :  137</vt:lpstr>
      <vt:lpstr>Avoid fear inducing language:   52</vt:lpstr>
      <vt:lpstr>What's next...</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Hutchinson Laura (RTF) NHCT</dc:creator>
  <cp:lastModifiedBy>SHARMEEN, Anisah (NHS NORTH EAST AND NORTH CUMBRIA ICB - 16C)</cp:lastModifiedBy>
  <cp:revision>94</cp:revision>
  <dcterms:created xsi:type="dcterms:W3CDTF">2020-01-13T10:32:14Z</dcterms:created>
  <dcterms:modified xsi:type="dcterms:W3CDTF">2023-10-18T12:40:27Z</dcterms:modified>
</cp:coreProperties>
</file>