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71" r:id="rId5"/>
    <p:sldId id="281" r:id="rId6"/>
    <p:sldId id="274" r:id="rId7"/>
    <p:sldId id="256" r:id="rId8"/>
    <p:sldId id="280" r:id="rId9"/>
    <p:sldId id="273" r:id="rId10"/>
    <p:sldId id="272" r:id="rId11"/>
    <p:sldId id="275" r:id="rId12"/>
    <p:sldId id="277" r:id="rId13"/>
    <p:sldId id="276" r:id="rId14"/>
    <p:sldId id="279" r:id="rId15"/>
    <p:sldId id="278"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179BD-4A83-FA8F-6631-89A6E62DFE73}" name="Sheron Robson" initials="SR" userId="S::sheron.robson1@england.nhs.uk::34990f4d-daee-469a-99f7-a87604787f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8" autoAdjust="0"/>
  </p:normalViewPr>
  <p:slideViewPr>
    <p:cSldViewPr snapToGrid="0">
      <p:cViewPr varScale="1">
        <p:scale>
          <a:sx n="62" d="100"/>
          <a:sy n="62" d="100"/>
        </p:scale>
        <p:origin x="8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01C96-8646-4A18-9C02-E8F5BEB5DD9E}" type="datetimeFigureOut">
              <a:rPr lang="en-GB" smtClean="0"/>
              <a:t>18/10/2023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F0741-338C-494E-B5AD-964F97E4D4A8}" type="slidenum">
              <a:rPr lang="en-GB" smtClean="0"/>
              <a:t>‹#›</a:t>
            </a:fld>
            <a:endParaRPr lang="en-GB"/>
          </a:p>
        </p:txBody>
      </p:sp>
    </p:spTree>
    <p:extLst>
      <p:ext uri="{BB962C8B-B14F-4D97-AF65-F5344CB8AC3E}">
        <p14:creationId xmlns:p14="http://schemas.microsoft.com/office/powerpoint/2010/main" val="331523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ociationofbreastsurgery.org.uk/media/419972/breast-pain-statement-final.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1F0741-338C-494E-B5AD-964F97E4D4A8}" type="slidenum">
              <a:rPr lang="en-GB" smtClean="0"/>
              <a:t>2</a:t>
            </a:fld>
            <a:endParaRPr lang="en-GB"/>
          </a:p>
        </p:txBody>
      </p:sp>
    </p:spTree>
    <p:extLst>
      <p:ext uri="{BB962C8B-B14F-4D97-AF65-F5344CB8AC3E}">
        <p14:creationId xmlns:p14="http://schemas.microsoft.com/office/powerpoint/2010/main" val="395156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breast-pain-statement-final.pdf (associationofbreastsurgery.org.uk)</a:t>
            </a:r>
            <a:endParaRPr lang="en-GB" dirty="0"/>
          </a:p>
        </p:txBody>
      </p:sp>
      <p:sp>
        <p:nvSpPr>
          <p:cNvPr id="4" name="Slide Number Placeholder 3"/>
          <p:cNvSpPr>
            <a:spLocks noGrp="1"/>
          </p:cNvSpPr>
          <p:nvPr>
            <p:ph type="sldNum" sz="quarter" idx="10"/>
          </p:nvPr>
        </p:nvSpPr>
        <p:spPr/>
        <p:txBody>
          <a:bodyPr/>
          <a:lstStyle/>
          <a:p>
            <a:fld id="{381F0741-338C-494E-B5AD-964F97E4D4A8}" type="slidenum">
              <a:rPr lang="en-GB" smtClean="0"/>
              <a:t>3</a:t>
            </a:fld>
            <a:endParaRPr lang="en-GB"/>
          </a:p>
        </p:txBody>
      </p:sp>
    </p:spTree>
    <p:extLst>
      <p:ext uri="{BB962C8B-B14F-4D97-AF65-F5344CB8AC3E}">
        <p14:creationId xmlns:p14="http://schemas.microsoft.com/office/powerpoint/2010/main" val="26802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1F0741-338C-494E-B5AD-964F97E4D4A8}" type="slidenum">
              <a:rPr lang="en-GB" smtClean="0"/>
              <a:t>8</a:t>
            </a:fld>
            <a:endParaRPr lang="en-GB"/>
          </a:p>
        </p:txBody>
      </p:sp>
    </p:spTree>
    <p:extLst>
      <p:ext uri="{BB962C8B-B14F-4D97-AF65-F5344CB8AC3E}">
        <p14:creationId xmlns:p14="http://schemas.microsoft.com/office/powerpoint/2010/main" val="233651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QR code for things</a:t>
            </a:r>
            <a:r>
              <a:rPr lang="en-GB" baseline="0" dirty="0"/>
              <a:t> to know about breast pain</a:t>
            </a:r>
            <a:endParaRPr lang="en-GB" dirty="0"/>
          </a:p>
        </p:txBody>
      </p:sp>
      <p:sp>
        <p:nvSpPr>
          <p:cNvPr id="4" name="Slide Number Placeholder 3"/>
          <p:cNvSpPr>
            <a:spLocks noGrp="1"/>
          </p:cNvSpPr>
          <p:nvPr>
            <p:ph type="sldNum" sz="quarter" idx="10"/>
          </p:nvPr>
        </p:nvSpPr>
        <p:spPr/>
        <p:txBody>
          <a:bodyPr/>
          <a:lstStyle/>
          <a:p>
            <a:fld id="{381F0741-338C-494E-B5AD-964F97E4D4A8}" type="slidenum">
              <a:rPr lang="en-GB" smtClean="0"/>
              <a:t>10</a:t>
            </a:fld>
            <a:endParaRPr lang="en-GB"/>
          </a:p>
        </p:txBody>
      </p:sp>
    </p:spTree>
    <p:extLst>
      <p:ext uri="{BB962C8B-B14F-4D97-AF65-F5344CB8AC3E}">
        <p14:creationId xmlns:p14="http://schemas.microsoft.com/office/powerpoint/2010/main" val="228658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QR code for Know your breasts</a:t>
            </a:r>
          </a:p>
        </p:txBody>
      </p:sp>
      <p:sp>
        <p:nvSpPr>
          <p:cNvPr id="4" name="Slide Number Placeholder 3"/>
          <p:cNvSpPr>
            <a:spLocks noGrp="1"/>
          </p:cNvSpPr>
          <p:nvPr>
            <p:ph type="sldNum" sz="quarter" idx="10"/>
          </p:nvPr>
        </p:nvSpPr>
        <p:spPr/>
        <p:txBody>
          <a:bodyPr/>
          <a:lstStyle/>
          <a:p>
            <a:fld id="{381F0741-338C-494E-B5AD-964F97E4D4A8}" type="slidenum">
              <a:rPr lang="en-GB" smtClean="0"/>
              <a:t>12</a:t>
            </a:fld>
            <a:endParaRPr lang="en-GB"/>
          </a:p>
        </p:txBody>
      </p:sp>
    </p:spTree>
    <p:extLst>
      <p:ext uri="{BB962C8B-B14F-4D97-AF65-F5344CB8AC3E}">
        <p14:creationId xmlns:p14="http://schemas.microsoft.com/office/powerpoint/2010/main" val="6345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95A7-6B77-40BE-9554-F28EB48300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A2551E-3A60-4F7D-B3ED-B7FE733085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9A91E4-0400-4FDC-956B-25F084BD3803}"/>
              </a:ext>
            </a:extLst>
          </p:cNvPr>
          <p:cNvSpPr>
            <a:spLocks noGrp="1"/>
          </p:cNvSpPr>
          <p:nvPr>
            <p:ph type="dt" sz="half" idx="10"/>
          </p:nvPr>
        </p:nvSpPr>
        <p:spPr/>
        <p:txBody>
          <a:bodyPr/>
          <a:lstStyle/>
          <a:p>
            <a:fld id="{DE1D903A-1C06-45F4-8A39-68450DC3B3E4}" type="datetimeFigureOut">
              <a:rPr lang="en-GB" smtClean="0"/>
              <a:t>18/10/2023</a:t>
            </a:fld>
            <a:endParaRPr lang="en-GB"/>
          </a:p>
        </p:txBody>
      </p:sp>
      <p:sp>
        <p:nvSpPr>
          <p:cNvPr id="5" name="Footer Placeholder 4">
            <a:extLst>
              <a:ext uri="{FF2B5EF4-FFF2-40B4-BE49-F238E27FC236}">
                <a16:creationId xmlns:a16="http://schemas.microsoft.com/office/drawing/2014/main" id="{24055833-089B-4DFF-B052-0281A6D19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86F9B2-80EA-4634-A646-F383BE0D9384}"/>
              </a:ext>
            </a:extLst>
          </p:cNvPr>
          <p:cNvSpPr>
            <a:spLocks noGrp="1"/>
          </p:cNvSpPr>
          <p:nvPr>
            <p:ph type="sldNum" sz="quarter" idx="12"/>
          </p:nvPr>
        </p:nvSpPr>
        <p:spPr/>
        <p:txBody>
          <a:bodyPr/>
          <a:lstStyle/>
          <a:p>
            <a:fld id="{816ABE41-28BE-4D64-89B2-17E8397225B6}" type="slidenum">
              <a:rPr lang="en-GB" smtClean="0"/>
              <a:t>‹#›</a:t>
            </a:fld>
            <a:endParaRPr lang="en-GB"/>
          </a:p>
        </p:txBody>
      </p:sp>
    </p:spTree>
    <p:extLst>
      <p:ext uri="{BB962C8B-B14F-4D97-AF65-F5344CB8AC3E}">
        <p14:creationId xmlns:p14="http://schemas.microsoft.com/office/powerpoint/2010/main" val="266392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22A9-A3EC-4261-ADC7-0E13F187A5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8FAA4D-5B6B-4BEC-8BCF-CEFB93CC1B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07B801-7EB6-480A-93A6-F02B9BCCAA72}"/>
              </a:ext>
            </a:extLst>
          </p:cNvPr>
          <p:cNvSpPr>
            <a:spLocks noGrp="1"/>
          </p:cNvSpPr>
          <p:nvPr>
            <p:ph type="dt" sz="half" idx="10"/>
          </p:nvPr>
        </p:nvSpPr>
        <p:spPr/>
        <p:txBody>
          <a:bodyPr/>
          <a:lstStyle/>
          <a:p>
            <a:fld id="{DE1D903A-1C06-45F4-8A39-68450DC3B3E4}" type="datetimeFigureOut">
              <a:rPr lang="en-GB" smtClean="0"/>
              <a:t>18/10/2023</a:t>
            </a:fld>
            <a:endParaRPr lang="en-GB"/>
          </a:p>
        </p:txBody>
      </p:sp>
      <p:sp>
        <p:nvSpPr>
          <p:cNvPr id="5" name="Footer Placeholder 4">
            <a:extLst>
              <a:ext uri="{FF2B5EF4-FFF2-40B4-BE49-F238E27FC236}">
                <a16:creationId xmlns:a16="http://schemas.microsoft.com/office/drawing/2014/main" id="{E6F273C3-E56C-4570-BB86-B77B1BBAB0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4DC7A7-D172-4D11-9651-88AA724C214E}"/>
              </a:ext>
            </a:extLst>
          </p:cNvPr>
          <p:cNvSpPr>
            <a:spLocks noGrp="1"/>
          </p:cNvSpPr>
          <p:nvPr>
            <p:ph type="sldNum" sz="quarter" idx="12"/>
          </p:nvPr>
        </p:nvSpPr>
        <p:spPr/>
        <p:txBody>
          <a:bodyPr/>
          <a:lstStyle/>
          <a:p>
            <a:fld id="{816ABE41-28BE-4D64-89B2-17E8397225B6}" type="slidenum">
              <a:rPr lang="en-GB" smtClean="0"/>
              <a:t>‹#›</a:t>
            </a:fld>
            <a:endParaRPr lang="en-GB"/>
          </a:p>
        </p:txBody>
      </p:sp>
    </p:spTree>
    <p:extLst>
      <p:ext uri="{BB962C8B-B14F-4D97-AF65-F5344CB8AC3E}">
        <p14:creationId xmlns:p14="http://schemas.microsoft.com/office/powerpoint/2010/main" val="40697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49F9DA-F44D-47B9-84E9-37D040B361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E29500-09D7-4DF7-946C-E01DFEB641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395D1C-FD8E-4D21-936F-B60B82D33FB5}"/>
              </a:ext>
            </a:extLst>
          </p:cNvPr>
          <p:cNvSpPr>
            <a:spLocks noGrp="1"/>
          </p:cNvSpPr>
          <p:nvPr>
            <p:ph type="dt" sz="half" idx="10"/>
          </p:nvPr>
        </p:nvSpPr>
        <p:spPr/>
        <p:txBody>
          <a:bodyPr/>
          <a:lstStyle/>
          <a:p>
            <a:fld id="{DE1D903A-1C06-45F4-8A39-68450DC3B3E4}" type="datetimeFigureOut">
              <a:rPr lang="en-GB" smtClean="0"/>
              <a:t>18/10/2023</a:t>
            </a:fld>
            <a:endParaRPr lang="en-GB"/>
          </a:p>
        </p:txBody>
      </p:sp>
      <p:sp>
        <p:nvSpPr>
          <p:cNvPr id="5" name="Footer Placeholder 4">
            <a:extLst>
              <a:ext uri="{FF2B5EF4-FFF2-40B4-BE49-F238E27FC236}">
                <a16:creationId xmlns:a16="http://schemas.microsoft.com/office/drawing/2014/main" id="{136B1C62-919F-4221-9B42-E8FB4A4062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74AA13-2115-4AD0-B11C-29550B61D9A5}"/>
              </a:ext>
            </a:extLst>
          </p:cNvPr>
          <p:cNvSpPr>
            <a:spLocks noGrp="1"/>
          </p:cNvSpPr>
          <p:nvPr>
            <p:ph type="sldNum" sz="quarter" idx="12"/>
          </p:nvPr>
        </p:nvSpPr>
        <p:spPr/>
        <p:txBody>
          <a:bodyPr/>
          <a:lstStyle/>
          <a:p>
            <a:fld id="{816ABE41-28BE-4D64-89B2-17E8397225B6}" type="slidenum">
              <a:rPr lang="en-GB" smtClean="0"/>
              <a:t>‹#›</a:t>
            </a:fld>
            <a:endParaRPr lang="en-GB"/>
          </a:p>
        </p:txBody>
      </p:sp>
    </p:spTree>
    <p:extLst>
      <p:ext uri="{BB962C8B-B14F-4D97-AF65-F5344CB8AC3E}">
        <p14:creationId xmlns:p14="http://schemas.microsoft.com/office/powerpoint/2010/main" val="187907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FD91-3F48-4E04-A1C7-5237D88EC0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202117-111E-422F-8FED-F9ECFA8D39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8A15C-F674-4970-B130-AC7062A1C670}"/>
              </a:ext>
            </a:extLst>
          </p:cNvPr>
          <p:cNvSpPr>
            <a:spLocks noGrp="1"/>
          </p:cNvSpPr>
          <p:nvPr>
            <p:ph type="dt" sz="half" idx="10"/>
          </p:nvPr>
        </p:nvSpPr>
        <p:spPr/>
        <p:txBody>
          <a:bodyPr/>
          <a:lstStyle/>
          <a:p>
            <a:fld id="{DE1D903A-1C06-45F4-8A39-68450DC3B3E4}" type="datetimeFigureOut">
              <a:rPr lang="en-GB" smtClean="0"/>
              <a:t>18/10/2023</a:t>
            </a:fld>
            <a:endParaRPr lang="en-GB"/>
          </a:p>
        </p:txBody>
      </p:sp>
      <p:sp>
        <p:nvSpPr>
          <p:cNvPr id="5" name="Footer Placeholder 4">
            <a:extLst>
              <a:ext uri="{FF2B5EF4-FFF2-40B4-BE49-F238E27FC236}">
                <a16:creationId xmlns:a16="http://schemas.microsoft.com/office/drawing/2014/main" id="{14E1432D-E7D3-483F-9305-BE43FD0AB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09DCE1-1F63-4D2E-9C53-94C830AE35BB}"/>
              </a:ext>
            </a:extLst>
          </p:cNvPr>
          <p:cNvSpPr>
            <a:spLocks noGrp="1"/>
          </p:cNvSpPr>
          <p:nvPr>
            <p:ph type="sldNum" sz="quarter" idx="12"/>
          </p:nvPr>
        </p:nvSpPr>
        <p:spPr/>
        <p:txBody>
          <a:bodyPr/>
          <a:lstStyle/>
          <a:p>
            <a:fld id="{816ABE41-28BE-4D64-89B2-17E8397225B6}" type="slidenum">
              <a:rPr lang="en-GB" smtClean="0"/>
              <a:t>‹#›</a:t>
            </a:fld>
            <a:endParaRPr lang="en-GB"/>
          </a:p>
        </p:txBody>
      </p:sp>
    </p:spTree>
    <p:extLst>
      <p:ext uri="{BB962C8B-B14F-4D97-AF65-F5344CB8AC3E}">
        <p14:creationId xmlns:p14="http://schemas.microsoft.com/office/powerpoint/2010/main" val="189132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4AF6-251F-4CFE-B9E1-7D7874B9D7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D87EE2-3EEF-49CA-B01B-52B3C003AF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75FF1-05EF-48E8-9988-0CD5A6400287}"/>
              </a:ext>
            </a:extLst>
          </p:cNvPr>
          <p:cNvSpPr>
            <a:spLocks noGrp="1"/>
          </p:cNvSpPr>
          <p:nvPr>
            <p:ph type="dt" sz="half" idx="10"/>
          </p:nvPr>
        </p:nvSpPr>
        <p:spPr/>
        <p:txBody>
          <a:bodyPr/>
          <a:lstStyle/>
          <a:p>
            <a:fld id="{DE1D903A-1C06-45F4-8A39-68450DC3B3E4}" type="datetimeFigureOut">
              <a:rPr lang="en-GB" smtClean="0"/>
              <a:t>18/10/2023</a:t>
            </a:fld>
            <a:endParaRPr lang="en-GB"/>
          </a:p>
        </p:txBody>
      </p:sp>
      <p:sp>
        <p:nvSpPr>
          <p:cNvPr id="5" name="Footer Placeholder 4">
            <a:extLst>
              <a:ext uri="{FF2B5EF4-FFF2-40B4-BE49-F238E27FC236}">
                <a16:creationId xmlns:a16="http://schemas.microsoft.com/office/drawing/2014/main" id="{183D2675-BB0A-4444-8015-63018C336A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A31793-F24B-4973-BDE4-F7F05F40543B}"/>
              </a:ext>
            </a:extLst>
          </p:cNvPr>
          <p:cNvSpPr>
            <a:spLocks noGrp="1"/>
          </p:cNvSpPr>
          <p:nvPr>
            <p:ph type="sldNum" sz="quarter" idx="12"/>
          </p:nvPr>
        </p:nvSpPr>
        <p:spPr/>
        <p:txBody>
          <a:bodyPr/>
          <a:lstStyle/>
          <a:p>
            <a:fld id="{816ABE41-28BE-4D64-89B2-17E8397225B6}" type="slidenum">
              <a:rPr lang="en-GB" smtClean="0"/>
              <a:t>‹#›</a:t>
            </a:fld>
            <a:endParaRPr lang="en-GB"/>
          </a:p>
        </p:txBody>
      </p:sp>
    </p:spTree>
    <p:extLst>
      <p:ext uri="{BB962C8B-B14F-4D97-AF65-F5344CB8AC3E}">
        <p14:creationId xmlns:p14="http://schemas.microsoft.com/office/powerpoint/2010/main" val="287961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5505-357D-4D99-ADC5-AAE2855EF5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84F835-F5CC-4B62-8008-25FC398578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0CE205-19C7-455C-BA6E-D79C9E3FA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A5A828-08DE-47BC-B2C0-8DB917DCE511}"/>
              </a:ext>
            </a:extLst>
          </p:cNvPr>
          <p:cNvSpPr>
            <a:spLocks noGrp="1"/>
          </p:cNvSpPr>
          <p:nvPr>
            <p:ph type="dt" sz="half" idx="10"/>
          </p:nvPr>
        </p:nvSpPr>
        <p:spPr/>
        <p:txBody>
          <a:bodyPr/>
          <a:lstStyle/>
          <a:p>
            <a:fld id="{DE1D903A-1C06-45F4-8A39-68450DC3B3E4}" type="datetimeFigureOut">
              <a:rPr lang="en-GB" smtClean="0"/>
              <a:t>18/10/2023</a:t>
            </a:fld>
            <a:endParaRPr lang="en-GB"/>
          </a:p>
        </p:txBody>
      </p:sp>
      <p:sp>
        <p:nvSpPr>
          <p:cNvPr id="6" name="Footer Placeholder 5">
            <a:extLst>
              <a:ext uri="{FF2B5EF4-FFF2-40B4-BE49-F238E27FC236}">
                <a16:creationId xmlns:a16="http://schemas.microsoft.com/office/drawing/2014/main" id="{4F734D51-0DC5-418C-B4AD-FD57FE7873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8DCE99-B103-4EC5-9C04-5B99561544ED}"/>
              </a:ext>
            </a:extLst>
          </p:cNvPr>
          <p:cNvSpPr>
            <a:spLocks noGrp="1"/>
          </p:cNvSpPr>
          <p:nvPr>
            <p:ph type="sldNum" sz="quarter" idx="12"/>
          </p:nvPr>
        </p:nvSpPr>
        <p:spPr/>
        <p:txBody>
          <a:bodyPr/>
          <a:lstStyle/>
          <a:p>
            <a:fld id="{816ABE41-28BE-4D64-89B2-17E8397225B6}" type="slidenum">
              <a:rPr lang="en-GB" smtClean="0"/>
              <a:t>‹#›</a:t>
            </a:fld>
            <a:endParaRPr lang="en-GB"/>
          </a:p>
        </p:txBody>
      </p:sp>
    </p:spTree>
    <p:extLst>
      <p:ext uri="{BB962C8B-B14F-4D97-AF65-F5344CB8AC3E}">
        <p14:creationId xmlns:p14="http://schemas.microsoft.com/office/powerpoint/2010/main" val="199315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3802-8766-4B8F-8EE2-C8F51AD4B0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1A3B28-437C-474E-91EE-66BD82938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B9131D-A351-4A95-8A34-0D853F49A0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9D6FA3-5373-4ECB-B2A8-C3A49F7E5F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879722-5D0E-445D-A522-E298ADCBBC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7A9AD8-A9B4-4425-8EE7-9CD75CDEC02F}"/>
              </a:ext>
            </a:extLst>
          </p:cNvPr>
          <p:cNvSpPr>
            <a:spLocks noGrp="1"/>
          </p:cNvSpPr>
          <p:nvPr>
            <p:ph type="dt" sz="half" idx="10"/>
          </p:nvPr>
        </p:nvSpPr>
        <p:spPr/>
        <p:txBody>
          <a:bodyPr/>
          <a:lstStyle/>
          <a:p>
            <a:fld id="{DE1D903A-1C06-45F4-8A39-68450DC3B3E4}" type="datetimeFigureOut">
              <a:rPr lang="en-GB" smtClean="0"/>
              <a:t>18/10/2023</a:t>
            </a:fld>
            <a:endParaRPr lang="en-GB"/>
          </a:p>
        </p:txBody>
      </p:sp>
      <p:sp>
        <p:nvSpPr>
          <p:cNvPr id="8" name="Footer Placeholder 7">
            <a:extLst>
              <a:ext uri="{FF2B5EF4-FFF2-40B4-BE49-F238E27FC236}">
                <a16:creationId xmlns:a16="http://schemas.microsoft.com/office/drawing/2014/main" id="{1BDD5BBB-8349-423D-8E28-AC5D85DE3A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0DB1F96-7F45-479D-980D-E06A7B71FF38}"/>
              </a:ext>
            </a:extLst>
          </p:cNvPr>
          <p:cNvSpPr>
            <a:spLocks noGrp="1"/>
          </p:cNvSpPr>
          <p:nvPr>
            <p:ph type="sldNum" sz="quarter" idx="12"/>
          </p:nvPr>
        </p:nvSpPr>
        <p:spPr/>
        <p:txBody>
          <a:bodyPr/>
          <a:lstStyle/>
          <a:p>
            <a:fld id="{816ABE41-28BE-4D64-89B2-17E8397225B6}" type="slidenum">
              <a:rPr lang="en-GB" smtClean="0"/>
              <a:t>‹#›</a:t>
            </a:fld>
            <a:endParaRPr lang="en-GB"/>
          </a:p>
        </p:txBody>
      </p:sp>
    </p:spTree>
    <p:extLst>
      <p:ext uri="{BB962C8B-B14F-4D97-AF65-F5344CB8AC3E}">
        <p14:creationId xmlns:p14="http://schemas.microsoft.com/office/powerpoint/2010/main" val="290528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B1F8-F991-45A4-81F6-3873DB5B2C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441DB-2DA9-419D-A1BD-204EE6A6B646}"/>
              </a:ext>
            </a:extLst>
          </p:cNvPr>
          <p:cNvSpPr>
            <a:spLocks noGrp="1"/>
          </p:cNvSpPr>
          <p:nvPr>
            <p:ph type="dt" sz="half" idx="10"/>
          </p:nvPr>
        </p:nvSpPr>
        <p:spPr/>
        <p:txBody>
          <a:bodyPr/>
          <a:lstStyle/>
          <a:p>
            <a:fld id="{DE1D903A-1C06-45F4-8A39-68450DC3B3E4}" type="datetimeFigureOut">
              <a:rPr lang="en-GB" smtClean="0"/>
              <a:t>18/10/2023</a:t>
            </a:fld>
            <a:endParaRPr lang="en-GB"/>
          </a:p>
        </p:txBody>
      </p:sp>
      <p:sp>
        <p:nvSpPr>
          <p:cNvPr id="4" name="Footer Placeholder 3">
            <a:extLst>
              <a:ext uri="{FF2B5EF4-FFF2-40B4-BE49-F238E27FC236}">
                <a16:creationId xmlns:a16="http://schemas.microsoft.com/office/drawing/2014/main" id="{35C98570-F2B5-4AD4-8325-E24DD3EDC4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1CF283-6BEC-4FC2-8EDB-26303C53065F}"/>
              </a:ext>
            </a:extLst>
          </p:cNvPr>
          <p:cNvSpPr>
            <a:spLocks noGrp="1"/>
          </p:cNvSpPr>
          <p:nvPr>
            <p:ph type="sldNum" sz="quarter" idx="12"/>
          </p:nvPr>
        </p:nvSpPr>
        <p:spPr/>
        <p:txBody>
          <a:bodyPr/>
          <a:lstStyle/>
          <a:p>
            <a:fld id="{816ABE41-28BE-4D64-89B2-17E8397225B6}" type="slidenum">
              <a:rPr lang="en-GB" smtClean="0"/>
              <a:t>‹#›</a:t>
            </a:fld>
            <a:endParaRPr lang="en-GB"/>
          </a:p>
        </p:txBody>
      </p:sp>
    </p:spTree>
    <p:extLst>
      <p:ext uri="{BB962C8B-B14F-4D97-AF65-F5344CB8AC3E}">
        <p14:creationId xmlns:p14="http://schemas.microsoft.com/office/powerpoint/2010/main" val="45397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A5AAC-F7F9-4C82-A770-122E3230CE7D}"/>
              </a:ext>
            </a:extLst>
          </p:cNvPr>
          <p:cNvSpPr>
            <a:spLocks noGrp="1"/>
          </p:cNvSpPr>
          <p:nvPr>
            <p:ph type="dt" sz="half" idx="10"/>
          </p:nvPr>
        </p:nvSpPr>
        <p:spPr/>
        <p:txBody>
          <a:bodyPr/>
          <a:lstStyle/>
          <a:p>
            <a:fld id="{DE1D903A-1C06-45F4-8A39-68450DC3B3E4}" type="datetimeFigureOut">
              <a:rPr lang="en-GB" smtClean="0"/>
              <a:t>18/10/2023</a:t>
            </a:fld>
            <a:endParaRPr lang="en-GB"/>
          </a:p>
        </p:txBody>
      </p:sp>
      <p:sp>
        <p:nvSpPr>
          <p:cNvPr id="3" name="Footer Placeholder 2">
            <a:extLst>
              <a:ext uri="{FF2B5EF4-FFF2-40B4-BE49-F238E27FC236}">
                <a16:creationId xmlns:a16="http://schemas.microsoft.com/office/drawing/2014/main" id="{11B2C69F-BC4D-4180-840E-023FE660D0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9CF616-7DE7-4FB5-B082-B736BCA0D6EE}"/>
              </a:ext>
            </a:extLst>
          </p:cNvPr>
          <p:cNvSpPr>
            <a:spLocks noGrp="1"/>
          </p:cNvSpPr>
          <p:nvPr>
            <p:ph type="sldNum" sz="quarter" idx="12"/>
          </p:nvPr>
        </p:nvSpPr>
        <p:spPr/>
        <p:txBody>
          <a:bodyPr/>
          <a:lstStyle/>
          <a:p>
            <a:fld id="{816ABE41-28BE-4D64-89B2-17E8397225B6}" type="slidenum">
              <a:rPr lang="en-GB" smtClean="0"/>
              <a:t>‹#›</a:t>
            </a:fld>
            <a:endParaRPr lang="en-GB"/>
          </a:p>
        </p:txBody>
      </p:sp>
    </p:spTree>
    <p:extLst>
      <p:ext uri="{BB962C8B-B14F-4D97-AF65-F5344CB8AC3E}">
        <p14:creationId xmlns:p14="http://schemas.microsoft.com/office/powerpoint/2010/main" val="43346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CFBE-9386-4979-A0E9-A75DBAF90A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869B05-AC94-4AFC-B6AF-1AA0F5CD89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89AD72-2C80-413C-B99A-6CBCBF5C5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741905-7D96-4173-94DC-AF5D373AECA8}"/>
              </a:ext>
            </a:extLst>
          </p:cNvPr>
          <p:cNvSpPr>
            <a:spLocks noGrp="1"/>
          </p:cNvSpPr>
          <p:nvPr>
            <p:ph type="dt" sz="half" idx="10"/>
          </p:nvPr>
        </p:nvSpPr>
        <p:spPr/>
        <p:txBody>
          <a:bodyPr/>
          <a:lstStyle/>
          <a:p>
            <a:fld id="{DE1D903A-1C06-45F4-8A39-68450DC3B3E4}" type="datetimeFigureOut">
              <a:rPr lang="en-GB" smtClean="0"/>
              <a:t>18/10/2023</a:t>
            </a:fld>
            <a:endParaRPr lang="en-GB"/>
          </a:p>
        </p:txBody>
      </p:sp>
      <p:sp>
        <p:nvSpPr>
          <p:cNvPr id="6" name="Footer Placeholder 5">
            <a:extLst>
              <a:ext uri="{FF2B5EF4-FFF2-40B4-BE49-F238E27FC236}">
                <a16:creationId xmlns:a16="http://schemas.microsoft.com/office/drawing/2014/main" id="{3BEDD019-F485-4010-B0CC-0213CE12B9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9A16A0-C44A-4E6B-B268-A7A01D9398F8}"/>
              </a:ext>
            </a:extLst>
          </p:cNvPr>
          <p:cNvSpPr>
            <a:spLocks noGrp="1"/>
          </p:cNvSpPr>
          <p:nvPr>
            <p:ph type="sldNum" sz="quarter" idx="12"/>
          </p:nvPr>
        </p:nvSpPr>
        <p:spPr/>
        <p:txBody>
          <a:bodyPr/>
          <a:lstStyle/>
          <a:p>
            <a:fld id="{816ABE41-28BE-4D64-89B2-17E8397225B6}" type="slidenum">
              <a:rPr lang="en-GB" smtClean="0"/>
              <a:t>‹#›</a:t>
            </a:fld>
            <a:endParaRPr lang="en-GB"/>
          </a:p>
        </p:txBody>
      </p:sp>
    </p:spTree>
    <p:extLst>
      <p:ext uri="{BB962C8B-B14F-4D97-AF65-F5344CB8AC3E}">
        <p14:creationId xmlns:p14="http://schemas.microsoft.com/office/powerpoint/2010/main" val="170070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99A3-85A7-40C1-A586-89BF6A73C2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55DE13-D257-41A3-A1A1-150D30DDF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5F5FA0-A9C3-4CBB-AFCA-0CA054A8D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535B9-1F45-447F-9D79-5E563B4A2E7C}"/>
              </a:ext>
            </a:extLst>
          </p:cNvPr>
          <p:cNvSpPr>
            <a:spLocks noGrp="1"/>
          </p:cNvSpPr>
          <p:nvPr>
            <p:ph type="dt" sz="half" idx="10"/>
          </p:nvPr>
        </p:nvSpPr>
        <p:spPr/>
        <p:txBody>
          <a:bodyPr/>
          <a:lstStyle/>
          <a:p>
            <a:fld id="{DE1D903A-1C06-45F4-8A39-68450DC3B3E4}" type="datetimeFigureOut">
              <a:rPr lang="en-GB" smtClean="0"/>
              <a:t>18/10/2023</a:t>
            </a:fld>
            <a:endParaRPr lang="en-GB"/>
          </a:p>
        </p:txBody>
      </p:sp>
      <p:sp>
        <p:nvSpPr>
          <p:cNvPr id="6" name="Footer Placeholder 5">
            <a:extLst>
              <a:ext uri="{FF2B5EF4-FFF2-40B4-BE49-F238E27FC236}">
                <a16:creationId xmlns:a16="http://schemas.microsoft.com/office/drawing/2014/main" id="{380B5886-6523-4BC7-8759-0038EA4DAF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A10951-6BC1-47E2-8D2B-E7F2D151631B}"/>
              </a:ext>
            </a:extLst>
          </p:cNvPr>
          <p:cNvSpPr>
            <a:spLocks noGrp="1"/>
          </p:cNvSpPr>
          <p:nvPr>
            <p:ph type="sldNum" sz="quarter" idx="12"/>
          </p:nvPr>
        </p:nvSpPr>
        <p:spPr/>
        <p:txBody>
          <a:bodyPr/>
          <a:lstStyle/>
          <a:p>
            <a:fld id="{816ABE41-28BE-4D64-89B2-17E8397225B6}" type="slidenum">
              <a:rPr lang="en-GB" smtClean="0"/>
              <a:t>‹#›</a:t>
            </a:fld>
            <a:endParaRPr lang="en-GB"/>
          </a:p>
        </p:txBody>
      </p:sp>
    </p:spTree>
    <p:extLst>
      <p:ext uri="{BB962C8B-B14F-4D97-AF65-F5344CB8AC3E}">
        <p14:creationId xmlns:p14="http://schemas.microsoft.com/office/powerpoint/2010/main" val="412791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58C286-3F0C-4E04-ABB5-8671955BA5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CACF7C-BEDF-4473-A7FD-DBB610556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AA0404-13CA-4D10-B991-A9A6FE8D4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D903A-1C06-45F4-8A39-68450DC3B3E4}" type="datetimeFigureOut">
              <a:rPr lang="en-GB" smtClean="0"/>
              <a:t>18/10/2023</a:t>
            </a:fld>
            <a:endParaRPr lang="en-GB"/>
          </a:p>
        </p:txBody>
      </p:sp>
      <p:sp>
        <p:nvSpPr>
          <p:cNvPr id="5" name="Footer Placeholder 4">
            <a:extLst>
              <a:ext uri="{FF2B5EF4-FFF2-40B4-BE49-F238E27FC236}">
                <a16:creationId xmlns:a16="http://schemas.microsoft.com/office/drawing/2014/main" id="{3B71B7E9-8BC5-4E9B-B214-D55359ADC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545AB2-3977-4CEA-9FA7-2A5CA4FBC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ABE41-28BE-4D64-89B2-17E8397225B6}" type="slidenum">
              <a:rPr lang="en-GB" smtClean="0"/>
              <a:t>‹#›</a:t>
            </a:fld>
            <a:endParaRPr lang="en-GB"/>
          </a:p>
        </p:txBody>
      </p:sp>
    </p:spTree>
    <p:extLst>
      <p:ext uri="{BB962C8B-B14F-4D97-AF65-F5344CB8AC3E}">
        <p14:creationId xmlns:p14="http://schemas.microsoft.com/office/powerpoint/2010/main" val="652732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northerncanceralliance.nhs.uk/wp-content/uploads/2023/01/Breast-Cancer-Now_know_your_breast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northerncanceralliance.nhs.uk/wp-content/uploads/2023/01/Breast_pain_patient_leaflet_3.pdf"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942C-1BD8-44F1-9B6E-675566CE2719}"/>
              </a:ext>
            </a:extLst>
          </p:cNvPr>
          <p:cNvSpPr>
            <a:spLocks noGrp="1"/>
          </p:cNvSpPr>
          <p:nvPr>
            <p:ph type="ctrTitle"/>
          </p:nvPr>
        </p:nvSpPr>
        <p:spPr>
          <a:xfrm>
            <a:off x="1328691" y="472282"/>
            <a:ext cx="9144000" cy="2387600"/>
          </a:xfrm>
        </p:spPr>
        <p:txBody>
          <a:bodyPr>
            <a:normAutofit/>
          </a:bodyPr>
          <a:lstStyle/>
          <a:p>
            <a:r>
              <a:rPr lang="en-GB" b="1" dirty="0"/>
              <a:t>Breast pain pathway</a:t>
            </a:r>
          </a:p>
        </p:txBody>
      </p:sp>
      <p:sp>
        <p:nvSpPr>
          <p:cNvPr id="3" name="Subtitle 2">
            <a:extLst>
              <a:ext uri="{FF2B5EF4-FFF2-40B4-BE49-F238E27FC236}">
                <a16:creationId xmlns:a16="http://schemas.microsoft.com/office/drawing/2014/main" id="{DF9D99D4-4557-45A4-84B5-245354F4936C}"/>
              </a:ext>
            </a:extLst>
          </p:cNvPr>
          <p:cNvSpPr>
            <a:spLocks noGrp="1"/>
          </p:cNvSpPr>
          <p:nvPr>
            <p:ph type="subTitle" idx="1"/>
          </p:nvPr>
        </p:nvSpPr>
        <p:spPr>
          <a:xfrm>
            <a:off x="1595021" y="3024990"/>
            <a:ext cx="9144000" cy="1655762"/>
          </a:xfrm>
        </p:spPr>
        <p:txBody>
          <a:bodyPr>
            <a:normAutofit fontScale="62500" lnSpcReduction="20000"/>
          </a:bodyPr>
          <a:lstStyle/>
          <a:p>
            <a:r>
              <a:rPr lang="en-GB" sz="4000" b="1" dirty="0"/>
              <a:t>October 2023</a:t>
            </a:r>
          </a:p>
          <a:p>
            <a:r>
              <a:rPr lang="en-GB" sz="4000" b="1" dirty="0" err="1"/>
              <a:t>Dr.</a:t>
            </a:r>
            <a:r>
              <a:rPr lang="en-GB" sz="4000" b="1" dirty="0"/>
              <a:t> Carol Ellen Holmes </a:t>
            </a:r>
          </a:p>
          <a:p>
            <a:r>
              <a:rPr lang="en-GB" sz="4000" b="1" dirty="0"/>
              <a:t>Joint Clinical Lead</a:t>
            </a:r>
          </a:p>
          <a:p>
            <a:r>
              <a:rPr lang="en-GB" sz="4000" b="1" dirty="0"/>
              <a:t>Breast Managed Clinical Network</a:t>
            </a:r>
          </a:p>
          <a:p>
            <a:endParaRPr lang="en-GB" sz="4000" b="1" dirty="0"/>
          </a:p>
        </p:txBody>
      </p:sp>
      <p:pic>
        <p:nvPicPr>
          <p:cNvPr id="4" name="Picture 3">
            <a:extLst>
              <a:ext uri="{FF2B5EF4-FFF2-40B4-BE49-F238E27FC236}">
                <a16:creationId xmlns:a16="http://schemas.microsoft.com/office/drawing/2014/main" id="{75F1F1F6-75CB-4651-AB00-661F47D34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859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3777FEA-B0B6-42F7-AF5C-999D580B1DDF}"/>
              </a:ext>
            </a:extLst>
          </p:cNvPr>
          <p:cNvPicPr>
            <a:picLocks noChangeAspect="1"/>
          </p:cNvPicPr>
          <p:nvPr/>
        </p:nvPicPr>
        <p:blipFill>
          <a:blip r:embed="rId3"/>
          <a:stretch>
            <a:fillRect/>
          </a:stretch>
        </p:blipFill>
        <p:spPr>
          <a:xfrm>
            <a:off x="9790353" y="35110"/>
            <a:ext cx="2401647" cy="1006290"/>
          </a:xfrm>
          <a:prstGeom prst="rect">
            <a:avLst/>
          </a:prstGeom>
        </p:spPr>
      </p:pic>
      <p:pic>
        <p:nvPicPr>
          <p:cNvPr id="6" name="Picture 4">
            <a:extLst>
              <a:ext uri="{FF2B5EF4-FFF2-40B4-BE49-F238E27FC236}">
                <a16:creationId xmlns:a16="http://schemas.microsoft.com/office/drawing/2014/main" id="{17C6C9A6-29FB-4C9E-BA81-0DB02F708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86350"/>
            <a:ext cx="12192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95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71875" y="904875"/>
            <a:ext cx="5048250" cy="5048250"/>
          </a:xfrm>
          <a:prstGeom prst="rect">
            <a:avLst/>
          </a:prstGeom>
        </p:spPr>
      </p:pic>
    </p:spTree>
    <p:extLst>
      <p:ext uri="{BB962C8B-B14F-4D97-AF65-F5344CB8AC3E}">
        <p14:creationId xmlns:p14="http://schemas.microsoft.com/office/powerpoint/2010/main" val="203169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9" t="1490" r="7987" b="20514"/>
          <a:stretch/>
        </p:blipFill>
        <p:spPr>
          <a:xfrm>
            <a:off x="4593315" y="107575"/>
            <a:ext cx="4625788" cy="5891347"/>
          </a:xfrm>
          <a:prstGeom prst="rect">
            <a:avLst/>
          </a:prstGeom>
        </p:spPr>
      </p:pic>
      <p:pic>
        <p:nvPicPr>
          <p:cNvPr id="2" name="Picture 1"/>
          <p:cNvPicPr>
            <a:picLocks noChangeAspect="1"/>
          </p:cNvPicPr>
          <p:nvPr/>
        </p:nvPicPr>
        <p:blipFill>
          <a:blip r:embed="rId3"/>
          <a:stretch>
            <a:fillRect/>
          </a:stretch>
        </p:blipFill>
        <p:spPr>
          <a:xfrm>
            <a:off x="174812" y="201705"/>
            <a:ext cx="4418503" cy="6212541"/>
          </a:xfrm>
          <a:prstGeom prst="rect">
            <a:avLst/>
          </a:prstGeom>
        </p:spPr>
      </p:pic>
      <p:sp>
        <p:nvSpPr>
          <p:cNvPr id="4" name="TextBox 3"/>
          <p:cNvSpPr txBox="1"/>
          <p:nvPr/>
        </p:nvSpPr>
        <p:spPr>
          <a:xfrm>
            <a:off x="4881282" y="5769886"/>
            <a:ext cx="4329953" cy="646331"/>
          </a:xfrm>
          <a:prstGeom prst="rect">
            <a:avLst/>
          </a:prstGeom>
          <a:noFill/>
        </p:spPr>
        <p:txBody>
          <a:bodyPr wrap="square" rtlCol="0">
            <a:spAutoFit/>
          </a:bodyPr>
          <a:lstStyle/>
          <a:p>
            <a:r>
              <a:rPr lang="en-GB" dirty="0">
                <a:hlinkClick r:id="rId4"/>
              </a:rPr>
              <a:t>Breast-Cancer-Now_know_your_breasts.pdf (northerncanceralliance.nhs.uk)</a:t>
            </a:r>
            <a:endParaRPr lang="en-GB" dirty="0"/>
          </a:p>
        </p:txBody>
      </p:sp>
    </p:spTree>
    <p:extLst>
      <p:ext uri="{BB962C8B-B14F-4D97-AF65-F5344CB8AC3E}">
        <p14:creationId xmlns:p14="http://schemas.microsoft.com/office/powerpoint/2010/main" val="92759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71875" y="904875"/>
            <a:ext cx="5048250" cy="5048250"/>
          </a:xfrm>
          <a:prstGeom prst="rect">
            <a:avLst/>
          </a:prstGeom>
        </p:spPr>
      </p:pic>
    </p:spTree>
    <p:extLst>
      <p:ext uri="{BB962C8B-B14F-4D97-AF65-F5344CB8AC3E}">
        <p14:creationId xmlns:p14="http://schemas.microsoft.com/office/powerpoint/2010/main" val="288578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rPr>
              <a:t>Take home messages</a:t>
            </a:r>
          </a:p>
        </p:txBody>
      </p:sp>
      <p:sp>
        <p:nvSpPr>
          <p:cNvPr id="3" name="Content Placeholder 2"/>
          <p:cNvSpPr>
            <a:spLocks noGrp="1"/>
          </p:cNvSpPr>
          <p:nvPr>
            <p:ph idx="1"/>
          </p:nvPr>
        </p:nvSpPr>
        <p:spPr/>
        <p:txBody>
          <a:bodyPr/>
          <a:lstStyle/>
          <a:p>
            <a:r>
              <a:rPr lang="en-GB" dirty="0"/>
              <a:t>Breast Pain on its own has an extremely low risk of breast cancer.</a:t>
            </a:r>
          </a:p>
          <a:p>
            <a:endParaRPr lang="en-GB" dirty="0"/>
          </a:p>
          <a:p>
            <a:r>
              <a:rPr lang="en-GB" dirty="0"/>
              <a:t>The breast pain pathway has been developed so that those ladies with breast pain only will get better support with their symptoms. This will mostly be provided in their GP practice. However if they are not responding they can be referred into a specific breast pain clinic. </a:t>
            </a:r>
          </a:p>
          <a:p>
            <a:endParaRPr lang="en-GB" dirty="0"/>
          </a:p>
          <a:p>
            <a:r>
              <a:rPr lang="en-GB" dirty="0"/>
              <a:t>Anyone who is worried about their breast symptoms should see their GP. </a:t>
            </a:r>
          </a:p>
          <a:p>
            <a:endParaRPr lang="en-GB" dirty="0"/>
          </a:p>
          <a:p>
            <a:endParaRPr lang="en-GB" dirty="0"/>
          </a:p>
        </p:txBody>
      </p:sp>
      <p:pic>
        <p:nvPicPr>
          <p:cNvPr id="4" name="Picture 3"/>
          <p:cNvPicPr>
            <a:picLocks noChangeAspect="1"/>
          </p:cNvPicPr>
          <p:nvPr/>
        </p:nvPicPr>
        <p:blipFill>
          <a:blip r:embed="rId2"/>
          <a:stretch>
            <a:fillRect/>
          </a:stretch>
        </p:blipFill>
        <p:spPr>
          <a:xfrm>
            <a:off x="9789968" y="21979"/>
            <a:ext cx="2402032" cy="1005927"/>
          </a:xfrm>
          <a:prstGeom prst="rect">
            <a:avLst/>
          </a:prstGeom>
        </p:spPr>
      </p:pic>
    </p:spTree>
    <p:extLst>
      <p:ext uri="{BB962C8B-B14F-4D97-AF65-F5344CB8AC3E}">
        <p14:creationId xmlns:p14="http://schemas.microsoft.com/office/powerpoint/2010/main" val="133435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476" y="457200"/>
            <a:ext cx="3932237" cy="1600200"/>
          </a:xfrm>
        </p:spPr>
        <p:txBody>
          <a:bodyPr/>
          <a:lstStyle/>
          <a:p>
            <a:r>
              <a:rPr lang="en-GB" b="1" dirty="0">
                <a:solidFill>
                  <a:srgbClr val="0070C0"/>
                </a:solidFill>
              </a:rPr>
              <a:t>What is breast pain?</a:t>
            </a:r>
            <a:endParaRPr lang="en-GB" dirty="0"/>
          </a:p>
        </p:txBody>
      </p:sp>
      <p:sp>
        <p:nvSpPr>
          <p:cNvPr id="5" name="Content Placeholder 4"/>
          <p:cNvSpPr>
            <a:spLocks noGrp="1"/>
          </p:cNvSpPr>
          <p:nvPr>
            <p:ph type="body" sz="half" idx="2"/>
          </p:nvPr>
        </p:nvSpPr>
        <p:spPr>
          <a:xfrm>
            <a:off x="547180" y="2057400"/>
            <a:ext cx="3932237" cy="3811588"/>
          </a:xfrm>
        </p:spPr>
        <p:txBody>
          <a:bodyPr>
            <a:normAutofit/>
          </a:bodyPr>
          <a:lstStyle/>
          <a:p>
            <a:r>
              <a:rPr lang="en-GB" dirty="0"/>
              <a:t>Breast pain can be described as tenderness, throbbing, sharp, stabbing, burning pain or tightness in the breast tissue. The pain may be constant or it may occur only occasionally, and it can occur in men, women and transgender people.</a:t>
            </a:r>
          </a:p>
          <a:p>
            <a:r>
              <a:rPr lang="en-GB" dirty="0"/>
              <a:t>Breast pain can range from mild to severe.</a:t>
            </a:r>
          </a:p>
          <a:p>
            <a:endParaRPr lang="en-GB" dirty="0"/>
          </a:p>
        </p:txBody>
      </p:sp>
      <p:pic>
        <p:nvPicPr>
          <p:cNvPr id="4" name="Picture 3"/>
          <p:cNvPicPr>
            <a:picLocks noChangeAspect="1"/>
          </p:cNvPicPr>
          <p:nvPr/>
        </p:nvPicPr>
        <p:blipFill>
          <a:blip r:embed="rId3"/>
          <a:stretch>
            <a:fillRect/>
          </a:stretch>
        </p:blipFill>
        <p:spPr>
          <a:xfrm>
            <a:off x="4561713" y="1041400"/>
            <a:ext cx="7630287" cy="4978809"/>
          </a:xfrm>
          <a:prstGeom prst="rect">
            <a:avLst/>
          </a:prstGeom>
        </p:spPr>
      </p:pic>
      <p:pic>
        <p:nvPicPr>
          <p:cNvPr id="10" name="Picture 9">
            <a:extLst>
              <a:ext uri="{FF2B5EF4-FFF2-40B4-BE49-F238E27FC236}">
                <a16:creationId xmlns:a16="http://schemas.microsoft.com/office/drawing/2014/main" id="{796A5DB2-C5EB-4E41-BCF0-93D3F3731ABD}"/>
              </a:ext>
            </a:extLst>
          </p:cNvPr>
          <p:cNvPicPr>
            <a:picLocks noChangeAspect="1"/>
          </p:cNvPicPr>
          <p:nvPr/>
        </p:nvPicPr>
        <p:blipFill>
          <a:blip r:embed="rId4"/>
          <a:stretch>
            <a:fillRect/>
          </a:stretch>
        </p:blipFill>
        <p:spPr>
          <a:xfrm>
            <a:off x="9790353" y="35110"/>
            <a:ext cx="2401647" cy="1006290"/>
          </a:xfrm>
          <a:prstGeom prst="rect">
            <a:avLst/>
          </a:prstGeom>
        </p:spPr>
      </p:pic>
    </p:spTree>
    <p:extLst>
      <p:ext uri="{BB962C8B-B14F-4D97-AF65-F5344CB8AC3E}">
        <p14:creationId xmlns:p14="http://schemas.microsoft.com/office/powerpoint/2010/main" val="1760085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C556-581C-461B-AF13-BEEEB76C4F8B}"/>
              </a:ext>
            </a:extLst>
          </p:cNvPr>
          <p:cNvSpPr>
            <a:spLocks noGrp="1"/>
          </p:cNvSpPr>
          <p:nvPr>
            <p:ph type="title"/>
          </p:nvPr>
        </p:nvSpPr>
        <p:spPr/>
        <p:txBody>
          <a:bodyPr/>
          <a:lstStyle/>
          <a:p>
            <a:r>
              <a:rPr lang="en-GB" b="1" dirty="0">
                <a:solidFill>
                  <a:srgbClr val="0070C0"/>
                </a:solidFill>
              </a:rPr>
              <a:t>Background</a:t>
            </a:r>
          </a:p>
        </p:txBody>
      </p:sp>
      <p:sp>
        <p:nvSpPr>
          <p:cNvPr id="3" name="Content Placeholder 2">
            <a:extLst>
              <a:ext uri="{FF2B5EF4-FFF2-40B4-BE49-F238E27FC236}">
                <a16:creationId xmlns:a16="http://schemas.microsoft.com/office/drawing/2014/main" id="{8397D677-ACF0-4969-89B9-43EDA63B6B7D}"/>
              </a:ext>
            </a:extLst>
          </p:cNvPr>
          <p:cNvSpPr>
            <a:spLocks noGrp="1"/>
          </p:cNvSpPr>
          <p:nvPr>
            <p:ph idx="1"/>
          </p:nvPr>
        </p:nvSpPr>
        <p:spPr/>
        <p:txBody>
          <a:bodyPr>
            <a:normAutofit fontScale="92500" lnSpcReduction="10000"/>
          </a:bodyPr>
          <a:lstStyle/>
          <a:p>
            <a:r>
              <a:rPr lang="en-GB" dirty="0"/>
              <a:t>For many breast problems, especially in younger patients or patients presenting with breast pain only, reassurance and a period of watchful waiting may be suitable.</a:t>
            </a:r>
          </a:p>
          <a:p>
            <a:r>
              <a:rPr lang="en-GB" dirty="0"/>
              <a:t>Breast pain is not usually associated with cancer.  It is a common symptom and, if of short duration with no other clinical concern, may be managed initially in a GP setting.  Studies show that breast pain often settles with 3-6 months.</a:t>
            </a:r>
          </a:p>
          <a:p>
            <a:r>
              <a:rPr lang="en-GB" dirty="0"/>
              <a:t>Minor or moderate degree of breast pain with no lumps/bumps, when initial treatment fails and/or with unexplained persistent symptoms, greater than 3 months need to be referred onto the breast pain pathway.</a:t>
            </a:r>
          </a:p>
          <a:p>
            <a:r>
              <a:rPr lang="en-GB" dirty="0"/>
              <a:t>Cyclical breast pain in the younger patient does not need to be referred and can be managed supportively.</a:t>
            </a:r>
          </a:p>
          <a:p>
            <a:endParaRPr lang="en-GB" sz="3600" dirty="0"/>
          </a:p>
        </p:txBody>
      </p:sp>
      <p:pic>
        <p:nvPicPr>
          <p:cNvPr id="4" name="Picture 3">
            <a:extLst>
              <a:ext uri="{FF2B5EF4-FFF2-40B4-BE49-F238E27FC236}">
                <a16:creationId xmlns:a16="http://schemas.microsoft.com/office/drawing/2014/main" id="{796A5DB2-C5EB-4E41-BCF0-93D3F3731ABD}"/>
              </a:ext>
            </a:extLst>
          </p:cNvPr>
          <p:cNvPicPr>
            <a:picLocks noChangeAspect="1"/>
          </p:cNvPicPr>
          <p:nvPr/>
        </p:nvPicPr>
        <p:blipFill>
          <a:blip r:embed="rId3"/>
          <a:stretch>
            <a:fillRect/>
          </a:stretch>
        </p:blipFill>
        <p:spPr>
          <a:xfrm>
            <a:off x="9790353" y="21616"/>
            <a:ext cx="2401647" cy="1006290"/>
          </a:xfrm>
          <a:prstGeom prst="rect">
            <a:avLst/>
          </a:prstGeom>
        </p:spPr>
      </p:pic>
    </p:spTree>
    <p:extLst>
      <p:ext uri="{BB962C8B-B14F-4D97-AF65-F5344CB8AC3E}">
        <p14:creationId xmlns:p14="http://schemas.microsoft.com/office/powerpoint/2010/main" val="124108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1EF6-D15F-4FEF-AB46-DC3654632151}"/>
              </a:ext>
            </a:extLst>
          </p:cNvPr>
          <p:cNvSpPr>
            <a:spLocks noGrp="1"/>
          </p:cNvSpPr>
          <p:nvPr>
            <p:ph type="ctrTitle"/>
          </p:nvPr>
        </p:nvSpPr>
        <p:spPr>
          <a:xfrm>
            <a:off x="156838" y="278985"/>
            <a:ext cx="10130161" cy="919501"/>
          </a:xfrm>
        </p:spPr>
        <p:txBody>
          <a:bodyPr>
            <a:normAutofit/>
          </a:bodyPr>
          <a:lstStyle/>
          <a:p>
            <a:r>
              <a:rPr lang="en-GB" sz="4400" dirty="0">
                <a:solidFill>
                  <a:srgbClr val="0070C0"/>
                </a:solidFill>
              </a:rPr>
              <a:t>Why develop a  Breast Pain Pathway?</a:t>
            </a:r>
          </a:p>
        </p:txBody>
      </p:sp>
      <p:sp>
        <p:nvSpPr>
          <p:cNvPr id="3" name="Subtitle 2">
            <a:extLst>
              <a:ext uri="{FF2B5EF4-FFF2-40B4-BE49-F238E27FC236}">
                <a16:creationId xmlns:a16="http://schemas.microsoft.com/office/drawing/2014/main" id="{4B6D5E5B-124F-4381-9A48-4439DC8932D5}"/>
              </a:ext>
            </a:extLst>
          </p:cNvPr>
          <p:cNvSpPr>
            <a:spLocks noGrp="1"/>
          </p:cNvSpPr>
          <p:nvPr>
            <p:ph type="subTitle" idx="1"/>
          </p:nvPr>
        </p:nvSpPr>
        <p:spPr>
          <a:xfrm>
            <a:off x="718156" y="1830219"/>
            <a:ext cx="10944664" cy="3754189"/>
          </a:xfrm>
        </p:spPr>
        <p:txBody>
          <a:bodyPr>
            <a:normAutofit fontScale="92500" lnSpcReduction="10000"/>
          </a:bodyPr>
          <a:lstStyle/>
          <a:p>
            <a:pPr marL="342900" indent="-342900" algn="l">
              <a:buFont typeface="Arial" panose="020B0604020202020204" pitchFamily="34" charset="0"/>
              <a:buChar char="•"/>
            </a:pPr>
            <a:r>
              <a:rPr lang="en-GB" dirty="0"/>
              <a:t>Where breast pain is the ONLY presenting breast symptom there is a very low level of cancer risk (less than for breast screening population, who have no symptoms)</a:t>
            </a:r>
          </a:p>
          <a:p>
            <a:pPr marL="342900" indent="-342900" algn="l">
              <a:buFont typeface="Arial" panose="020B0604020202020204" pitchFamily="34" charset="0"/>
              <a:buChar char="•"/>
            </a:pPr>
            <a:r>
              <a:rPr lang="en-GB" dirty="0"/>
              <a:t>Currently there is variation in referral for women with breast pain (fast-track cancer referral, symptomatic pathway, other options)</a:t>
            </a:r>
          </a:p>
          <a:p>
            <a:pPr marL="342900" indent="-342900" algn="l">
              <a:buFont typeface="Arial" panose="020B0604020202020204" pitchFamily="34" charset="0"/>
              <a:buChar char="•"/>
            </a:pPr>
            <a:r>
              <a:rPr lang="en-GB" dirty="0"/>
              <a:t>Where women are referred into secondary care they are often seen alongside women on a fast-track cancer pathway, raising anxiety for the women with breast pain only</a:t>
            </a:r>
          </a:p>
          <a:p>
            <a:pPr marL="342900" indent="-342900" algn="l">
              <a:buFont typeface="Arial" panose="020B0604020202020204" pitchFamily="34" charset="0"/>
              <a:buChar char="•"/>
            </a:pPr>
            <a:r>
              <a:rPr lang="en-GB" dirty="0"/>
              <a:t>Has the potential to reduce unnecessary imaging whilst ensuring that these patients concerns are addressed (especially concerns about family history)</a:t>
            </a:r>
          </a:p>
          <a:p>
            <a:pPr marL="342900" indent="-342900" algn="l">
              <a:buFont typeface="Arial" panose="020B0604020202020204" pitchFamily="34" charset="0"/>
              <a:buChar char="•"/>
            </a:pPr>
            <a:r>
              <a:rPr lang="en-GB" dirty="0"/>
              <a:t>Allows for better resource management of those waiting for investigation for breast cancer and </a:t>
            </a:r>
            <a:r>
              <a:rPr lang="en-GB" b="1" dirty="0"/>
              <a:t>better patient experience </a:t>
            </a:r>
            <a:r>
              <a:rPr lang="en-GB" dirty="0"/>
              <a:t>for those waiting for breast pain investigation only</a:t>
            </a:r>
          </a:p>
          <a:p>
            <a:pPr marL="342900" indent="-342900" algn="l">
              <a:buFont typeface="Arial" panose="020B0604020202020204" pitchFamily="34" charset="0"/>
              <a:buChar char="•"/>
            </a:pPr>
            <a:r>
              <a:rPr lang="en-GB" dirty="0"/>
              <a:t>Excellent examples from elsewhere (East </a:t>
            </a:r>
            <a:r>
              <a:rPr lang="en-GB" dirty="0" err="1"/>
              <a:t>Mids</a:t>
            </a:r>
            <a:r>
              <a:rPr lang="en-GB" dirty="0"/>
              <a:t> and G Manchester)</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796A5DB2-C5EB-4E41-BCF0-93D3F3731ABD}"/>
              </a:ext>
            </a:extLst>
          </p:cNvPr>
          <p:cNvPicPr>
            <a:picLocks noChangeAspect="1"/>
          </p:cNvPicPr>
          <p:nvPr/>
        </p:nvPicPr>
        <p:blipFill>
          <a:blip r:embed="rId2"/>
          <a:stretch>
            <a:fillRect/>
          </a:stretch>
        </p:blipFill>
        <p:spPr>
          <a:xfrm>
            <a:off x="9790353" y="35110"/>
            <a:ext cx="2401647" cy="1006290"/>
          </a:xfrm>
          <a:prstGeom prst="rect">
            <a:avLst/>
          </a:prstGeom>
        </p:spPr>
      </p:pic>
    </p:spTree>
    <p:extLst>
      <p:ext uri="{BB962C8B-B14F-4D97-AF65-F5344CB8AC3E}">
        <p14:creationId xmlns:p14="http://schemas.microsoft.com/office/powerpoint/2010/main" val="351704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rPr>
              <a:t>Northern Cancer Alliance Approach</a:t>
            </a:r>
          </a:p>
        </p:txBody>
      </p:sp>
      <p:sp>
        <p:nvSpPr>
          <p:cNvPr id="3" name="Content Placeholder 2"/>
          <p:cNvSpPr>
            <a:spLocks noGrp="1"/>
          </p:cNvSpPr>
          <p:nvPr>
            <p:ph idx="1"/>
          </p:nvPr>
        </p:nvSpPr>
        <p:spPr/>
        <p:txBody>
          <a:bodyPr/>
          <a:lstStyle/>
          <a:p>
            <a:r>
              <a:rPr lang="en-GB" dirty="0"/>
              <a:t>Review of Breast Pain Pathway development</a:t>
            </a:r>
          </a:p>
          <a:p>
            <a:pPr marL="0" indent="0">
              <a:buNone/>
            </a:pPr>
            <a:endParaRPr lang="en-GB" dirty="0"/>
          </a:p>
          <a:p>
            <a:r>
              <a:rPr lang="en-GB" dirty="0"/>
              <a:t>Review of GP information, strategies/contacts for sharing the pathway</a:t>
            </a:r>
          </a:p>
          <a:p>
            <a:pPr marL="0" indent="0">
              <a:buNone/>
            </a:pPr>
            <a:endParaRPr lang="en-GB" dirty="0"/>
          </a:p>
          <a:p>
            <a:r>
              <a:rPr lang="en-GB" dirty="0"/>
              <a:t>Supporting development of Breast Pain Clinics across the region</a:t>
            </a:r>
          </a:p>
        </p:txBody>
      </p:sp>
      <p:pic>
        <p:nvPicPr>
          <p:cNvPr id="4" name="Picture 3"/>
          <p:cNvPicPr>
            <a:picLocks noChangeAspect="1"/>
          </p:cNvPicPr>
          <p:nvPr/>
        </p:nvPicPr>
        <p:blipFill>
          <a:blip r:embed="rId2"/>
          <a:stretch>
            <a:fillRect/>
          </a:stretch>
        </p:blipFill>
        <p:spPr>
          <a:xfrm>
            <a:off x="9789968" y="21979"/>
            <a:ext cx="2402032" cy="1005927"/>
          </a:xfrm>
          <a:prstGeom prst="rect">
            <a:avLst/>
          </a:prstGeom>
        </p:spPr>
      </p:pic>
    </p:spTree>
    <p:extLst>
      <p:ext uri="{BB962C8B-B14F-4D97-AF65-F5344CB8AC3E}">
        <p14:creationId xmlns:p14="http://schemas.microsoft.com/office/powerpoint/2010/main" val="3959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AB7B8C-AAA4-4701-A83F-DC7AC8F1427A}"/>
              </a:ext>
            </a:extLst>
          </p:cNvPr>
          <p:cNvPicPr>
            <a:picLocks noChangeAspect="1"/>
          </p:cNvPicPr>
          <p:nvPr/>
        </p:nvPicPr>
        <p:blipFill>
          <a:blip r:embed="rId2"/>
          <a:stretch>
            <a:fillRect/>
          </a:stretch>
        </p:blipFill>
        <p:spPr>
          <a:xfrm>
            <a:off x="9790353" y="35110"/>
            <a:ext cx="2401647" cy="1006290"/>
          </a:xfrm>
          <a:prstGeom prst="rect">
            <a:avLst/>
          </a:prstGeom>
        </p:spPr>
      </p:pic>
      <p:pic>
        <p:nvPicPr>
          <p:cNvPr id="4" name="Picture 3">
            <a:extLst>
              <a:ext uri="{FF2B5EF4-FFF2-40B4-BE49-F238E27FC236}">
                <a16:creationId xmlns:a16="http://schemas.microsoft.com/office/drawing/2014/main" id="{BEE7265D-247B-4BDA-A2C7-580044565F30}"/>
              </a:ext>
            </a:extLst>
          </p:cNvPr>
          <p:cNvPicPr>
            <a:picLocks noChangeAspect="1"/>
          </p:cNvPicPr>
          <p:nvPr/>
        </p:nvPicPr>
        <p:blipFill rotWithShape="1">
          <a:blip r:embed="rId3"/>
          <a:srcRect l="81128" t="21458" r="4719" b="22392"/>
          <a:stretch/>
        </p:blipFill>
        <p:spPr>
          <a:xfrm>
            <a:off x="1492897" y="35110"/>
            <a:ext cx="8033658" cy="7071579"/>
          </a:xfrm>
          <a:prstGeom prst="rect">
            <a:avLst/>
          </a:prstGeom>
        </p:spPr>
      </p:pic>
    </p:spTree>
    <p:extLst>
      <p:ext uri="{BB962C8B-B14F-4D97-AF65-F5344CB8AC3E}">
        <p14:creationId xmlns:p14="http://schemas.microsoft.com/office/powerpoint/2010/main" val="90962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2872-1045-4E29-849D-EFE4D20A31AF}"/>
              </a:ext>
            </a:extLst>
          </p:cNvPr>
          <p:cNvSpPr>
            <a:spLocks noGrp="1"/>
          </p:cNvSpPr>
          <p:nvPr>
            <p:ph type="title"/>
          </p:nvPr>
        </p:nvSpPr>
        <p:spPr/>
        <p:txBody>
          <a:bodyPr/>
          <a:lstStyle/>
          <a:p>
            <a:r>
              <a:rPr lang="en-GB" dirty="0">
                <a:solidFill>
                  <a:srgbClr val="0070C0"/>
                </a:solidFill>
              </a:rPr>
              <a:t>Staged approach</a:t>
            </a:r>
          </a:p>
        </p:txBody>
      </p:sp>
      <p:sp>
        <p:nvSpPr>
          <p:cNvPr id="3" name="Content Placeholder 2">
            <a:extLst>
              <a:ext uri="{FF2B5EF4-FFF2-40B4-BE49-F238E27FC236}">
                <a16:creationId xmlns:a16="http://schemas.microsoft.com/office/drawing/2014/main" id="{B7E6535D-B98E-48CA-9ACC-E64909AD9C26}"/>
              </a:ext>
            </a:extLst>
          </p:cNvPr>
          <p:cNvSpPr>
            <a:spLocks noGrp="1"/>
          </p:cNvSpPr>
          <p:nvPr>
            <p:ph idx="1"/>
          </p:nvPr>
        </p:nvSpPr>
        <p:spPr/>
        <p:txBody>
          <a:bodyPr>
            <a:normAutofit/>
          </a:bodyPr>
          <a:lstStyle/>
          <a:p>
            <a:r>
              <a:rPr lang="en-GB" sz="3600" dirty="0"/>
              <a:t>All areas can take up the primary care management once patient education and primary care education is in place</a:t>
            </a:r>
          </a:p>
          <a:p>
            <a:r>
              <a:rPr lang="en-GB" sz="3600" dirty="0"/>
              <a:t>Newcastle, Gateshead, North Tees and Northumbria  deployed initially </a:t>
            </a:r>
          </a:p>
          <a:p>
            <a:r>
              <a:rPr lang="en-GB" sz="3600" dirty="0"/>
              <a:t>Other sites are being added as the local evidence base grows </a:t>
            </a:r>
          </a:p>
        </p:txBody>
      </p:sp>
      <p:pic>
        <p:nvPicPr>
          <p:cNvPr id="4" name="Picture 3">
            <a:extLst>
              <a:ext uri="{FF2B5EF4-FFF2-40B4-BE49-F238E27FC236}">
                <a16:creationId xmlns:a16="http://schemas.microsoft.com/office/drawing/2014/main" id="{11CE4EC2-02B1-46F7-891C-52C07488E5A2}"/>
              </a:ext>
            </a:extLst>
          </p:cNvPr>
          <p:cNvPicPr>
            <a:picLocks noChangeAspect="1"/>
          </p:cNvPicPr>
          <p:nvPr/>
        </p:nvPicPr>
        <p:blipFill>
          <a:blip r:embed="rId2"/>
          <a:stretch>
            <a:fillRect/>
          </a:stretch>
        </p:blipFill>
        <p:spPr>
          <a:xfrm>
            <a:off x="9790353" y="35110"/>
            <a:ext cx="2401647" cy="1006290"/>
          </a:xfrm>
          <a:prstGeom prst="rect">
            <a:avLst/>
          </a:prstGeom>
        </p:spPr>
      </p:pic>
    </p:spTree>
    <p:extLst>
      <p:ext uri="{BB962C8B-B14F-4D97-AF65-F5344CB8AC3E}">
        <p14:creationId xmlns:p14="http://schemas.microsoft.com/office/powerpoint/2010/main" val="19314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726" r="5597" b="42639"/>
          <a:stretch/>
        </p:blipFill>
        <p:spPr>
          <a:xfrm>
            <a:off x="0" y="-87276"/>
            <a:ext cx="6747164" cy="6094884"/>
          </a:xfrm>
          <a:prstGeom prst="rect">
            <a:avLst/>
          </a:prstGeom>
        </p:spPr>
      </p:pic>
      <p:pic>
        <p:nvPicPr>
          <p:cNvPr id="2" name="Picture 1"/>
          <p:cNvPicPr>
            <a:picLocks noChangeAspect="1"/>
          </p:cNvPicPr>
          <p:nvPr/>
        </p:nvPicPr>
        <p:blipFill rotWithShape="1">
          <a:blip r:embed="rId4"/>
          <a:srcRect l="5562" t="50449" r="6488" b="12918"/>
          <a:stretch/>
        </p:blipFill>
        <p:spPr>
          <a:xfrm>
            <a:off x="6986016" y="1335024"/>
            <a:ext cx="5102352" cy="4443984"/>
          </a:xfrm>
          <a:prstGeom prst="rect">
            <a:avLst/>
          </a:prstGeom>
        </p:spPr>
      </p:pic>
    </p:spTree>
    <p:extLst>
      <p:ext uri="{BB962C8B-B14F-4D97-AF65-F5344CB8AC3E}">
        <p14:creationId xmlns:p14="http://schemas.microsoft.com/office/powerpoint/2010/main" val="79463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16736" y="0"/>
            <a:ext cx="5202936" cy="6858000"/>
          </a:xfrm>
          <a:prstGeom prst="rect">
            <a:avLst/>
          </a:prstGeom>
        </p:spPr>
      </p:pic>
      <p:sp>
        <p:nvSpPr>
          <p:cNvPr id="4" name="TextBox 3"/>
          <p:cNvSpPr txBox="1"/>
          <p:nvPr/>
        </p:nvSpPr>
        <p:spPr>
          <a:xfrm>
            <a:off x="8060167" y="1362994"/>
            <a:ext cx="3461273" cy="2585323"/>
          </a:xfrm>
          <a:prstGeom prst="rect">
            <a:avLst/>
          </a:prstGeom>
          <a:noFill/>
        </p:spPr>
        <p:txBody>
          <a:bodyPr wrap="square" rtlCol="0">
            <a:spAutoFit/>
          </a:bodyPr>
          <a:lstStyle/>
          <a:p>
            <a:r>
              <a:rPr lang="en-GB" dirty="0">
                <a:hlinkClick r:id="rId3"/>
              </a:rPr>
              <a:t>Breast_pain_patient_leaflet_3.pdf (northerncanceralliance.nhs.uk)</a:t>
            </a:r>
            <a:endParaRPr lang="en-GB" dirty="0"/>
          </a:p>
          <a:p>
            <a:endParaRPr lang="en-GB" dirty="0"/>
          </a:p>
          <a:p>
            <a:r>
              <a:rPr lang="en-GB" dirty="0"/>
              <a:t>The leaflet was developed and tested with groups of people with a learning disability to ensure that the information is as accessible to as wide a health literacy range as possible</a:t>
            </a:r>
          </a:p>
        </p:txBody>
      </p:sp>
      <p:pic>
        <p:nvPicPr>
          <p:cNvPr id="2" name="Picture 1"/>
          <p:cNvPicPr>
            <a:picLocks noChangeAspect="1"/>
          </p:cNvPicPr>
          <p:nvPr/>
        </p:nvPicPr>
        <p:blipFill>
          <a:blip r:embed="rId4"/>
          <a:stretch>
            <a:fillRect/>
          </a:stretch>
        </p:blipFill>
        <p:spPr>
          <a:xfrm>
            <a:off x="9789968" y="0"/>
            <a:ext cx="2402032" cy="1005927"/>
          </a:xfrm>
          <a:prstGeom prst="rect">
            <a:avLst/>
          </a:prstGeom>
        </p:spPr>
      </p:pic>
    </p:spTree>
    <p:extLst>
      <p:ext uri="{BB962C8B-B14F-4D97-AF65-F5344CB8AC3E}">
        <p14:creationId xmlns:p14="http://schemas.microsoft.com/office/powerpoint/2010/main" val="554722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2F1BE7CA44314AA2B9896F75745346" ma:contentTypeVersion="45" ma:contentTypeDescription="Create a new document." ma:contentTypeScope="" ma:versionID="2c0eb2ef9aaab9300324306f199ed13e">
  <xsd:schema xmlns:xsd="http://www.w3.org/2001/XMLSchema" xmlns:xs="http://www.w3.org/2001/XMLSchema" xmlns:p="http://schemas.microsoft.com/office/2006/metadata/properties" xmlns:ns1="http://schemas.microsoft.com/sharepoint/v3" xmlns:ns2="d83174ee-98ec-4b9f-8269-db6d0c386c00" xmlns:ns3="878ef2d1-b8c2-4367-a73c-0a60878083f3" xmlns:ns4="cccaf3ac-2de9-44d4-aa31-54302fceb5f7" targetNamespace="http://schemas.microsoft.com/office/2006/metadata/properties" ma:root="true" ma:fieldsID="88a5b79ca9acaa721d309b29420c60bb" ns1:_="" ns2:_="" ns3:_="" ns4:_="">
    <xsd:import namespace="http://schemas.microsoft.com/sharepoint/v3"/>
    <xsd:import namespace="d83174ee-98ec-4b9f-8269-db6d0c386c00"/>
    <xsd:import namespace="878ef2d1-b8c2-4367-a73c-0a60878083f3"/>
    <xsd:import namespace="cccaf3ac-2de9-44d4-aa31-54302fceb5f7"/>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Review_x0020_Date"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3174ee-98ec-4b9f-8269-db6d0c386c0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8ef2d1-b8c2-4367-a73c-0a60878083f3" elementFormDefault="qualified">
    <xsd:import namespace="http://schemas.microsoft.com/office/2006/documentManagement/types"/>
    <xsd:import namespace="http://schemas.microsoft.com/office/infopath/2007/PartnerControls"/>
    <xsd:element name="Review_x0020_Date" ma:index="12" nillable="true" ma:displayName="Review date" ma:indexed="true" ma:internalName="Review_x0020_Dat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49e388d-3460-4620-a207-6629c9f5f59a}" ma:internalName="TaxCatchAll" ma:showField="CatchAllData" ma:web="d83174ee-98ec-4b9f-8269-db6d0c386c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_x0020_Date xmlns="878ef2d1-b8c2-4367-a73c-0a60878083f3" xsi:nil="true"/>
    <_ip_UnifiedCompliancePolicyProperties xmlns="http://schemas.microsoft.com/sharepoint/v3" xsi:nil="true"/>
    <TaxCatchAll xmlns="cccaf3ac-2de9-44d4-aa31-54302fceb5f7" xsi:nil="true"/>
    <lcf76f155ced4ddcb4097134ff3c332f xmlns="878ef2d1-b8c2-4367-a73c-0a60878083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335D7B-0365-4FEA-9400-FB405DCAA6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3174ee-98ec-4b9f-8269-db6d0c386c00"/>
    <ds:schemaRef ds:uri="878ef2d1-b8c2-4367-a73c-0a60878083f3"/>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98B55C-57E2-407F-97BB-1AA28FF4BDE3}">
  <ds:schemaRefs>
    <ds:schemaRef ds:uri="http://schemas.microsoft.com/sharepoint/v3/contenttype/forms"/>
  </ds:schemaRefs>
</ds:datastoreItem>
</file>

<file path=customXml/itemProps3.xml><?xml version="1.0" encoding="utf-8"?>
<ds:datastoreItem xmlns:ds="http://schemas.openxmlformats.org/officeDocument/2006/customXml" ds:itemID="{98E1A065-697F-48C8-960D-9D9AAC79B720}">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cccaf3ac-2de9-44d4-aa31-54302fceb5f7"/>
    <ds:schemaRef ds:uri="878ef2d1-b8c2-4367-a73c-0a60878083f3"/>
    <ds:schemaRef ds:uri="http://purl.org/dc/elements/1.1/"/>
    <ds:schemaRef ds:uri="http://schemas.microsoft.com/office/2006/metadata/properties"/>
    <ds:schemaRef ds:uri="d83174ee-98ec-4b9f-8269-db6d0c386c00"/>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835</TotalTime>
  <Words>605</Words>
  <Application>Microsoft Office PowerPoint</Application>
  <PresentationFormat>Widescreen</PresentationFormat>
  <Paragraphs>49</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Breast pain pathway</vt:lpstr>
      <vt:lpstr>What is breast pain?</vt:lpstr>
      <vt:lpstr>Background</vt:lpstr>
      <vt:lpstr>Why develop a  Breast Pain Pathway?</vt:lpstr>
      <vt:lpstr>Northern Cancer Alliance Approach</vt:lpstr>
      <vt:lpstr>PowerPoint Presentation</vt:lpstr>
      <vt:lpstr>Staged approach</vt:lpstr>
      <vt:lpstr>PowerPoint Presentation</vt:lpstr>
      <vt:lpstr>PowerPoint Presentation</vt:lpstr>
      <vt:lpstr>PowerPoint Presentation</vt:lpstr>
      <vt:lpstr>PowerPoint Presentation</vt:lpstr>
      <vt:lpstr>PowerPoint Presentation</vt:lpstr>
      <vt:lpstr>Take 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Wintersgill</dc:creator>
  <cp:lastModifiedBy>SHARMEEN, Anisah (NHS NORTH EAST AND NORTH CUMBRIA ICB - 16C)</cp:lastModifiedBy>
  <cp:revision>21</cp:revision>
  <dcterms:created xsi:type="dcterms:W3CDTF">2022-02-24T13:33:20Z</dcterms:created>
  <dcterms:modified xsi:type="dcterms:W3CDTF">2023-10-18T12:37:45Z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0x010100FF2F1BE7CA44314AA2B9896F75745346</vt:lpwstr>
  </property>
  <property fmtid="{D5CDD505-2E9C-101B-9397-08002B2CF9AE}" pid="3" name="MediaServiceImageTags">
    <vt:lpwstr/>
  </property>
</Properties>
</file>