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13"/>
  </p:notesMasterIdLst>
  <p:sldIdLst>
    <p:sldId id="256" r:id="rId6"/>
    <p:sldId id="283" r:id="rId7"/>
    <p:sldId id="276" r:id="rId8"/>
    <p:sldId id="257" r:id="rId9"/>
    <p:sldId id="286" r:id="rId10"/>
    <p:sldId id="287"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2E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74" autoAdjust="0"/>
    <p:restoredTop sz="86163" autoAdjust="0"/>
  </p:normalViewPr>
  <p:slideViewPr>
    <p:cSldViewPr snapToGrid="0">
      <p:cViewPr varScale="1">
        <p:scale>
          <a:sx n="57" d="100"/>
          <a:sy n="57" d="100"/>
        </p:scale>
        <p:origin x="8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D19477-60E2-49B5-81AA-A4721830917B}" type="datetimeFigureOut">
              <a:rPr lang="en-GB" smtClean="0"/>
              <a:t>18/10/2023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48E993-6ED4-400C-A819-E8B90AE9514A}" type="slidenum">
              <a:rPr lang="en-GB" smtClean="0"/>
              <a:t>‹#›</a:t>
            </a:fld>
            <a:endParaRPr lang="en-GB"/>
          </a:p>
        </p:txBody>
      </p:sp>
    </p:spTree>
    <p:extLst>
      <p:ext uri="{BB962C8B-B14F-4D97-AF65-F5344CB8AC3E}">
        <p14:creationId xmlns:p14="http://schemas.microsoft.com/office/powerpoint/2010/main" val="985462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48E993-6ED4-400C-A819-E8B90AE9514A}" type="slidenum">
              <a:rPr lang="en-GB" smtClean="0"/>
              <a:t>1</a:t>
            </a:fld>
            <a:endParaRPr lang="en-GB"/>
          </a:p>
        </p:txBody>
      </p:sp>
    </p:spTree>
    <p:extLst>
      <p:ext uri="{BB962C8B-B14F-4D97-AF65-F5344CB8AC3E}">
        <p14:creationId xmlns:p14="http://schemas.microsoft.com/office/powerpoint/2010/main" val="492736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buFont typeface="Arial" panose="05050102010706020507" pitchFamily="18" charset="2"/>
              <a:buChar char="•"/>
            </a:pPr>
            <a:endParaRPr lang="en-GB" b="1" dirty="0">
              <a:latin typeface="Times New Roman"/>
              <a:ea typeface="Calibri"/>
              <a:cs typeface="Calibri"/>
            </a:endParaRPr>
          </a:p>
        </p:txBody>
      </p:sp>
      <p:sp>
        <p:nvSpPr>
          <p:cNvPr id="4" name="Slide Number Placeholder 3"/>
          <p:cNvSpPr>
            <a:spLocks noGrp="1"/>
          </p:cNvSpPr>
          <p:nvPr>
            <p:ph type="sldNum" sz="quarter" idx="5"/>
          </p:nvPr>
        </p:nvSpPr>
        <p:spPr/>
        <p:txBody>
          <a:bodyPr/>
          <a:lstStyle/>
          <a:p>
            <a:fld id="{C6528C68-56D2-4375-A65E-1129A15FF4DD}" type="slidenum">
              <a:rPr lang="en-GB" smtClean="0"/>
              <a:t>3</a:t>
            </a:fld>
            <a:endParaRPr lang="en-GB"/>
          </a:p>
        </p:txBody>
      </p:sp>
    </p:spTree>
    <p:extLst>
      <p:ext uri="{BB962C8B-B14F-4D97-AF65-F5344CB8AC3E}">
        <p14:creationId xmlns:p14="http://schemas.microsoft.com/office/powerpoint/2010/main" val="3647629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48E993-6ED4-400C-A819-E8B90AE9514A}" type="slidenum">
              <a:rPr lang="en-GB" smtClean="0"/>
              <a:t>4</a:t>
            </a:fld>
            <a:endParaRPr lang="en-GB"/>
          </a:p>
        </p:txBody>
      </p:sp>
    </p:spTree>
    <p:extLst>
      <p:ext uri="{BB962C8B-B14F-4D97-AF65-F5344CB8AC3E}">
        <p14:creationId xmlns:p14="http://schemas.microsoft.com/office/powerpoint/2010/main" val="2058656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latin typeface="Futura Bk" panose="020B0502020204020303"/>
              </a:rPr>
              <a:t>Between 2018 and 2021, the number of women who die in the North East as a result of suicide, drug and alcohol misuse, and domestic homicide </a:t>
            </a:r>
            <a:r>
              <a:rPr lang="en-US" dirty="0" err="1">
                <a:solidFill>
                  <a:srgbClr val="002060"/>
                </a:solidFill>
                <a:latin typeface="Futura Bk" panose="020B0502020204020303"/>
              </a:rPr>
              <a:t>hasincreased</a:t>
            </a:r>
            <a:r>
              <a:rPr lang="en-US" dirty="0">
                <a:solidFill>
                  <a:srgbClr val="002060"/>
                </a:solidFill>
                <a:latin typeface="Futura Bk" panose="020B0502020204020303"/>
              </a:rPr>
              <a:t> by 15%</a:t>
            </a:r>
            <a:endParaRPr lang="en-GB" dirty="0">
              <a:solidFill>
                <a:srgbClr val="002060"/>
              </a:solidFill>
              <a:latin typeface="Futura Bk" panose="020B0502020204020303"/>
            </a:endParaRPr>
          </a:p>
          <a:p>
            <a:endParaRPr lang="en-GB" dirty="0"/>
          </a:p>
        </p:txBody>
      </p:sp>
      <p:sp>
        <p:nvSpPr>
          <p:cNvPr id="4" name="Slide Number Placeholder 3"/>
          <p:cNvSpPr>
            <a:spLocks noGrp="1"/>
          </p:cNvSpPr>
          <p:nvPr>
            <p:ph type="sldNum" sz="quarter" idx="10"/>
          </p:nvPr>
        </p:nvSpPr>
        <p:spPr/>
        <p:txBody>
          <a:bodyPr/>
          <a:lstStyle/>
          <a:p>
            <a:fld id="{8148E993-6ED4-400C-A819-E8B90AE9514A}" type="slidenum">
              <a:rPr lang="en-GB" smtClean="0"/>
              <a:t>5</a:t>
            </a:fld>
            <a:endParaRPr lang="en-GB"/>
          </a:p>
        </p:txBody>
      </p:sp>
    </p:spTree>
    <p:extLst>
      <p:ext uri="{BB962C8B-B14F-4D97-AF65-F5344CB8AC3E}">
        <p14:creationId xmlns:p14="http://schemas.microsoft.com/office/powerpoint/2010/main" val="436943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48E993-6ED4-400C-A819-E8B90AE9514A}" type="slidenum">
              <a:rPr lang="en-GB" smtClean="0"/>
              <a:t>6</a:t>
            </a:fld>
            <a:endParaRPr lang="en-GB"/>
          </a:p>
        </p:txBody>
      </p:sp>
    </p:spTree>
    <p:extLst>
      <p:ext uri="{BB962C8B-B14F-4D97-AF65-F5344CB8AC3E}">
        <p14:creationId xmlns:p14="http://schemas.microsoft.com/office/powerpoint/2010/main" val="4275418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528C68-56D2-4375-A65E-1129A15FF4DD}" type="slidenum">
              <a:rPr lang="en-GB" smtClean="0"/>
              <a:t>7</a:t>
            </a:fld>
            <a:endParaRPr lang="en-GB"/>
          </a:p>
        </p:txBody>
      </p:sp>
    </p:spTree>
    <p:extLst>
      <p:ext uri="{BB962C8B-B14F-4D97-AF65-F5344CB8AC3E}">
        <p14:creationId xmlns:p14="http://schemas.microsoft.com/office/powerpoint/2010/main" val="121951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D012-0432-8543-9656-3D9C4DF8DA6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9C8A8AF-8E2F-AE42-BB20-5F28D21732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F9502FF-3A8B-3E41-884C-0285DD585273}"/>
              </a:ext>
            </a:extLst>
          </p:cNvPr>
          <p:cNvSpPr>
            <a:spLocks noGrp="1"/>
          </p:cNvSpPr>
          <p:nvPr>
            <p:ph type="dt" sz="half" idx="10"/>
          </p:nvPr>
        </p:nvSpPr>
        <p:spPr/>
        <p:txBody>
          <a:bodyPr/>
          <a:lstStyle/>
          <a:p>
            <a:fld id="{A34745D4-A54C-B448-8E89-E2A466780491}" type="datetimeFigureOut">
              <a:rPr lang="en-US" smtClean="0"/>
              <a:t>10/18/2023</a:t>
            </a:fld>
            <a:endParaRPr lang="en-US"/>
          </a:p>
        </p:txBody>
      </p:sp>
      <p:sp>
        <p:nvSpPr>
          <p:cNvPr id="5" name="Footer Placeholder 4">
            <a:extLst>
              <a:ext uri="{FF2B5EF4-FFF2-40B4-BE49-F238E27FC236}">
                <a16:creationId xmlns:a16="http://schemas.microsoft.com/office/drawing/2014/main" id="{26B033B3-2D81-584A-94DB-A2DFEA811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0F1977-AA22-4240-985A-DCF9330C76D6}"/>
              </a:ext>
            </a:extLst>
          </p:cNvPr>
          <p:cNvSpPr>
            <a:spLocks noGrp="1"/>
          </p:cNvSpPr>
          <p:nvPr>
            <p:ph type="sldNum" sz="quarter" idx="12"/>
          </p:nvPr>
        </p:nvSpPr>
        <p:spPr/>
        <p:txBody>
          <a:bodyPr/>
          <a:lstStyle/>
          <a:p>
            <a:fld id="{5D1A095F-8E9F-3640-BB5A-D02FDF30DF37}" type="slidenum">
              <a:rPr lang="en-US" smtClean="0"/>
              <a:t>‹#›</a:t>
            </a:fld>
            <a:endParaRPr lang="en-US"/>
          </a:p>
        </p:txBody>
      </p:sp>
    </p:spTree>
    <p:extLst>
      <p:ext uri="{BB962C8B-B14F-4D97-AF65-F5344CB8AC3E}">
        <p14:creationId xmlns:p14="http://schemas.microsoft.com/office/powerpoint/2010/main" val="1282368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0A6B2-5301-6240-83B8-4183ABFA774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A842216-F6E5-1D44-837E-C1099F346E1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D511D1-D9C0-CF4B-BD86-DB6AF00C7027}"/>
              </a:ext>
            </a:extLst>
          </p:cNvPr>
          <p:cNvSpPr>
            <a:spLocks noGrp="1"/>
          </p:cNvSpPr>
          <p:nvPr>
            <p:ph type="dt" sz="half" idx="10"/>
          </p:nvPr>
        </p:nvSpPr>
        <p:spPr/>
        <p:txBody>
          <a:bodyPr/>
          <a:lstStyle/>
          <a:p>
            <a:fld id="{A34745D4-A54C-B448-8E89-E2A466780491}" type="datetimeFigureOut">
              <a:rPr lang="en-US" smtClean="0"/>
              <a:t>10/18/2023</a:t>
            </a:fld>
            <a:endParaRPr lang="en-US"/>
          </a:p>
        </p:txBody>
      </p:sp>
      <p:sp>
        <p:nvSpPr>
          <p:cNvPr id="5" name="Footer Placeholder 4">
            <a:extLst>
              <a:ext uri="{FF2B5EF4-FFF2-40B4-BE49-F238E27FC236}">
                <a16:creationId xmlns:a16="http://schemas.microsoft.com/office/drawing/2014/main" id="{67387DEA-7F9A-474A-9EBE-B8E334E25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36F734-D5CB-404C-8868-EA7A366D76E6}"/>
              </a:ext>
            </a:extLst>
          </p:cNvPr>
          <p:cNvSpPr>
            <a:spLocks noGrp="1"/>
          </p:cNvSpPr>
          <p:nvPr>
            <p:ph type="sldNum" sz="quarter" idx="12"/>
          </p:nvPr>
        </p:nvSpPr>
        <p:spPr/>
        <p:txBody>
          <a:bodyPr/>
          <a:lstStyle/>
          <a:p>
            <a:fld id="{5D1A095F-8E9F-3640-BB5A-D02FDF30DF37}" type="slidenum">
              <a:rPr lang="en-US" smtClean="0"/>
              <a:t>‹#›</a:t>
            </a:fld>
            <a:endParaRPr lang="en-US"/>
          </a:p>
        </p:txBody>
      </p:sp>
    </p:spTree>
    <p:extLst>
      <p:ext uri="{BB962C8B-B14F-4D97-AF65-F5344CB8AC3E}">
        <p14:creationId xmlns:p14="http://schemas.microsoft.com/office/powerpoint/2010/main" val="1724805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E33F1-9156-C640-8DC3-EC85DBFD1FC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AA11E20-8BC7-C446-BA28-97949AFA7C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B79E1E3-5839-D040-A5E0-3212793616A9}"/>
              </a:ext>
            </a:extLst>
          </p:cNvPr>
          <p:cNvSpPr>
            <a:spLocks noGrp="1"/>
          </p:cNvSpPr>
          <p:nvPr>
            <p:ph type="dt" sz="half" idx="10"/>
          </p:nvPr>
        </p:nvSpPr>
        <p:spPr/>
        <p:txBody>
          <a:bodyPr/>
          <a:lstStyle/>
          <a:p>
            <a:fld id="{A34745D4-A54C-B448-8E89-E2A466780491}" type="datetimeFigureOut">
              <a:rPr lang="en-US" smtClean="0"/>
              <a:t>10/18/2023</a:t>
            </a:fld>
            <a:endParaRPr lang="en-US"/>
          </a:p>
        </p:txBody>
      </p:sp>
      <p:sp>
        <p:nvSpPr>
          <p:cNvPr id="5" name="Footer Placeholder 4">
            <a:extLst>
              <a:ext uri="{FF2B5EF4-FFF2-40B4-BE49-F238E27FC236}">
                <a16:creationId xmlns:a16="http://schemas.microsoft.com/office/drawing/2014/main" id="{583D7CB0-A34C-BB44-B603-B59E3DB9A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29467C-53E1-F247-BC78-3B21EA2C5865}"/>
              </a:ext>
            </a:extLst>
          </p:cNvPr>
          <p:cNvSpPr>
            <a:spLocks noGrp="1"/>
          </p:cNvSpPr>
          <p:nvPr>
            <p:ph type="sldNum" sz="quarter" idx="12"/>
          </p:nvPr>
        </p:nvSpPr>
        <p:spPr/>
        <p:txBody>
          <a:bodyPr/>
          <a:lstStyle/>
          <a:p>
            <a:fld id="{5D1A095F-8E9F-3640-BB5A-D02FDF30DF37}" type="slidenum">
              <a:rPr lang="en-US" smtClean="0"/>
              <a:t>‹#›</a:t>
            </a:fld>
            <a:endParaRPr lang="en-US"/>
          </a:p>
        </p:txBody>
      </p:sp>
    </p:spTree>
    <p:extLst>
      <p:ext uri="{BB962C8B-B14F-4D97-AF65-F5344CB8AC3E}">
        <p14:creationId xmlns:p14="http://schemas.microsoft.com/office/powerpoint/2010/main" val="3561551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6A2F-9BF8-7745-A4BF-D843B358DFC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4B07EA5-8120-2E4C-99D3-0B9E6458E8F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2B242DC-3E3F-5746-8918-C66DFCC8348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2BA3DD7-9B82-B64F-94B1-D6009F842D12}"/>
              </a:ext>
            </a:extLst>
          </p:cNvPr>
          <p:cNvSpPr>
            <a:spLocks noGrp="1"/>
          </p:cNvSpPr>
          <p:nvPr>
            <p:ph type="dt" sz="half" idx="10"/>
          </p:nvPr>
        </p:nvSpPr>
        <p:spPr/>
        <p:txBody>
          <a:bodyPr/>
          <a:lstStyle/>
          <a:p>
            <a:fld id="{A34745D4-A54C-B448-8E89-E2A466780491}" type="datetimeFigureOut">
              <a:rPr lang="en-US" smtClean="0"/>
              <a:t>10/18/2023</a:t>
            </a:fld>
            <a:endParaRPr lang="en-US"/>
          </a:p>
        </p:txBody>
      </p:sp>
      <p:sp>
        <p:nvSpPr>
          <p:cNvPr id="6" name="Footer Placeholder 5">
            <a:extLst>
              <a:ext uri="{FF2B5EF4-FFF2-40B4-BE49-F238E27FC236}">
                <a16:creationId xmlns:a16="http://schemas.microsoft.com/office/drawing/2014/main" id="{67ABCE6B-FE5E-F643-930F-9C6DE91A9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42AB40-25C4-BC45-B9B1-27798798AC68}"/>
              </a:ext>
            </a:extLst>
          </p:cNvPr>
          <p:cNvSpPr>
            <a:spLocks noGrp="1"/>
          </p:cNvSpPr>
          <p:nvPr>
            <p:ph type="sldNum" sz="quarter" idx="12"/>
          </p:nvPr>
        </p:nvSpPr>
        <p:spPr/>
        <p:txBody>
          <a:bodyPr/>
          <a:lstStyle/>
          <a:p>
            <a:fld id="{5D1A095F-8E9F-3640-BB5A-D02FDF30DF37}" type="slidenum">
              <a:rPr lang="en-US" smtClean="0"/>
              <a:t>‹#›</a:t>
            </a:fld>
            <a:endParaRPr lang="en-US"/>
          </a:p>
        </p:txBody>
      </p:sp>
    </p:spTree>
    <p:extLst>
      <p:ext uri="{BB962C8B-B14F-4D97-AF65-F5344CB8AC3E}">
        <p14:creationId xmlns:p14="http://schemas.microsoft.com/office/powerpoint/2010/main" val="2210634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E1861-9AFE-B04C-9AEA-350C583483E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6E039C4-6CD9-4248-80B6-680681DD8B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DF4E762-8E09-DF4C-8455-C756B99BED4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CD6BFBD-16E8-2247-BDFB-70AFE617A1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64D5705-A3EE-8C44-B22B-FC27F0B2F13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7D53914-B3F8-A342-8737-650D8DB85BAE}"/>
              </a:ext>
            </a:extLst>
          </p:cNvPr>
          <p:cNvSpPr>
            <a:spLocks noGrp="1"/>
          </p:cNvSpPr>
          <p:nvPr>
            <p:ph type="dt" sz="half" idx="10"/>
          </p:nvPr>
        </p:nvSpPr>
        <p:spPr/>
        <p:txBody>
          <a:bodyPr/>
          <a:lstStyle/>
          <a:p>
            <a:fld id="{A34745D4-A54C-B448-8E89-E2A466780491}" type="datetimeFigureOut">
              <a:rPr lang="en-US" smtClean="0"/>
              <a:t>10/18/2023</a:t>
            </a:fld>
            <a:endParaRPr lang="en-US"/>
          </a:p>
        </p:txBody>
      </p:sp>
      <p:sp>
        <p:nvSpPr>
          <p:cNvPr id="8" name="Footer Placeholder 7">
            <a:extLst>
              <a:ext uri="{FF2B5EF4-FFF2-40B4-BE49-F238E27FC236}">
                <a16:creationId xmlns:a16="http://schemas.microsoft.com/office/drawing/2014/main" id="{F4698320-D83B-6941-A779-3D3A658C29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69535C-FA14-E949-AA1F-69AE78EE2A9F}"/>
              </a:ext>
            </a:extLst>
          </p:cNvPr>
          <p:cNvSpPr>
            <a:spLocks noGrp="1"/>
          </p:cNvSpPr>
          <p:nvPr>
            <p:ph type="sldNum" sz="quarter" idx="12"/>
          </p:nvPr>
        </p:nvSpPr>
        <p:spPr/>
        <p:txBody>
          <a:bodyPr/>
          <a:lstStyle/>
          <a:p>
            <a:fld id="{5D1A095F-8E9F-3640-BB5A-D02FDF30DF37}" type="slidenum">
              <a:rPr lang="en-US" smtClean="0"/>
              <a:t>‹#›</a:t>
            </a:fld>
            <a:endParaRPr lang="en-US"/>
          </a:p>
        </p:txBody>
      </p:sp>
    </p:spTree>
    <p:extLst>
      <p:ext uri="{BB962C8B-B14F-4D97-AF65-F5344CB8AC3E}">
        <p14:creationId xmlns:p14="http://schemas.microsoft.com/office/powerpoint/2010/main" val="2356474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D1698-D3F6-4E46-A539-1BA0AD9B904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7E48397-E89A-1647-BF0E-DA325D2F337D}"/>
              </a:ext>
            </a:extLst>
          </p:cNvPr>
          <p:cNvSpPr>
            <a:spLocks noGrp="1"/>
          </p:cNvSpPr>
          <p:nvPr>
            <p:ph type="dt" sz="half" idx="10"/>
          </p:nvPr>
        </p:nvSpPr>
        <p:spPr/>
        <p:txBody>
          <a:bodyPr/>
          <a:lstStyle/>
          <a:p>
            <a:fld id="{A34745D4-A54C-B448-8E89-E2A466780491}" type="datetimeFigureOut">
              <a:rPr lang="en-US" smtClean="0"/>
              <a:t>10/18/2023</a:t>
            </a:fld>
            <a:endParaRPr lang="en-US"/>
          </a:p>
        </p:txBody>
      </p:sp>
      <p:sp>
        <p:nvSpPr>
          <p:cNvPr id="4" name="Footer Placeholder 3">
            <a:extLst>
              <a:ext uri="{FF2B5EF4-FFF2-40B4-BE49-F238E27FC236}">
                <a16:creationId xmlns:a16="http://schemas.microsoft.com/office/drawing/2014/main" id="{F8686479-4207-E648-8666-3FF6AFADDD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14C500-7746-2344-9A4B-513A4707BDB2}"/>
              </a:ext>
            </a:extLst>
          </p:cNvPr>
          <p:cNvSpPr>
            <a:spLocks noGrp="1"/>
          </p:cNvSpPr>
          <p:nvPr>
            <p:ph type="sldNum" sz="quarter" idx="12"/>
          </p:nvPr>
        </p:nvSpPr>
        <p:spPr/>
        <p:txBody>
          <a:bodyPr/>
          <a:lstStyle/>
          <a:p>
            <a:fld id="{5D1A095F-8E9F-3640-BB5A-D02FDF30DF37}" type="slidenum">
              <a:rPr lang="en-US" smtClean="0"/>
              <a:t>‹#›</a:t>
            </a:fld>
            <a:endParaRPr lang="en-US"/>
          </a:p>
        </p:txBody>
      </p:sp>
    </p:spTree>
    <p:extLst>
      <p:ext uri="{BB962C8B-B14F-4D97-AF65-F5344CB8AC3E}">
        <p14:creationId xmlns:p14="http://schemas.microsoft.com/office/powerpoint/2010/main" val="3182447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EC14BF-BCC5-EA42-B9BD-CF8479B0C2AC}"/>
              </a:ext>
            </a:extLst>
          </p:cNvPr>
          <p:cNvSpPr>
            <a:spLocks noGrp="1"/>
          </p:cNvSpPr>
          <p:nvPr>
            <p:ph type="dt" sz="half" idx="10"/>
          </p:nvPr>
        </p:nvSpPr>
        <p:spPr/>
        <p:txBody>
          <a:bodyPr/>
          <a:lstStyle/>
          <a:p>
            <a:fld id="{A34745D4-A54C-B448-8E89-E2A466780491}" type="datetimeFigureOut">
              <a:rPr lang="en-US" smtClean="0"/>
              <a:t>10/18/2023</a:t>
            </a:fld>
            <a:endParaRPr lang="en-US"/>
          </a:p>
        </p:txBody>
      </p:sp>
      <p:sp>
        <p:nvSpPr>
          <p:cNvPr id="3" name="Footer Placeholder 2">
            <a:extLst>
              <a:ext uri="{FF2B5EF4-FFF2-40B4-BE49-F238E27FC236}">
                <a16:creationId xmlns:a16="http://schemas.microsoft.com/office/drawing/2014/main" id="{0582AE79-6503-1C40-AC06-5FBFC57D5A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503BA0-C6A5-6349-AA3B-F56182218407}"/>
              </a:ext>
            </a:extLst>
          </p:cNvPr>
          <p:cNvSpPr>
            <a:spLocks noGrp="1"/>
          </p:cNvSpPr>
          <p:nvPr>
            <p:ph type="sldNum" sz="quarter" idx="12"/>
          </p:nvPr>
        </p:nvSpPr>
        <p:spPr/>
        <p:txBody>
          <a:bodyPr/>
          <a:lstStyle/>
          <a:p>
            <a:fld id="{5D1A095F-8E9F-3640-BB5A-D02FDF30DF37}" type="slidenum">
              <a:rPr lang="en-US" smtClean="0"/>
              <a:t>‹#›</a:t>
            </a:fld>
            <a:endParaRPr lang="en-US"/>
          </a:p>
        </p:txBody>
      </p:sp>
    </p:spTree>
    <p:extLst>
      <p:ext uri="{BB962C8B-B14F-4D97-AF65-F5344CB8AC3E}">
        <p14:creationId xmlns:p14="http://schemas.microsoft.com/office/powerpoint/2010/main" val="4182527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D3221-313C-F746-AEA9-BE0F305D8D3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B0EF05B-81FC-9D40-BB2D-A5904B9504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3DB7EFD-D2B1-ED4F-ACC8-237613D3A0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FEBD260-969E-7247-9A5F-BECEF5552EF9}"/>
              </a:ext>
            </a:extLst>
          </p:cNvPr>
          <p:cNvSpPr>
            <a:spLocks noGrp="1"/>
          </p:cNvSpPr>
          <p:nvPr>
            <p:ph type="dt" sz="half" idx="10"/>
          </p:nvPr>
        </p:nvSpPr>
        <p:spPr/>
        <p:txBody>
          <a:bodyPr/>
          <a:lstStyle/>
          <a:p>
            <a:fld id="{A34745D4-A54C-B448-8E89-E2A466780491}" type="datetimeFigureOut">
              <a:rPr lang="en-US" smtClean="0"/>
              <a:t>10/18/2023</a:t>
            </a:fld>
            <a:endParaRPr lang="en-US"/>
          </a:p>
        </p:txBody>
      </p:sp>
      <p:sp>
        <p:nvSpPr>
          <p:cNvPr id="6" name="Footer Placeholder 5">
            <a:extLst>
              <a:ext uri="{FF2B5EF4-FFF2-40B4-BE49-F238E27FC236}">
                <a16:creationId xmlns:a16="http://schemas.microsoft.com/office/drawing/2014/main" id="{00145A94-A504-414A-B9C6-40226EF704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79C0F2-3222-164F-A218-E25C07FAAFF7}"/>
              </a:ext>
            </a:extLst>
          </p:cNvPr>
          <p:cNvSpPr>
            <a:spLocks noGrp="1"/>
          </p:cNvSpPr>
          <p:nvPr>
            <p:ph type="sldNum" sz="quarter" idx="12"/>
          </p:nvPr>
        </p:nvSpPr>
        <p:spPr/>
        <p:txBody>
          <a:bodyPr/>
          <a:lstStyle/>
          <a:p>
            <a:fld id="{5D1A095F-8E9F-3640-BB5A-D02FDF30DF37}" type="slidenum">
              <a:rPr lang="en-US" smtClean="0"/>
              <a:t>‹#›</a:t>
            </a:fld>
            <a:endParaRPr lang="en-US"/>
          </a:p>
        </p:txBody>
      </p:sp>
    </p:spTree>
    <p:extLst>
      <p:ext uri="{BB962C8B-B14F-4D97-AF65-F5344CB8AC3E}">
        <p14:creationId xmlns:p14="http://schemas.microsoft.com/office/powerpoint/2010/main" val="221690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8ED54-1080-A044-ADA2-8095330E94B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DAA18C7-81F3-5F49-BC4B-3C98932A3F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208171EA-A7C8-7941-A380-94FE066EF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0164F63-47B5-3C45-B4A9-DF0ECBB2043F}"/>
              </a:ext>
            </a:extLst>
          </p:cNvPr>
          <p:cNvSpPr>
            <a:spLocks noGrp="1"/>
          </p:cNvSpPr>
          <p:nvPr>
            <p:ph type="dt" sz="half" idx="10"/>
          </p:nvPr>
        </p:nvSpPr>
        <p:spPr/>
        <p:txBody>
          <a:bodyPr/>
          <a:lstStyle/>
          <a:p>
            <a:fld id="{A34745D4-A54C-B448-8E89-E2A466780491}" type="datetimeFigureOut">
              <a:rPr lang="en-US" smtClean="0"/>
              <a:t>10/18/2023</a:t>
            </a:fld>
            <a:endParaRPr lang="en-US"/>
          </a:p>
        </p:txBody>
      </p:sp>
      <p:sp>
        <p:nvSpPr>
          <p:cNvPr id="6" name="Footer Placeholder 5">
            <a:extLst>
              <a:ext uri="{FF2B5EF4-FFF2-40B4-BE49-F238E27FC236}">
                <a16:creationId xmlns:a16="http://schemas.microsoft.com/office/drawing/2014/main" id="{D4162323-391E-8C4D-84F7-DF5F45A1D2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784393-9455-8D42-A6BE-67C90877C457}"/>
              </a:ext>
            </a:extLst>
          </p:cNvPr>
          <p:cNvSpPr>
            <a:spLocks noGrp="1"/>
          </p:cNvSpPr>
          <p:nvPr>
            <p:ph type="sldNum" sz="quarter" idx="12"/>
          </p:nvPr>
        </p:nvSpPr>
        <p:spPr/>
        <p:txBody>
          <a:bodyPr/>
          <a:lstStyle/>
          <a:p>
            <a:fld id="{5D1A095F-8E9F-3640-BB5A-D02FDF30DF37}" type="slidenum">
              <a:rPr lang="en-US" smtClean="0"/>
              <a:t>‹#›</a:t>
            </a:fld>
            <a:endParaRPr lang="en-US"/>
          </a:p>
        </p:txBody>
      </p:sp>
    </p:spTree>
    <p:extLst>
      <p:ext uri="{BB962C8B-B14F-4D97-AF65-F5344CB8AC3E}">
        <p14:creationId xmlns:p14="http://schemas.microsoft.com/office/powerpoint/2010/main" val="2148892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99EC7-06AD-274E-B4AE-DDF84E81508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9F31E13-9E29-E74F-9D87-23BBFF8011E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EE83947-DC2B-D54C-A04E-AB667DE7B8F1}"/>
              </a:ext>
            </a:extLst>
          </p:cNvPr>
          <p:cNvSpPr>
            <a:spLocks noGrp="1"/>
          </p:cNvSpPr>
          <p:nvPr>
            <p:ph type="dt" sz="half" idx="10"/>
          </p:nvPr>
        </p:nvSpPr>
        <p:spPr/>
        <p:txBody>
          <a:bodyPr/>
          <a:lstStyle/>
          <a:p>
            <a:fld id="{A34745D4-A54C-B448-8E89-E2A466780491}" type="datetimeFigureOut">
              <a:rPr lang="en-US" smtClean="0"/>
              <a:t>10/18/2023</a:t>
            </a:fld>
            <a:endParaRPr lang="en-US"/>
          </a:p>
        </p:txBody>
      </p:sp>
      <p:sp>
        <p:nvSpPr>
          <p:cNvPr id="5" name="Footer Placeholder 4">
            <a:extLst>
              <a:ext uri="{FF2B5EF4-FFF2-40B4-BE49-F238E27FC236}">
                <a16:creationId xmlns:a16="http://schemas.microsoft.com/office/drawing/2014/main" id="{66A7252D-A151-CB41-983B-04146EE5CC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38AF4-AD6E-344A-8A69-F94D4D419EE0}"/>
              </a:ext>
            </a:extLst>
          </p:cNvPr>
          <p:cNvSpPr>
            <a:spLocks noGrp="1"/>
          </p:cNvSpPr>
          <p:nvPr>
            <p:ph type="sldNum" sz="quarter" idx="12"/>
          </p:nvPr>
        </p:nvSpPr>
        <p:spPr/>
        <p:txBody>
          <a:bodyPr/>
          <a:lstStyle/>
          <a:p>
            <a:fld id="{5D1A095F-8E9F-3640-BB5A-D02FDF30DF37}" type="slidenum">
              <a:rPr lang="en-US" smtClean="0"/>
              <a:t>‹#›</a:t>
            </a:fld>
            <a:endParaRPr lang="en-US"/>
          </a:p>
        </p:txBody>
      </p:sp>
    </p:spTree>
    <p:extLst>
      <p:ext uri="{BB962C8B-B14F-4D97-AF65-F5344CB8AC3E}">
        <p14:creationId xmlns:p14="http://schemas.microsoft.com/office/powerpoint/2010/main" val="24826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548243-CAC9-6B40-ACEB-F61ADCE09B6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2F43855-C667-7D4A-8810-72C3F68D24A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26ED8D-FCA7-4F48-A757-B618DF1676A0}"/>
              </a:ext>
            </a:extLst>
          </p:cNvPr>
          <p:cNvSpPr>
            <a:spLocks noGrp="1"/>
          </p:cNvSpPr>
          <p:nvPr>
            <p:ph type="dt" sz="half" idx="10"/>
          </p:nvPr>
        </p:nvSpPr>
        <p:spPr/>
        <p:txBody>
          <a:bodyPr/>
          <a:lstStyle/>
          <a:p>
            <a:fld id="{A34745D4-A54C-B448-8E89-E2A466780491}" type="datetimeFigureOut">
              <a:rPr lang="en-US" smtClean="0"/>
              <a:t>10/18/2023</a:t>
            </a:fld>
            <a:endParaRPr lang="en-US"/>
          </a:p>
        </p:txBody>
      </p:sp>
      <p:sp>
        <p:nvSpPr>
          <p:cNvPr id="5" name="Footer Placeholder 4">
            <a:extLst>
              <a:ext uri="{FF2B5EF4-FFF2-40B4-BE49-F238E27FC236}">
                <a16:creationId xmlns:a16="http://schemas.microsoft.com/office/drawing/2014/main" id="{709252D4-5396-C946-A9B3-E8BCDD53C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EE5436-9D95-944E-BE00-206ADD164982}"/>
              </a:ext>
            </a:extLst>
          </p:cNvPr>
          <p:cNvSpPr>
            <a:spLocks noGrp="1"/>
          </p:cNvSpPr>
          <p:nvPr>
            <p:ph type="sldNum" sz="quarter" idx="12"/>
          </p:nvPr>
        </p:nvSpPr>
        <p:spPr/>
        <p:txBody>
          <a:bodyPr/>
          <a:lstStyle/>
          <a:p>
            <a:fld id="{5D1A095F-8E9F-3640-BB5A-D02FDF30DF37}" type="slidenum">
              <a:rPr lang="en-US" smtClean="0"/>
              <a:t>‹#›</a:t>
            </a:fld>
            <a:endParaRPr lang="en-US"/>
          </a:p>
        </p:txBody>
      </p:sp>
    </p:spTree>
    <p:extLst>
      <p:ext uri="{BB962C8B-B14F-4D97-AF65-F5344CB8AC3E}">
        <p14:creationId xmlns:p14="http://schemas.microsoft.com/office/powerpoint/2010/main" val="10045797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mall Headelin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F1B6E-98E3-4E20-A2EE-E40C150991DA}"/>
              </a:ext>
            </a:extLst>
          </p:cNvPr>
          <p:cNvSpPr>
            <a:spLocks noGrp="1"/>
          </p:cNvSpPr>
          <p:nvPr>
            <p:ph type="title"/>
          </p:nvPr>
        </p:nvSpPr>
        <p:spPr>
          <a:xfrm>
            <a:off x="838200" y="2784654"/>
            <a:ext cx="10515600" cy="1325563"/>
          </a:xfrm>
        </p:spPr>
        <p:txBody>
          <a:bodyPr>
            <a:normAutofit/>
          </a:bodyPr>
          <a:lstStyle>
            <a:lvl1pPr algn="ctr">
              <a:defRPr sz="2500" spc="-94">
                <a:solidFill>
                  <a:schemeClr val="bg1">
                    <a:lumMod val="95000"/>
                  </a:schemeClr>
                </a:solidFill>
              </a:defRPr>
            </a:lvl1pPr>
          </a:lstStyle>
          <a:p>
            <a:r>
              <a:rPr lang="en-US"/>
              <a:t>Click to edit Master title style</a:t>
            </a:r>
          </a:p>
        </p:txBody>
      </p:sp>
      <p:sp>
        <p:nvSpPr>
          <p:cNvPr id="6" name="Picture Placeholder 5">
            <a:extLst>
              <a:ext uri="{FF2B5EF4-FFF2-40B4-BE49-F238E27FC236}">
                <a16:creationId xmlns:a16="http://schemas.microsoft.com/office/drawing/2014/main" id="{99CAA060-B631-4388-97E3-0D962963F6FA}"/>
              </a:ext>
            </a:extLst>
          </p:cNvPr>
          <p:cNvSpPr>
            <a:spLocks noGrp="1"/>
          </p:cNvSpPr>
          <p:nvPr>
            <p:ph type="pic" sz="quarter" idx="12" hasCustomPrompt="1"/>
          </p:nvPr>
        </p:nvSpPr>
        <p:spPr>
          <a:xfrm>
            <a:off x="3714751" y="4940822"/>
            <a:ext cx="4762500" cy="774402"/>
          </a:xfrm>
        </p:spPr>
        <p:txBody>
          <a:bodyPr anchor="ctr"/>
          <a:lstStyle>
            <a:lvl1pPr marL="0" indent="0" algn="ctr">
              <a:buNone/>
              <a:defRPr>
                <a:solidFill>
                  <a:schemeClr val="bg1">
                    <a:lumMod val="95000"/>
                  </a:schemeClr>
                </a:solidFill>
              </a:defRPr>
            </a:lvl1pPr>
          </a:lstStyle>
          <a:p>
            <a:r>
              <a:rPr lang="en-US" dirty="0"/>
              <a:t>Place Logo Here</a:t>
            </a:r>
          </a:p>
        </p:txBody>
      </p:sp>
      <p:sp>
        <p:nvSpPr>
          <p:cNvPr id="4" name="Picture Placeholder 8">
            <a:extLst>
              <a:ext uri="{FF2B5EF4-FFF2-40B4-BE49-F238E27FC236}">
                <a16:creationId xmlns:a16="http://schemas.microsoft.com/office/drawing/2014/main" id="{DF049B71-3551-4469-8D7E-86A7448A01BE}"/>
              </a:ext>
            </a:extLst>
          </p:cNvPr>
          <p:cNvSpPr>
            <a:spLocks noGrp="1"/>
          </p:cNvSpPr>
          <p:nvPr>
            <p:ph type="pic" sz="quarter" idx="11" hasCustomPrompt="1"/>
          </p:nvPr>
        </p:nvSpPr>
        <p:spPr>
          <a:xfrm>
            <a:off x="-7460" y="0"/>
            <a:ext cx="12199460" cy="6858000"/>
          </a:xfrm>
        </p:spPr>
        <p:txBody>
          <a:bodyPr tIns="1188000"/>
          <a:lstStyle>
            <a:lvl1pPr marL="0" indent="0" algn="ctr">
              <a:buNone/>
              <a:defRPr>
                <a:solidFill>
                  <a:schemeClr val="bg1">
                    <a:lumMod val="95000"/>
                  </a:schemeClr>
                </a:solidFill>
              </a:defRPr>
            </a:lvl1pPr>
          </a:lstStyle>
          <a:p>
            <a:r>
              <a:rPr lang="en-US" dirty="0"/>
              <a:t>Insert Background Image</a:t>
            </a:r>
          </a:p>
        </p:txBody>
      </p:sp>
    </p:spTree>
    <p:extLst>
      <p:ext uri="{BB962C8B-B14F-4D97-AF65-F5344CB8AC3E}">
        <p14:creationId xmlns:p14="http://schemas.microsoft.com/office/powerpoint/2010/main" val="150857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D9B588-BEED-1D49-83EF-E1EB1D30CD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C1C01D-9013-5044-8E77-B6DC06170E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EA7A6F6-8C50-174D-B443-17DBBD73E2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745D4-A54C-B448-8E89-E2A466780491}" type="datetimeFigureOut">
              <a:rPr lang="en-US" smtClean="0"/>
              <a:t>10/18/2023</a:t>
            </a:fld>
            <a:endParaRPr lang="en-US"/>
          </a:p>
        </p:txBody>
      </p:sp>
      <p:sp>
        <p:nvSpPr>
          <p:cNvPr id="5" name="Footer Placeholder 4">
            <a:extLst>
              <a:ext uri="{FF2B5EF4-FFF2-40B4-BE49-F238E27FC236}">
                <a16:creationId xmlns:a16="http://schemas.microsoft.com/office/drawing/2014/main" id="{E84A5A29-1EE9-3547-9746-D7609E9B91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2F4276-9D90-7D49-B446-D6925FB35D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A095F-8E9F-3640-BB5A-D02FDF30DF37}" type="slidenum">
              <a:rPr lang="en-US" smtClean="0"/>
              <a:t>‹#›</a:t>
            </a:fld>
            <a:endParaRPr lang="en-US"/>
          </a:p>
        </p:txBody>
      </p:sp>
    </p:spTree>
    <p:extLst>
      <p:ext uri="{BB962C8B-B14F-4D97-AF65-F5344CB8AC3E}">
        <p14:creationId xmlns:p14="http://schemas.microsoft.com/office/powerpoint/2010/main" val="50252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descr="Icon&#10;&#10;Description automatically generated">
            <a:extLst>
              <a:ext uri="{FF2B5EF4-FFF2-40B4-BE49-F238E27FC236}">
                <a16:creationId xmlns:a16="http://schemas.microsoft.com/office/drawing/2014/main" id="{B5834994-26AE-58B8-1177-BB2240460F5A}"/>
              </a:ext>
            </a:extLst>
          </p:cNvPr>
          <p:cNvPicPr>
            <a:picLocks noChangeAspect="1"/>
          </p:cNvPicPr>
          <p:nvPr/>
        </p:nvPicPr>
        <p:blipFill>
          <a:blip r:embed="rId3"/>
          <a:stretch>
            <a:fillRect/>
          </a:stretch>
        </p:blipFill>
        <p:spPr>
          <a:xfrm>
            <a:off x="6828972" y="905"/>
            <a:ext cx="5364843" cy="6193977"/>
          </a:xfrm>
          <a:prstGeom prst="rect">
            <a:avLst/>
          </a:prstGeom>
        </p:spPr>
      </p:pic>
      <p:sp>
        <p:nvSpPr>
          <p:cNvPr id="4" name="Rectangle 3">
            <a:extLst>
              <a:ext uri="{FF2B5EF4-FFF2-40B4-BE49-F238E27FC236}">
                <a16:creationId xmlns:a16="http://schemas.microsoft.com/office/drawing/2014/main" id="{13FB2861-FE24-99E7-3F54-C2BD77A4AF1C}"/>
              </a:ext>
            </a:extLst>
          </p:cNvPr>
          <p:cNvSpPr/>
          <p:nvPr/>
        </p:nvSpPr>
        <p:spPr>
          <a:xfrm>
            <a:off x="0" y="0"/>
            <a:ext cx="324091" cy="6858000"/>
          </a:xfrm>
          <a:prstGeom prst="rect">
            <a:avLst/>
          </a:prstGeom>
          <a:solidFill>
            <a:srgbClr val="E63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10;&#10;Description automatically generated">
            <a:extLst>
              <a:ext uri="{FF2B5EF4-FFF2-40B4-BE49-F238E27FC236}">
                <a16:creationId xmlns:a16="http://schemas.microsoft.com/office/drawing/2014/main" id="{2C865E0A-9B89-CD83-D89D-54B549CE3557}"/>
              </a:ext>
            </a:extLst>
          </p:cNvPr>
          <p:cNvPicPr>
            <a:picLocks noChangeAspect="1"/>
          </p:cNvPicPr>
          <p:nvPr/>
        </p:nvPicPr>
        <p:blipFill>
          <a:blip r:embed="rId4"/>
          <a:stretch>
            <a:fillRect/>
          </a:stretch>
        </p:blipFill>
        <p:spPr>
          <a:xfrm>
            <a:off x="9942445" y="5717894"/>
            <a:ext cx="1881084" cy="1035161"/>
          </a:xfrm>
          <a:prstGeom prst="rect">
            <a:avLst/>
          </a:prstGeom>
        </p:spPr>
      </p:pic>
      <p:sp>
        <p:nvSpPr>
          <p:cNvPr id="9" name="Rectangle 8">
            <a:extLst>
              <a:ext uri="{FF2B5EF4-FFF2-40B4-BE49-F238E27FC236}">
                <a16:creationId xmlns:a16="http://schemas.microsoft.com/office/drawing/2014/main" id="{C5F64F89-6643-6270-4D61-94E7FCC39EFE}"/>
              </a:ext>
            </a:extLst>
          </p:cNvPr>
          <p:cNvSpPr/>
          <p:nvPr/>
        </p:nvSpPr>
        <p:spPr>
          <a:xfrm>
            <a:off x="616366" y="5928074"/>
            <a:ext cx="2110158" cy="646331"/>
          </a:xfrm>
          <a:prstGeom prst="rect">
            <a:avLst/>
          </a:prstGeom>
        </p:spPr>
        <p:txBody>
          <a:bodyPr wrap="square">
            <a:spAutoFit/>
          </a:bodyPr>
          <a:lstStyle/>
          <a:p>
            <a:r>
              <a:rPr lang="en-GB" sz="1200" dirty="0">
                <a:solidFill>
                  <a:srgbClr val="2A2E68"/>
                </a:solidFill>
                <a:latin typeface="FUTURA MEDIUM" panose="020B0602020204020303" pitchFamily="34" charset="-79"/>
                <a:cs typeface="FUTURA MEDIUM" panose="020B0602020204020303" pitchFamily="34" charset="-79"/>
              </a:rPr>
              <a:t>agendaalliance.org</a:t>
            </a:r>
          </a:p>
          <a:p>
            <a:r>
              <a:rPr lang="en-GB" sz="1200" i="0" u="none" strike="noStrike" dirty="0">
                <a:solidFill>
                  <a:srgbClr val="2A2E68"/>
                </a:solidFill>
                <a:effectLst/>
                <a:latin typeface="FUTURA MEDIUM" panose="020B0602020204020303" pitchFamily="34" charset="-79"/>
                <a:cs typeface="FUTURA MEDIUM" panose="020B0602020204020303" pitchFamily="34" charset="-79"/>
              </a:rPr>
              <a:t>@</a:t>
            </a:r>
            <a:r>
              <a:rPr lang="en-GB" sz="1200" dirty="0">
                <a:solidFill>
                  <a:srgbClr val="2A2E68"/>
                </a:solidFill>
                <a:latin typeface="FUTURA MEDIUM" panose="020B0602020204020303" pitchFamily="34" charset="-79"/>
                <a:cs typeface="FUTURA MEDIUM" panose="020B0602020204020303" pitchFamily="34" charset="-79"/>
              </a:rPr>
              <a:t>a</a:t>
            </a:r>
            <a:r>
              <a:rPr lang="en-GB" sz="1200" i="0" u="none" strike="noStrike" dirty="0">
                <a:solidFill>
                  <a:srgbClr val="2A2E68"/>
                </a:solidFill>
                <a:effectLst/>
                <a:latin typeface="FUTURA MEDIUM" panose="020B0602020204020303" pitchFamily="34" charset="-79"/>
                <a:cs typeface="FUTURA MEDIUM" panose="020B0602020204020303" pitchFamily="34" charset="-79"/>
              </a:rPr>
              <a:t>genda_alliance</a:t>
            </a:r>
          </a:p>
          <a:p>
            <a:r>
              <a:rPr lang="en-GB" sz="1200" dirty="0">
                <a:solidFill>
                  <a:srgbClr val="2A2E68"/>
                </a:solidFill>
                <a:latin typeface="FUTURA MEDIUM" panose="020B0602020204020303" pitchFamily="34" charset="-79"/>
                <a:cs typeface="FUTURA MEDIUM" panose="020B0602020204020303" pitchFamily="34" charset="-79"/>
              </a:rPr>
              <a:t>#TransformingServices</a:t>
            </a:r>
          </a:p>
        </p:txBody>
      </p:sp>
      <p:sp>
        <p:nvSpPr>
          <p:cNvPr id="3" name="TextBox 2">
            <a:extLst>
              <a:ext uri="{FF2B5EF4-FFF2-40B4-BE49-F238E27FC236}">
                <a16:creationId xmlns:a16="http://schemas.microsoft.com/office/drawing/2014/main" id="{9E418A5D-8D1E-AA97-2E11-B506322C3098}"/>
              </a:ext>
            </a:extLst>
          </p:cNvPr>
          <p:cNvSpPr txBox="1"/>
          <p:nvPr/>
        </p:nvSpPr>
        <p:spPr>
          <a:xfrm>
            <a:off x="608742" y="273916"/>
            <a:ext cx="9268981" cy="3539430"/>
          </a:xfrm>
          <a:prstGeom prst="rect">
            <a:avLst/>
          </a:prstGeom>
          <a:noFill/>
        </p:spPr>
        <p:txBody>
          <a:bodyPr wrap="square" lIns="91440" tIns="45720" rIns="91440" bIns="45720" rtlCol="0" anchor="t">
            <a:spAutoFit/>
          </a:bodyPr>
          <a:lstStyle/>
          <a:p>
            <a:r>
              <a:rPr lang="en-US" sz="6000" b="1" dirty="0">
                <a:solidFill>
                  <a:srgbClr val="2A2E68"/>
                </a:solidFill>
                <a:latin typeface="Futura Bk"/>
                <a:ea typeface="Verdana"/>
              </a:rPr>
              <a:t>Dismantling Disadvantage</a:t>
            </a:r>
            <a:endParaRPr lang="en-US" sz="6000" b="1" dirty="0">
              <a:solidFill>
                <a:srgbClr val="2A2E68"/>
              </a:solidFill>
              <a:latin typeface="Futura Bk"/>
              <a:ea typeface="Verdana"/>
              <a:cs typeface="Calibri"/>
            </a:endParaRPr>
          </a:p>
          <a:p>
            <a:endParaRPr lang="en-US" sz="4000" b="1" dirty="0">
              <a:solidFill>
                <a:srgbClr val="2A2E68"/>
              </a:solidFill>
              <a:latin typeface="Futura Bk"/>
              <a:ea typeface="Verdana"/>
              <a:cs typeface="Calibri"/>
            </a:endParaRPr>
          </a:p>
          <a:p>
            <a:r>
              <a:rPr lang="en-US" sz="3200" b="1" dirty="0">
                <a:solidFill>
                  <a:srgbClr val="2A2E68"/>
                </a:solidFill>
                <a:latin typeface="Futura Bk"/>
                <a:ea typeface="Verdana"/>
                <a:cs typeface="Calibri"/>
              </a:rPr>
              <a:t>Transforming Services for Women's Futures:</a:t>
            </a:r>
          </a:p>
          <a:p>
            <a:r>
              <a:rPr lang="en-US" sz="2800" dirty="0">
                <a:solidFill>
                  <a:srgbClr val="2A2E68"/>
                </a:solidFill>
                <a:latin typeface="Futura Bk"/>
                <a:ea typeface="Verdana"/>
                <a:cs typeface="Calibri"/>
              </a:rPr>
              <a:t>Key Findings</a:t>
            </a:r>
          </a:p>
        </p:txBody>
      </p:sp>
      <p:pic>
        <p:nvPicPr>
          <p:cNvPr id="2" name="Picture 8" descr="A picture containing graphical user interface&#10;&#10;Description automatically generated">
            <a:extLst>
              <a:ext uri="{FF2B5EF4-FFF2-40B4-BE49-F238E27FC236}">
                <a16:creationId xmlns:a16="http://schemas.microsoft.com/office/drawing/2014/main" id="{6FE57215-36FC-BF9C-B594-81DC2A3518D3}"/>
              </a:ext>
            </a:extLst>
          </p:cNvPr>
          <p:cNvPicPr>
            <a:picLocks noChangeAspect="1"/>
          </p:cNvPicPr>
          <p:nvPr/>
        </p:nvPicPr>
        <p:blipFill>
          <a:blip r:embed="rId5"/>
          <a:stretch>
            <a:fillRect/>
          </a:stretch>
        </p:blipFill>
        <p:spPr>
          <a:xfrm>
            <a:off x="4779206" y="5928074"/>
            <a:ext cx="2305379" cy="756015"/>
          </a:xfrm>
          <a:prstGeom prst="rect">
            <a:avLst/>
          </a:prstGeom>
        </p:spPr>
      </p:pic>
      <p:pic>
        <p:nvPicPr>
          <p:cNvPr id="5" name="Picture 13">
            <a:extLst>
              <a:ext uri="{FF2B5EF4-FFF2-40B4-BE49-F238E27FC236}">
                <a16:creationId xmlns:a16="http://schemas.microsoft.com/office/drawing/2014/main" id="{EA2EE321-8CDE-A963-C29D-89C3293F6889}"/>
              </a:ext>
            </a:extLst>
          </p:cNvPr>
          <p:cNvPicPr>
            <a:picLocks noChangeAspect="1"/>
          </p:cNvPicPr>
          <p:nvPr/>
        </p:nvPicPr>
        <p:blipFill>
          <a:blip r:embed="rId6"/>
          <a:stretch>
            <a:fillRect/>
          </a:stretch>
        </p:blipFill>
        <p:spPr>
          <a:xfrm>
            <a:off x="7653529" y="5895960"/>
            <a:ext cx="1811947" cy="69308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83F8E83-E867-D44F-7926-B4AA41A34D81}"/>
              </a:ext>
            </a:extLst>
          </p:cNvPr>
          <p:cNvSpPr/>
          <p:nvPr/>
        </p:nvSpPr>
        <p:spPr>
          <a:xfrm>
            <a:off x="0" y="0"/>
            <a:ext cx="324091" cy="6858000"/>
          </a:xfrm>
          <a:prstGeom prst="rect">
            <a:avLst/>
          </a:prstGeom>
          <a:solidFill>
            <a:srgbClr val="E63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B23970E-669D-3265-7671-7BC4E70B187D}"/>
              </a:ext>
            </a:extLst>
          </p:cNvPr>
          <p:cNvSpPr txBox="1"/>
          <p:nvPr/>
        </p:nvSpPr>
        <p:spPr>
          <a:xfrm>
            <a:off x="608742" y="273916"/>
            <a:ext cx="9268981" cy="1323439"/>
          </a:xfrm>
          <a:prstGeom prst="rect">
            <a:avLst/>
          </a:prstGeom>
          <a:noFill/>
        </p:spPr>
        <p:txBody>
          <a:bodyPr wrap="square" lIns="91440" tIns="45720" rIns="91440" bIns="45720" rtlCol="0" anchor="t">
            <a:spAutoFit/>
          </a:bodyPr>
          <a:lstStyle/>
          <a:p>
            <a:r>
              <a:rPr lang="en-US" sz="4000" b="1" dirty="0">
                <a:solidFill>
                  <a:srgbClr val="2A2E68"/>
                </a:solidFill>
                <a:latin typeface="Futura Bk"/>
                <a:ea typeface="Verdana"/>
                <a:cs typeface="Calibri"/>
              </a:rPr>
              <a:t>Women’s unmet needs and regional inequalities – ‘Triple Shock Effect’ </a:t>
            </a:r>
          </a:p>
        </p:txBody>
      </p:sp>
      <p:pic>
        <p:nvPicPr>
          <p:cNvPr id="2" name="Picture 1" descr="Logo&#10;&#10;Description automatically generated">
            <a:extLst>
              <a:ext uri="{FF2B5EF4-FFF2-40B4-BE49-F238E27FC236}">
                <a16:creationId xmlns:a16="http://schemas.microsoft.com/office/drawing/2014/main" id="{939D2B0A-D067-4799-C437-057C177090AE}"/>
              </a:ext>
            </a:extLst>
          </p:cNvPr>
          <p:cNvPicPr>
            <a:picLocks noChangeAspect="1"/>
          </p:cNvPicPr>
          <p:nvPr/>
        </p:nvPicPr>
        <p:blipFill>
          <a:blip r:embed="rId2"/>
          <a:stretch>
            <a:fillRect/>
          </a:stretch>
        </p:blipFill>
        <p:spPr>
          <a:xfrm>
            <a:off x="9942445" y="5717894"/>
            <a:ext cx="1881084" cy="1035161"/>
          </a:xfrm>
          <a:prstGeom prst="rect">
            <a:avLst/>
          </a:prstGeom>
        </p:spPr>
      </p:pic>
      <p:sp>
        <p:nvSpPr>
          <p:cNvPr id="3" name="Rectangle 2">
            <a:extLst>
              <a:ext uri="{FF2B5EF4-FFF2-40B4-BE49-F238E27FC236}">
                <a16:creationId xmlns:a16="http://schemas.microsoft.com/office/drawing/2014/main" id="{95AC5519-A843-744C-7675-4EDFAB6EC937}"/>
              </a:ext>
            </a:extLst>
          </p:cNvPr>
          <p:cNvSpPr/>
          <p:nvPr/>
        </p:nvSpPr>
        <p:spPr>
          <a:xfrm>
            <a:off x="616366" y="5928074"/>
            <a:ext cx="2110158" cy="646331"/>
          </a:xfrm>
          <a:prstGeom prst="rect">
            <a:avLst/>
          </a:prstGeom>
        </p:spPr>
        <p:txBody>
          <a:bodyPr wrap="square">
            <a:spAutoFit/>
          </a:bodyPr>
          <a:lstStyle/>
          <a:p>
            <a:r>
              <a:rPr lang="en-GB" sz="1200" dirty="0">
                <a:solidFill>
                  <a:srgbClr val="2A2E68"/>
                </a:solidFill>
                <a:latin typeface="FUTURA MEDIUM" panose="020B0602020204020303" pitchFamily="34" charset="-79"/>
                <a:cs typeface="FUTURA MEDIUM" panose="020B0602020204020303" pitchFamily="34" charset="-79"/>
              </a:rPr>
              <a:t>agendaalliance.org</a:t>
            </a:r>
          </a:p>
          <a:p>
            <a:r>
              <a:rPr lang="en-GB" sz="1200" i="0" u="none" strike="noStrike" dirty="0">
                <a:solidFill>
                  <a:srgbClr val="2A2E68"/>
                </a:solidFill>
                <a:effectLst/>
                <a:latin typeface="FUTURA MEDIUM" panose="020B0602020204020303" pitchFamily="34" charset="-79"/>
                <a:cs typeface="FUTURA MEDIUM" panose="020B0602020204020303" pitchFamily="34" charset="-79"/>
              </a:rPr>
              <a:t>@</a:t>
            </a:r>
            <a:r>
              <a:rPr lang="en-GB" sz="1200" dirty="0">
                <a:solidFill>
                  <a:srgbClr val="2A2E68"/>
                </a:solidFill>
                <a:latin typeface="FUTURA MEDIUM" panose="020B0602020204020303" pitchFamily="34" charset="-79"/>
                <a:cs typeface="FUTURA MEDIUM" panose="020B0602020204020303" pitchFamily="34" charset="-79"/>
              </a:rPr>
              <a:t>a</a:t>
            </a:r>
            <a:r>
              <a:rPr lang="en-GB" sz="1200" i="0" u="none" strike="noStrike" dirty="0">
                <a:solidFill>
                  <a:srgbClr val="2A2E68"/>
                </a:solidFill>
                <a:effectLst/>
                <a:latin typeface="FUTURA MEDIUM" panose="020B0602020204020303" pitchFamily="34" charset="-79"/>
                <a:cs typeface="FUTURA MEDIUM" panose="020B0602020204020303" pitchFamily="34" charset="-79"/>
              </a:rPr>
              <a:t>genda_alliance</a:t>
            </a:r>
          </a:p>
          <a:p>
            <a:r>
              <a:rPr lang="en-GB" sz="1200" dirty="0">
                <a:solidFill>
                  <a:srgbClr val="2A2E68"/>
                </a:solidFill>
                <a:latin typeface="FUTURA MEDIUM" panose="020B0602020204020303" pitchFamily="34" charset="-79"/>
                <a:cs typeface="FUTURA MEDIUM" panose="020B0602020204020303" pitchFamily="34" charset="-79"/>
              </a:rPr>
              <a:t>#TransformingServices</a:t>
            </a:r>
          </a:p>
        </p:txBody>
      </p:sp>
      <p:pic>
        <p:nvPicPr>
          <p:cNvPr id="6" name="Picture 8" descr="A picture containing graphical user interface&#10;&#10;Description automatically generated">
            <a:extLst>
              <a:ext uri="{FF2B5EF4-FFF2-40B4-BE49-F238E27FC236}">
                <a16:creationId xmlns:a16="http://schemas.microsoft.com/office/drawing/2014/main" id="{44D3F048-30EE-CBCC-70D3-EB21F1451660}"/>
              </a:ext>
            </a:extLst>
          </p:cNvPr>
          <p:cNvPicPr>
            <a:picLocks noChangeAspect="1"/>
          </p:cNvPicPr>
          <p:nvPr/>
        </p:nvPicPr>
        <p:blipFill>
          <a:blip r:embed="rId3"/>
          <a:stretch>
            <a:fillRect/>
          </a:stretch>
        </p:blipFill>
        <p:spPr>
          <a:xfrm>
            <a:off x="4779206" y="5928074"/>
            <a:ext cx="2305379" cy="756015"/>
          </a:xfrm>
          <a:prstGeom prst="rect">
            <a:avLst/>
          </a:prstGeom>
        </p:spPr>
      </p:pic>
      <p:pic>
        <p:nvPicPr>
          <p:cNvPr id="7" name="Picture 13">
            <a:extLst>
              <a:ext uri="{FF2B5EF4-FFF2-40B4-BE49-F238E27FC236}">
                <a16:creationId xmlns:a16="http://schemas.microsoft.com/office/drawing/2014/main" id="{D0CA9B9C-59CA-3AE7-8585-22F13DA1101A}"/>
              </a:ext>
            </a:extLst>
          </p:cNvPr>
          <p:cNvPicPr>
            <a:picLocks noChangeAspect="1"/>
          </p:cNvPicPr>
          <p:nvPr/>
        </p:nvPicPr>
        <p:blipFill>
          <a:blip r:embed="rId4"/>
          <a:stretch>
            <a:fillRect/>
          </a:stretch>
        </p:blipFill>
        <p:spPr>
          <a:xfrm>
            <a:off x="7653529" y="5895960"/>
            <a:ext cx="1811947" cy="693088"/>
          </a:xfrm>
          <a:prstGeom prst="rect">
            <a:avLst/>
          </a:prstGeom>
        </p:spPr>
      </p:pic>
      <p:sp>
        <p:nvSpPr>
          <p:cNvPr id="8" name="TextBox 7">
            <a:extLst>
              <a:ext uri="{FF2B5EF4-FFF2-40B4-BE49-F238E27FC236}">
                <a16:creationId xmlns:a16="http://schemas.microsoft.com/office/drawing/2014/main" id="{B61A9721-C0BF-C791-05DC-421ECA0F29BA}"/>
              </a:ext>
            </a:extLst>
          </p:cNvPr>
          <p:cNvSpPr txBox="1"/>
          <p:nvPr/>
        </p:nvSpPr>
        <p:spPr>
          <a:xfrm>
            <a:off x="1048773" y="2231937"/>
            <a:ext cx="2396168" cy="461665"/>
          </a:xfrm>
          <a:prstGeom prst="rect">
            <a:avLst/>
          </a:prstGeom>
          <a:solidFill>
            <a:srgbClr val="E63C8C"/>
          </a:solidFill>
        </p:spPr>
        <p:txBody>
          <a:bodyPr wrap="square" lIns="91440" tIns="45720" rIns="91440" bIns="45720" rtlCol="0" anchor="t">
            <a:spAutoFit/>
          </a:bodyPr>
          <a:lstStyle/>
          <a:p>
            <a:pPr marL="457200" indent="-457200">
              <a:buAutoNum type="arabicPeriod"/>
            </a:pPr>
            <a:r>
              <a:rPr lang="en-GB" sz="2400" b="1" dirty="0">
                <a:solidFill>
                  <a:schemeClr val="bg1"/>
                </a:solidFill>
                <a:latin typeface="Futura Bk"/>
                <a:ea typeface="Helvetica Neue" panose="02000503000000020004" pitchFamily="2" charset="0"/>
                <a:cs typeface="FUTURA MEDIUM" panose="020B0602020204020303"/>
              </a:rPr>
              <a:t>Austerity</a:t>
            </a:r>
            <a:endParaRPr lang="en-US" sz="2400" b="1" dirty="0">
              <a:solidFill>
                <a:schemeClr val="bg1"/>
              </a:solidFill>
              <a:latin typeface="Futura Bk"/>
              <a:cs typeface="Calibri" panose="020F0502020204030204"/>
            </a:endParaRPr>
          </a:p>
        </p:txBody>
      </p:sp>
      <p:sp>
        <p:nvSpPr>
          <p:cNvPr id="10" name="TextBox 9">
            <a:extLst>
              <a:ext uri="{FF2B5EF4-FFF2-40B4-BE49-F238E27FC236}">
                <a16:creationId xmlns:a16="http://schemas.microsoft.com/office/drawing/2014/main" id="{B3399310-09AE-118C-3EB0-92F353C1F50E}"/>
              </a:ext>
            </a:extLst>
          </p:cNvPr>
          <p:cNvSpPr txBox="1"/>
          <p:nvPr/>
        </p:nvSpPr>
        <p:spPr>
          <a:xfrm>
            <a:off x="7241229" y="2227847"/>
            <a:ext cx="4282842" cy="461665"/>
          </a:xfrm>
          <a:prstGeom prst="rect">
            <a:avLst/>
          </a:prstGeom>
          <a:solidFill>
            <a:srgbClr val="E63C8C"/>
          </a:solidFill>
        </p:spPr>
        <p:txBody>
          <a:bodyPr wrap="square" lIns="91440" tIns="45720" rIns="91440" bIns="45720" rtlCol="0" anchor="t">
            <a:spAutoFit/>
          </a:bodyPr>
          <a:lstStyle/>
          <a:p>
            <a:r>
              <a:rPr lang="en-GB" sz="2400" b="1" dirty="0">
                <a:solidFill>
                  <a:schemeClr val="bg1"/>
                </a:solidFill>
                <a:latin typeface="Futura Bk"/>
                <a:ea typeface="Helvetica Neue" panose="02000503000000020004" pitchFamily="2" charset="0"/>
                <a:cs typeface="FUTURA MEDIUM" panose="020B0602020204020303"/>
              </a:rPr>
              <a:t>3. Cost-of-living crisis</a:t>
            </a:r>
            <a:endParaRPr lang="en-US" sz="2400" b="1" dirty="0">
              <a:solidFill>
                <a:schemeClr val="bg1"/>
              </a:solidFill>
              <a:latin typeface="Futura Bk"/>
              <a:cs typeface="Calibri" panose="020F0502020204030204"/>
            </a:endParaRPr>
          </a:p>
        </p:txBody>
      </p:sp>
      <p:sp>
        <p:nvSpPr>
          <p:cNvPr id="11" name="TextBox 10">
            <a:extLst>
              <a:ext uri="{FF2B5EF4-FFF2-40B4-BE49-F238E27FC236}">
                <a16:creationId xmlns:a16="http://schemas.microsoft.com/office/drawing/2014/main" id="{79A2A963-1965-0394-462F-3D3DF3B6B6C2}"/>
              </a:ext>
            </a:extLst>
          </p:cNvPr>
          <p:cNvSpPr txBox="1"/>
          <p:nvPr/>
        </p:nvSpPr>
        <p:spPr>
          <a:xfrm>
            <a:off x="3947098" y="2227848"/>
            <a:ext cx="2791974" cy="461665"/>
          </a:xfrm>
          <a:prstGeom prst="rect">
            <a:avLst/>
          </a:prstGeom>
          <a:solidFill>
            <a:srgbClr val="E63C8C"/>
          </a:solidFill>
        </p:spPr>
        <p:txBody>
          <a:bodyPr wrap="square" lIns="91440" tIns="45720" rIns="91440" bIns="45720" rtlCol="0" anchor="t">
            <a:spAutoFit/>
          </a:bodyPr>
          <a:lstStyle/>
          <a:p>
            <a:r>
              <a:rPr lang="en-GB" sz="2400" b="1" dirty="0">
                <a:solidFill>
                  <a:schemeClr val="bg1"/>
                </a:solidFill>
                <a:latin typeface="Futura Bk"/>
                <a:ea typeface="Helvetica Neue" panose="02000503000000020004" pitchFamily="2" charset="0"/>
                <a:cs typeface="FUTURA MEDIUM" panose="020B0602020204020303"/>
              </a:rPr>
              <a:t>2. COVID-19</a:t>
            </a:r>
            <a:endParaRPr lang="en-US" sz="2400" b="1" dirty="0">
              <a:solidFill>
                <a:schemeClr val="bg1"/>
              </a:solidFill>
              <a:latin typeface="Futura Bk"/>
            </a:endParaRPr>
          </a:p>
        </p:txBody>
      </p:sp>
      <p:sp>
        <p:nvSpPr>
          <p:cNvPr id="15" name="TextBox 14">
            <a:extLst>
              <a:ext uri="{FF2B5EF4-FFF2-40B4-BE49-F238E27FC236}">
                <a16:creationId xmlns:a16="http://schemas.microsoft.com/office/drawing/2014/main" id="{84ED1100-8381-6CD6-2173-1BE8139ADB66}"/>
              </a:ext>
            </a:extLst>
          </p:cNvPr>
          <p:cNvSpPr txBox="1"/>
          <p:nvPr/>
        </p:nvSpPr>
        <p:spPr>
          <a:xfrm>
            <a:off x="3047036" y="3247227"/>
            <a:ext cx="6094070" cy="369332"/>
          </a:xfrm>
          <a:prstGeom prst="rect">
            <a:avLst/>
          </a:prstGeom>
          <a:noFill/>
        </p:spPr>
        <p:txBody>
          <a:bodyPr wrap="square">
            <a:spAutoFit/>
          </a:bodyPr>
          <a:lstStyle/>
          <a:p>
            <a:endParaRPr lang="en-GB" dirty="0"/>
          </a:p>
        </p:txBody>
      </p:sp>
      <p:sp>
        <p:nvSpPr>
          <p:cNvPr id="18" name="TextBox 17">
            <a:extLst>
              <a:ext uri="{FF2B5EF4-FFF2-40B4-BE49-F238E27FC236}">
                <a16:creationId xmlns:a16="http://schemas.microsoft.com/office/drawing/2014/main" id="{9ECE0540-8487-B50B-2BF6-54BEB56516BB}"/>
              </a:ext>
            </a:extLst>
          </p:cNvPr>
          <p:cNvSpPr txBox="1"/>
          <p:nvPr/>
        </p:nvSpPr>
        <p:spPr>
          <a:xfrm>
            <a:off x="661378" y="1719444"/>
            <a:ext cx="11530621" cy="400110"/>
          </a:xfrm>
          <a:prstGeom prst="rect">
            <a:avLst/>
          </a:prstGeom>
          <a:noFill/>
        </p:spPr>
        <p:txBody>
          <a:bodyPr wrap="square" lIns="91440" tIns="45720" rIns="91440" bIns="45720" rtlCol="0" anchor="t">
            <a:spAutoFit/>
          </a:bodyPr>
          <a:lstStyle/>
          <a:p>
            <a:pPr>
              <a:spcAft>
                <a:spcPts val="600"/>
              </a:spcAft>
            </a:pPr>
            <a:r>
              <a:rPr lang="en-US" sz="2000" dirty="0">
                <a:solidFill>
                  <a:srgbClr val="2A2E68"/>
                </a:solidFill>
                <a:latin typeface="Futura Bk"/>
                <a:cs typeface="Arial"/>
              </a:rPr>
              <a:t>Public services in the North East have been disproportionately impacted by:</a:t>
            </a:r>
          </a:p>
        </p:txBody>
      </p:sp>
      <p:sp>
        <p:nvSpPr>
          <p:cNvPr id="19" name="TextBox 18">
            <a:extLst>
              <a:ext uri="{FF2B5EF4-FFF2-40B4-BE49-F238E27FC236}">
                <a16:creationId xmlns:a16="http://schemas.microsoft.com/office/drawing/2014/main" id="{18092FED-7740-8892-5C65-D9DD01D1104A}"/>
              </a:ext>
            </a:extLst>
          </p:cNvPr>
          <p:cNvSpPr txBox="1"/>
          <p:nvPr/>
        </p:nvSpPr>
        <p:spPr>
          <a:xfrm>
            <a:off x="653756" y="3229013"/>
            <a:ext cx="10229231" cy="3031599"/>
          </a:xfrm>
          <a:prstGeom prst="rect">
            <a:avLst/>
          </a:prstGeom>
          <a:noFill/>
        </p:spPr>
        <p:txBody>
          <a:bodyPr wrap="square" lIns="91440" tIns="45720" rIns="91440" bIns="45720" rtlCol="0" anchor="t">
            <a:spAutoFit/>
          </a:bodyPr>
          <a:lstStyle/>
          <a:p>
            <a:pPr marL="342900" indent="-342900">
              <a:spcAft>
                <a:spcPts val="600"/>
              </a:spcAft>
              <a:buFont typeface="Arial"/>
              <a:buChar char="•"/>
            </a:pPr>
            <a:r>
              <a:rPr lang="en-US" sz="2000" dirty="0">
                <a:solidFill>
                  <a:srgbClr val="2A2E68"/>
                </a:solidFill>
                <a:latin typeface="Futura Bk"/>
                <a:cs typeface="Arial"/>
              </a:rPr>
              <a:t>Between 2009 and 2018, council spending fell by 13% across the whole of England </a:t>
            </a:r>
            <a:r>
              <a:rPr lang="en-US" sz="2000">
                <a:solidFill>
                  <a:srgbClr val="2A2E68"/>
                </a:solidFill>
                <a:latin typeface="Futura Bk"/>
                <a:cs typeface="Arial"/>
              </a:rPr>
              <a:t>- it </a:t>
            </a:r>
            <a:r>
              <a:rPr lang="en-US" sz="2000" dirty="0">
                <a:solidFill>
                  <a:srgbClr val="2A2E68"/>
                </a:solidFill>
                <a:latin typeface="Futura Bk"/>
                <a:cs typeface="Arial"/>
              </a:rPr>
              <a:t>fell by </a:t>
            </a:r>
            <a:r>
              <a:rPr lang="en-US" sz="2000">
                <a:solidFill>
                  <a:srgbClr val="2A2E68"/>
                </a:solidFill>
                <a:latin typeface="Futura Bk"/>
                <a:cs typeface="Arial"/>
              </a:rPr>
              <a:t>23% in the North East</a:t>
            </a:r>
            <a:endParaRPr lang="en-US" sz="2000" dirty="0">
              <a:solidFill>
                <a:srgbClr val="2A2E68"/>
              </a:solidFill>
              <a:latin typeface="Futura Bk"/>
              <a:cs typeface="Arial"/>
            </a:endParaRPr>
          </a:p>
          <a:p>
            <a:pPr marL="342900" indent="-342900">
              <a:spcAft>
                <a:spcPts val="600"/>
              </a:spcAft>
              <a:buFont typeface="Arial"/>
              <a:buChar char="•"/>
            </a:pPr>
            <a:r>
              <a:rPr lang="en-US" sz="2000" dirty="0">
                <a:solidFill>
                  <a:srgbClr val="2A2E68"/>
                </a:solidFill>
                <a:latin typeface="Futura Bk"/>
                <a:cs typeface="Arial"/>
              </a:rPr>
              <a:t>The North East has the highest poverty rate of all regions - 26% </a:t>
            </a:r>
          </a:p>
          <a:p>
            <a:pPr marL="342900" indent="-342900">
              <a:spcAft>
                <a:spcPts val="600"/>
              </a:spcAft>
              <a:buFont typeface="Arial"/>
              <a:buChar char="•"/>
            </a:pPr>
            <a:r>
              <a:rPr lang="en-US" sz="2000" dirty="0">
                <a:solidFill>
                  <a:srgbClr val="2A2E68"/>
                </a:solidFill>
                <a:latin typeface="Futura Bk"/>
                <a:cs typeface="Arial"/>
              </a:rPr>
              <a:t>In the North East, women can expect to spend 26% of their lives in "not good/ poor" health, compared to 23% of those in England as a whole</a:t>
            </a:r>
          </a:p>
          <a:p>
            <a:pPr marL="342900" indent="-342900">
              <a:spcAft>
                <a:spcPts val="600"/>
              </a:spcAft>
              <a:buFont typeface="Arial"/>
              <a:buChar char="•"/>
            </a:pPr>
            <a:endParaRPr lang="en-US" sz="2200" dirty="0">
              <a:solidFill>
                <a:srgbClr val="2A2E68"/>
              </a:solidFill>
              <a:latin typeface="Futura Bk"/>
              <a:cs typeface="Arial"/>
            </a:endParaRPr>
          </a:p>
          <a:p>
            <a:pPr marL="342900" indent="-342900">
              <a:spcAft>
                <a:spcPts val="600"/>
              </a:spcAft>
              <a:buFont typeface="Arial"/>
              <a:buChar char="•"/>
            </a:pPr>
            <a:endParaRPr lang="en-US" sz="2200" dirty="0">
              <a:solidFill>
                <a:srgbClr val="2A2E68"/>
              </a:solidFill>
              <a:latin typeface="Futura Bk"/>
              <a:cs typeface="Arial"/>
            </a:endParaRPr>
          </a:p>
          <a:p>
            <a:pPr marL="342900" indent="-342900">
              <a:spcAft>
                <a:spcPts val="600"/>
              </a:spcAft>
              <a:buFont typeface="Arial"/>
              <a:buChar char="•"/>
            </a:pPr>
            <a:endParaRPr lang="en-US" sz="2200" dirty="0">
              <a:solidFill>
                <a:srgbClr val="2A2E68"/>
              </a:solidFill>
              <a:latin typeface="Futura Bk"/>
              <a:cs typeface="Arial"/>
            </a:endParaRPr>
          </a:p>
        </p:txBody>
      </p:sp>
    </p:spTree>
    <p:extLst>
      <p:ext uri="{BB962C8B-B14F-4D97-AF65-F5344CB8AC3E}">
        <p14:creationId xmlns:p14="http://schemas.microsoft.com/office/powerpoint/2010/main" val="3536488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8037377-00A9-1532-9462-77B80DD745E5}"/>
              </a:ext>
            </a:extLst>
          </p:cNvPr>
          <p:cNvSpPr/>
          <p:nvPr/>
        </p:nvSpPr>
        <p:spPr>
          <a:xfrm>
            <a:off x="0" y="0"/>
            <a:ext cx="324091" cy="6858000"/>
          </a:xfrm>
          <a:prstGeom prst="rect">
            <a:avLst/>
          </a:prstGeom>
          <a:solidFill>
            <a:srgbClr val="E63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a:extLst>
              <a:ext uri="{FF2B5EF4-FFF2-40B4-BE49-F238E27FC236}">
                <a16:creationId xmlns:a16="http://schemas.microsoft.com/office/drawing/2014/main" id="{2CBC4935-DEC3-7AB6-0528-CCD6B1B925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024005" y="5590572"/>
            <a:ext cx="1471119" cy="730487"/>
          </a:xfrm>
          <a:prstGeom prst="rect">
            <a:avLst/>
          </a:prstGeom>
        </p:spPr>
      </p:pic>
      <p:sp>
        <p:nvSpPr>
          <p:cNvPr id="15" name="TextBox 14">
            <a:extLst>
              <a:ext uri="{FF2B5EF4-FFF2-40B4-BE49-F238E27FC236}">
                <a16:creationId xmlns:a16="http://schemas.microsoft.com/office/drawing/2014/main" id="{2D88B798-6B69-1573-9339-C4B6E5E0222B}"/>
              </a:ext>
            </a:extLst>
          </p:cNvPr>
          <p:cNvSpPr txBox="1"/>
          <p:nvPr/>
        </p:nvSpPr>
        <p:spPr>
          <a:xfrm>
            <a:off x="469597" y="260297"/>
            <a:ext cx="11025527" cy="707886"/>
          </a:xfrm>
          <a:prstGeom prst="rect">
            <a:avLst/>
          </a:prstGeom>
          <a:noFill/>
        </p:spPr>
        <p:txBody>
          <a:bodyPr wrap="square" lIns="91440" tIns="45720" rIns="91440" bIns="45720" rtlCol="0" anchor="t">
            <a:spAutoFit/>
          </a:bodyPr>
          <a:lstStyle/>
          <a:p>
            <a:r>
              <a:rPr lang="en-US" sz="4000" b="1" dirty="0">
                <a:solidFill>
                  <a:srgbClr val="2A2E68"/>
                </a:solidFill>
                <a:latin typeface="Futura Bk"/>
                <a:ea typeface="Verdana"/>
              </a:rPr>
              <a:t>Women’s experiences of public services</a:t>
            </a:r>
            <a:endParaRPr lang="en-US" sz="4000" dirty="0">
              <a:latin typeface="Futura Bk"/>
              <a:ea typeface="Calibri"/>
              <a:cs typeface="Calibri"/>
            </a:endParaRPr>
          </a:p>
        </p:txBody>
      </p:sp>
      <p:pic>
        <p:nvPicPr>
          <p:cNvPr id="19" name="Picture 18" descr="Logo&#10;&#10;Description automatically generated">
            <a:extLst>
              <a:ext uri="{FF2B5EF4-FFF2-40B4-BE49-F238E27FC236}">
                <a16:creationId xmlns:a16="http://schemas.microsoft.com/office/drawing/2014/main" id="{D6F9FD14-5280-1C19-5263-047CD85AA3B7}"/>
              </a:ext>
            </a:extLst>
          </p:cNvPr>
          <p:cNvPicPr>
            <a:picLocks noChangeAspect="1"/>
          </p:cNvPicPr>
          <p:nvPr/>
        </p:nvPicPr>
        <p:blipFill>
          <a:blip r:embed="rId5"/>
          <a:stretch>
            <a:fillRect/>
          </a:stretch>
        </p:blipFill>
        <p:spPr>
          <a:xfrm>
            <a:off x="10149841" y="5778059"/>
            <a:ext cx="1710606" cy="941347"/>
          </a:xfrm>
          <a:prstGeom prst="rect">
            <a:avLst/>
          </a:prstGeom>
        </p:spPr>
      </p:pic>
      <p:sp>
        <p:nvSpPr>
          <p:cNvPr id="3" name="Rectangle 2">
            <a:extLst>
              <a:ext uri="{FF2B5EF4-FFF2-40B4-BE49-F238E27FC236}">
                <a16:creationId xmlns:a16="http://schemas.microsoft.com/office/drawing/2014/main" id="{C9AF63F0-7BB4-DCFF-A8FE-FA2FB697F7EE}"/>
              </a:ext>
            </a:extLst>
          </p:cNvPr>
          <p:cNvSpPr/>
          <p:nvPr/>
        </p:nvSpPr>
        <p:spPr>
          <a:xfrm>
            <a:off x="616366" y="5928074"/>
            <a:ext cx="2110158" cy="646331"/>
          </a:xfrm>
          <a:prstGeom prst="rect">
            <a:avLst/>
          </a:prstGeom>
        </p:spPr>
        <p:txBody>
          <a:bodyPr wrap="square">
            <a:spAutoFit/>
          </a:bodyPr>
          <a:lstStyle/>
          <a:p>
            <a:r>
              <a:rPr lang="en-GB" sz="1200" dirty="0">
                <a:solidFill>
                  <a:srgbClr val="2A2E68"/>
                </a:solidFill>
                <a:latin typeface="FUTURA MEDIUM" panose="020B0602020204020303" pitchFamily="34" charset="-79"/>
                <a:cs typeface="FUTURA MEDIUM" panose="020B0602020204020303" pitchFamily="34" charset="-79"/>
              </a:rPr>
              <a:t>agendaalliance.org</a:t>
            </a:r>
          </a:p>
          <a:p>
            <a:r>
              <a:rPr lang="en-GB" sz="1200" i="0" u="none" strike="noStrike" dirty="0">
                <a:solidFill>
                  <a:srgbClr val="2A2E68"/>
                </a:solidFill>
                <a:effectLst/>
                <a:latin typeface="FUTURA MEDIUM" panose="020B0602020204020303" pitchFamily="34" charset="-79"/>
                <a:cs typeface="FUTURA MEDIUM" panose="020B0602020204020303" pitchFamily="34" charset="-79"/>
              </a:rPr>
              <a:t>@</a:t>
            </a:r>
            <a:r>
              <a:rPr lang="en-GB" sz="1200" dirty="0">
                <a:solidFill>
                  <a:srgbClr val="2A2E68"/>
                </a:solidFill>
                <a:latin typeface="FUTURA MEDIUM" panose="020B0602020204020303" pitchFamily="34" charset="-79"/>
                <a:cs typeface="FUTURA MEDIUM" panose="020B0602020204020303" pitchFamily="34" charset="-79"/>
              </a:rPr>
              <a:t>a</a:t>
            </a:r>
            <a:r>
              <a:rPr lang="en-GB" sz="1200" i="0" u="none" strike="noStrike" dirty="0">
                <a:solidFill>
                  <a:srgbClr val="2A2E68"/>
                </a:solidFill>
                <a:effectLst/>
                <a:latin typeface="FUTURA MEDIUM" panose="020B0602020204020303" pitchFamily="34" charset="-79"/>
                <a:cs typeface="FUTURA MEDIUM" panose="020B0602020204020303" pitchFamily="34" charset="-79"/>
              </a:rPr>
              <a:t>genda_alliance</a:t>
            </a:r>
          </a:p>
          <a:p>
            <a:r>
              <a:rPr lang="en-GB" sz="1200" dirty="0">
                <a:solidFill>
                  <a:srgbClr val="2A2E68"/>
                </a:solidFill>
                <a:latin typeface="FUTURA MEDIUM" panose="020B0602020204020303" pitchFamily="34" charset="-79"/>
                <a:cs typeface="FUTURA MEDIUM" panose="020B0602020204020303" pitchFamily="34" charset="-79"/>
              </a:rPr>
              <a:t>#TransformingServices</a:t>
            </a:r>
          </a:p>
        </p:txBody>
      </p:sp>
      <p:pic>
        <p:nvPicPr>
          <p:cNvPr id="6" name="Picture 8" descr="A picture containing graphical user interface&#10;&#10;Description automatically generated">
            <a:extLst>
              <a:ext uri="{FF2B5EF4-FFF2-40B4-BE49-F238E27FC236}">
                <a16:creationId xmlns:a16="http://schemas.microsoft.com/office/drawing/2014/main" id="{83FC4DC6-1C95-4589-7459-0B84F0E518CE}"/>
              </a:ext>
            </a:extLst>
          </p:cNvPr>
          <p:cNvPicPr>
            <a:picLocks noChangeAspect="1"/>
          </p:cNvPicPr>
          <p:nvPr/>
        </p:nvPicPr>
        <p:blipFill>
          <a:blip r:embed="rId6"/>
          <a:stretch>
            <a:fillRect/>
          </a:stretch>
        </p:blipFill>
        <p:spPr>
          <a:xfrm>
            <a:off x="5048955" y="5928074"/>
            <a:ext cx="2305379" cy="756015"/>
          </a:xfrm>
          <a:prstGeom prst="rect">
            <a:avLst/>
          </a:prstGeom>
        </p:spPr>
      </p:pic>
      <p:pic>
        <p:nvPicPr>
          <p:cNvPr id="7" name="Picture 13">
            <a:extLst>
              <a:ext uri="{FF2B5EF4-FFF2-40B4-BE49-F238E27FC236}">
                <a16:creationId xmlns:a16="http://schemas.microsoft.com/office/drawing/2014/main" id="{6EB35BF5-2055-63E9-2509-FECD85D26F26}"/>
              </a:ext>
            </a:extLst>
          </p:cNvPr>
          <p:cNvPicPr>
            <a:picLocks noChangeAspect="1"/>
          </p:cNvPicPr>
          <p:nvPr/>
        </p:nvPicPr>
        <p:blipFill>
          <a:blip r:embed="rId7"/>
          <a:stretch>
            <a:fillRect/>
          </a:stretch>
        </p:blipFill>
        <p:spPr>
          <a:xfrm>
            <a:off x="7804000" y="5928074"/>
            <a:ext cx="1811947" cy="693088"/>
          </a:xfrm>
          <a:prstGeom prst="rect">
            <a:avLst/>
          </a:prstGeom>
        </p:spPr>
      </p:pic>
      <p:sp>
        <p:nvSpPr>
          <p:cNvPr id="10" name="TextBox 9">
            <a:extLst>
              <a:ext uri="{FF2B5EF4-FFF2-40B4-BE49-F238E27FC236}">
                <a16:creationId xmlns:a16="http://schemas.microsoft.com/office/drawing/2014/main" id="{6FE298DC-6785-5DFE-AE2D-65286A8BF7B5}"/>
              </a:ext>
            </a:extLst>
          </p:cNvPr>
          <p:cNvSpPr txBox="1"/>
          <p:nvPr/>
        </p:nvSpPr>
        <p:spPr>
          <a:xfrm>
            <a:off x="616365" y="1275460"/>
            <a:ext cx="10634227" cy="2477601"/>
          </a:xfrm>
          <a:prstGeom prst="rect">
            <a:avLst/>
          </a:prstGeom>
          <a:noFill/>
        </p:spPr>
        <p:txBody>
          <a:bodyPr wrap="square" lIns="91440" tIns="45720" rIns="91440" bIns="45720" rtlCol="0" anchor="t">
            <a:spAutoFit/>
          </a:bodyPr>
          <a:lstStyle/>
          <a:p>
            <a:pPr>
              <a:spcAft>
                <a:spcPts val="600"/>
              </a:spcAft>
            </a:pPr>
            <a:r>
              <a:rPr lang="en-US" sz="2000" dirty="0">
                <a:solidFill>
                  <a:srgbClr val="002060"/>
                </a:solidFill>
                <a:latin typeface="Futura Bk"/>
                <a:cs typeface="Arial"/>
              </a:rPr>
              <a:t>Women with </a:t>
            </a:r>
            <a:r>
              <a:rPr lang="en-US" sz="2000" b="1" dirty="0">
                <a:solidFill>
                  <a:srgbClr val="002060"/>
                </a:solidFill>
                <a:latin typeface="Futura Bk"/>
                <a:cs typeface="Arial"/>
              </a:rPr>
              <a:t>multiple unmet needs </a:t>
            </a:r>
            <a:r>
              <a:rPr lang="en-US" sz="2000" dirty="0">
                <a:solidFill>
                  <a:srgbClr val="002060"/>
                </a:solidFill>
                <a:latin typeface="Futura Bk"/>
              </a:rPr>
              <a:t>grapple with interconnecting challenges including: </a:t>
            </a:r>
          </a:p>
          <a:p>
            <a:pPr>
              <a:spcAft>
                <a:spcPts val="600"/>
              </a:spcAft>
            </a:pPr>
            <a:r>
              <a:rPr lang="en-US" sz="2000" b="1" dirty="0">
                <a:solidFill>
                  <a:srgbClr val="002060"/>
                </a:solidFill>
                <a:latin typeface="Futura Bk"/>
              </a:rPr>
              <a:t>	Homelessness; unsupported parenthood; substance misuse; poor mental 	health; child removal; poverty; violence and abuse; and contact with the 	criminal justice system</a:t>
            </a:r>
            <a:endParaRPr lang="en-US" sz="2000" b="1" dirty="0">
              <a:solidFill>
                <a:srgbClr val="002060"/>
              </a:solidFill>
              <a:latin typeface="Futura Bk"/>
              <a:cs typeface="Arial"/>
            </a:endParaRPr>
          </a:p>
          <a:p>
            <a:pPr>
              <a:spcAft>
                <a:spcPts val="600"/>
              </a:spcAft>
            </a:pPr>
            <a:endParaRPr lang="en-US" sz="2000" dirty="0">
              <a:solidFill>
                <a:srgbClr val="002060"/>
              </a:solidFill>
              <a:latin typeface="Futura Bk"/>
              <a:cs typeface="Arial"/>
            </a:endParaRPr>
          </a:p>
          <a:p>
            <a:pPr>
              <a:spcAft>
                <a:spcPts val="600"/>
              </a:spcAft>
            </a:pPr>
            <a:r>
              <a:rPr lang="en-US" sz="2000" dirty="0">
                <a:solidFill>
                  <a:srgbClr val="002060"/>
                </a:solidFill>
                <a:latin typeface="Futura Bk"/>
                <a:cs typeface="Arial"/>
              </a:rPr>
              <a:t>When accessing services, many of them face barriers, such as: </a:t>
            </a:r>
          </a:p>
        </p:txBody>
      </p:sp>
      <p:sp>
        <p:nvSpPr>
          <p:cNvPr id="11" name="TextBox 10">
            <a:extLst>
              <a:ext uri="{FF2B5EF4-FFF2-40B4-BE49-F238E27FC236}">
                <a16:creationId xmlns:a16="http://schemas.microsoft.com/office/drawing/2014/main" id="{A2FE1687-58E4-0FEA-062C-ACFC7E57DB55}"/>
              </a:ext>
            </a:extLst>
          </p:cNvPr>
          <p:cNvSpPr txBox="1"/>
          <p:nvPr/>
        </p:nvSpPr>
        <p:spPr>
          <a:xfrm>
            <a:off x="3966652" y="4584897"/>
            <a:ext cx="2896013" cy="400110"/>
          </a:xfrm>
          <a:prstGeom prst="rect">
            <a:avLst/>
          </a:prstGeom>
          <a:solidFill>
            <a:srgbClr val="E63C8C"/>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bg1"/>
                </a:solidFill>
                <a:latin typeface="Futura Bk"/>
                <a:ea typeface="Helvetica Neue" panose="02000503000000020004" pitchFamily="2" charset="0"/>
                <a:cs typeface="FUTURA MEDIUM" panose="020B0602020204020303"/>
              </a:rPr>
              <a:t>Inaccessible services</a:t>
            </a:r>
            <a:endParaRPr lang="en-GB" sz="2000" b="1" dirty="0">
              <a:solidFill>
                <a:schemeClr val="bg1"/>
              </a:solidFill>
              <a:latin typeface="Futura Bk"/>
              <a:ea typeface="Helvetica Neue" panose="02000503000000020004" pitchFamily="2" charset="0"/>
              <a:cs typeface="FUTURA MEDIUM" panose="020B0602020204020303"/>
            </a:endParaRPr>
          </a:p>
        </p:txBody>
      </p:sp>
      <p:sp>
        <p:nvSpPr>
          <p:cNvPr id="12" name="TextBox 2">
            <a:extLst>
              <a:ext uri="{FF2B5EF4-FFF2-40B4-BE49-F238E27FC236}">
                <a16:creationId xmlns:a16="http://schemas.microsoft.com/office/drawing/2014/main" id="{0C36ED71-BA3F-27F9-CEEA-943DB2464802}"/>
              </a:ext>
            </a:extLst>
          </p:cNvPr>
          <p:cNvSpPr txBox="1"/>
          <p:nvPr/>
        </p:nvSpPr>
        <p:spPr>
          <a:xfrm>
            <a:off x="1269319" y="3899617"/>
            <a:ext cx="2583497" cy="400110"/>
          </a:xfrm>
          <a:prstGeom prst="rect">
            <a:avLst/>
          </a:prstGeom>
          <a:solidFill>
            <a:srgbClr val="E63C8C"/>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bg1"/>
                </a:solidFill>
                <a:latin typeface="Futura Bk"/>
                <a:ea typeface="Helvetica Neue" panose="02000503000000020004" pitchFamily="2" charset="0"/>
                <a:cs typeface="FUTURA MEDIUM" panose="020B0602020204020303"/>
              </a:rPr>
              <a:t>Living with trauma</a:t>
            </a:r>
            <a:endParaRPr lang="en-GB" sz="2000" b="1" dirty="0">
              <a:solidFill>
                <a:schemeClr val="bg1"/>
              </a:solidFill>
              <a:latin typeface="Futura Bk"/>
              <a:ea typeface="Helvetica Neue" panose="02000503000000020004" pitchFamily="2" charset="0"/>
              <a:cs typeface="FUTURA MEDIUM" panose="020B0602020204020303"/>
            </a:endParaRPr>
          </a:p>
        </p:txBody>
      </p:sp>
      <p:sp>
        <p:nvSpPr>
          <p:cNvPr id="16" name="TextBox 3">
            <a:extLst>
              <a:ext uri="{FF2B5EF4-FFF2-40B4-BE49-F238E27FC236}">
                <a16:creationId xmlns:a16="http://schemas.microsoft.com/office/drawing/2014/main" id="{B191573E-6561-F9F6-68A9-DDA81BF18676}"/>
              </a:ext>
            </a:extLst>
          </p:cNvPr>
          <p:cNvSpPr txBox="1"/>
          <p:nvPr/>
        </p:nvSpPr>
        <p:spPr>
          <a:xfrm>
            <a:off x="4160763" y="3899617"/>
            <a:ext cx="4519177" cy="400110"/>
          </a:xfrm>
          <a:prstGeom prst="rect">
            <a:avLst/>
          </a:prstGeom>
          <a:solidFill>
            <a:srgbClr val="E63C8C"/>
          </a:solid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b="1" dirty="0">
                <a:solidFill>
                  <a:schemeClr val="bg1"/>
                </a:solidFill>
                <a:latin typeface="Futura Bk"/>
                <a:ea typeface="Helvetica Neue" panose="02000503000000020004" pitchFamily="2" charset="0"/>
                <a:cs typeface="Futura"/>
              </a:rPr>
              <a:t>Shame, stigma  and discrimination </a:t>
            </a:r>
            <a:endParaRPr lang="en-GB" sz="2000" dirty="0">
              <a:solidFill>
                <a:schemeClr val="bg1"/>
              </a:solidFill>
              <a:latin typeface="Futura Bk"/>
              <a:ea typeface="Helvetica Neue" panose="02000503000000020004" pitchFamily="2" charset="0"/>
              <a:cs typeface="Futura" panose="020B0602020204020303"/>
            </a:endParaRPr>
          </a:p>
        </p:txBody>
      </p:sp>
      <p:sp>
        <p:nvSpPr>
          <p:cNvPr id="17" name="TextBox 4">
            <a:extLst>
              <a:ext uri="{FF2B5EF4-FFF2-40B4-BE49-F238E27FC236}">
                <a16:creationId xmlns:a16="http://schemas.microsoft.com/office/drawing/2014/main" id="{D3C9359B-E0E5-2ED8-9C0E-4BA8B0CC6C11}"/>
              </a:ext>
            </a:extLst>
          </p:cNvPr>
          <p:cNvSpPr txBox="1"/>
          <p:nvPr/>
        </p:nvSpPr>
        <p:spPr>
          <a:xfrm>
            <a:off x="1423732" y="4584897"/>
            <a:ext cx="2274670" cy="400110"/>
          </a:xfrm>
          <a:prstGeom prst="rect">
            <a:avLst/>
          </a:prstGeom>
          <a:solidFill>
            <a:srgbClr val="E63C8C"/>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bg1"/>
                </a:solidFill>
                <a:latin typeface="Futura Bk"/>
                <a:ea typeface="Helvetica Neue" panose="02000503000000020004" pitchFamily="2" charset="0"/>
                <a:cs typeface="FUTURA MEDIUM" panose="020B0602020204020303"/>
              </a:rPr>
              <a:t>Systemic racism</a:t>
            </a:r>
            <a:endParaRPr lang="en-GB" sz="2000" b="1" dirty="0">
              <a:solidFill>
                <a:schemeClr val="bg1"/>
              </a:solidFill>
              <a:latin typeface="Futura Bk"/>
              <a:ea typeface="Helvetica Neue" panose="02000503000000020004" pitchFamily="2" charset="0"/>
              <a:cs typeface="FUTURA MEDIUM" panose="020B0602020204020303"/>
            </a:endParaRPr>
          </a:p>
        </p:txBody>
      </p:sp>
      <p:sp>
        <p:nvSpPr>
          <p:cNvPr id="18" name="TextBox 2">
            <a:extLst>
              <a:ext uri="{FF2B5EF4-FFF2-40B4-BE49-F238E27FC236}">
                <a16:creationId xmlns:a16="http://schemas.microsoft.com/office/drawing/2014/main" id="{F767F12C-8012-B9A9-5689-84461B26B7B3}"/>
              </a:ext>
            </a:extLst>
          </p:cNvPr>
          <p:cNvSpPr txBox="1"/>
          <p:nvPr/>
        </p:nvSpPr>
        <p:spPr>
          <a:xfrm>
            <a:off x="8869352" y="3899617"/>
            <a:ext cx="1290992" cy="400110"/>
          </a:xfrm>
          <a:prstGeom prst="rect">
            <a:avLst/>
          </a:prstGeom>
          <a:solidFill>
            <a:srgbClr val="E63C8C"/>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bg1"/>
                </a:solidFill>
                <a:latin typeface="Futura Bk"/>
                <a:ea typeface="Helvetica Neue" panose="02000503000000020004" pitchFamily="2" charset="0"/>
                <a:cs typeface="FUTURA MEDIUM" panose="020B0602020204020303"/>
              </a:rPr>
              <a:t>Poverty</a:t>
            </a:r>
            <a:endParaRPr lang="en-GB" sz="2000" b="1" dirty="0">
              <a:solidFill>
                <a:schemeClr val="bg1"/>
              </a:solidFill>
              <a:latin typeface="Futura Bk"/>
              <a:ea typeface="Helvetica Neue" panose="02000503000000020004" pitchFamily="2" charset="0"/>
              <a:cs typeface="FUTURA MEDIUM" panose="020B0602020204020303"/>
            </a:endParaRPr>
          </a:p>
        </p:txBody>
      </p:sp>
      <p:sp>
        <p:nvSpPr>
          <p:cNvPr id="20" name="TextBox 2">
            <a:extLst>
              <a:ext uri="{FF2B5EF4-FFF2-40B4-BE49-F238E27FC236}">
                <a16:creationId xmlns:a16="http://schemas.microsoft.com/office/drawing/2014/main" id="{6E8CA344-7916-951A-BD09-89D7E3792FAD}"/>
              </a:ext>
            </a:extLst>
          </p:cNvPr>
          <p:cNvSpPr txBox="1"/>
          <p:nvPr/>
        </p:nvSpPr>
        <p:spPr>
          <a:xfrm>
            <a:off x="7087279" y="4584898"/>
            <a:ext cx="3002803" cy="400110"/>
          </a:xfrm>
          <a:prstGeom prst="rect">
            <a:avLst/>
          </a:prstGeom>
          <a:solidFill>
            <a:srgbClr val="E63C8C"/>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bg1"/>
                </a:solidFill>
                <a:latin typeface="Futura Bk"/>
                <a:ea typeface="Helvetica Neue" panose="02000503000000020004" pitchFamily="2" charset="0"/>
                <a:cs typeface="FUTURA MEDIUM" panose="020B0602020204020303"/>
              </a:rPr>
              <a:t>Abuse within services</a:t>
            </a:r>
            <a:endParaRPr lang="en-GB" sz="2000" b="1" dirty="0">
              <a:solidFill>
                <a:schemeClr val="bg1"/>
              </a:solidFill>
              <a:latin typeface="Futura Bk"/>
              <a:ea typeface="Helvetica Neue" panose="02000503000000020004" pitchFamily="2" charset="0"/>
              <a:cs typeface="FUTURA MEDIUM" panose="020B0602020204020303"/>
            </a:endParaRPr>
          </a:p>
        </p:txBody>
      </p:sp>
    </p:spTree>
    <p:extLst>
      <p:ext uri="{BB962C8B-B14F-4D97-AF65-F5344CB8AC3E}">
        <p14:creationId xmlns:p14="http://schemas.microsoft.com/office/powerpoint/2010/main" val="490104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14EF8A-2F17-B29A-7C2E-096DC5D06C2D}"/>
              </a:ext>
            </a:extLst>
          </p:cNvPr>
          <p:cNvSpPr>
            <a:spLocks noGrp="1"/>
          </p:cNvSpPr>
          <p:nvPr>
            <p:ph idx="1"/>
          </p:nvPr>
        </p:nvSpPr>
        <p:spPr>
          <a:xfrm>
            <a:off x="974851" y="1930752"/>
            <a:ext cx="9219065" cy="9086434"/>
          </a:xfrm>
        </p:spPr>
        <p:txBody>
          <a:bodyPr vert="horz" lIns="91440" tIns="45720" rIns="91440" bIns="45720" rtlCol="0" anchor="t">
            <a:normAutofit/>
          </a:bodyPr>
          <a:lstStyle/>
          <a:p>
            <a:endParaRPr lang="en-US" i="1" dirty="0">
              <a:cs typeface="Calibri"/>
            </a:endParaRPr>
          </a:p>
          <a:p>
            <a:pPr marL="514350" indent="-514350">
              <a:buAutoNum type="arabicPeriod"/>
            </a:pPr>
            <a:endParaRPr lang="en-US" i="1" dirty="0">
              <a:cs typeface="Calibri"/>
            </a:endParaRPr>
          </a:p>
        </p:txBody>
      </p:sp>
      <p:sp>
        <p:nvSpPr>
          <p:cNvPr id="5" name="Rectangle 4">
            <a:extLst>
              <a:ext uri="{FF2B5EF4-FFF2-40B4-BE49-F238E27FC236}">
                <a16:creationId xmlns:a16="http://schemas.microsoft.com/office/drawing/2014/main" id="{CAC92627-0C89-60FB-4D57-692C1396830F}"/>
              </a:ext>
            </a:extLst>
          </p:cNvPr>
          <p:cNvSpPr/>
          <p:nvPr/>
        </p:nvSpPr>
        <p:spPr>
          <a:xfrm>
            <a:off x="0" y="0"/>
            <a:ext cx="324091" cy="6858000"/>
          </a:xfrm>
          <a:prstGeom prst="rect">
            <a:avLst/>
          </a:prstGeom>
          <a:solidFill>
            <a:srgbClr val="E63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Logo&#10;&#10;Description automatically generated">
            <a:extLst>
              <a:ext uri="{FF2B5EF4-FFF2-40B4-BE49-F238E27FC236}">
                <a16:creationId xmlns:a16="http://schemas.microsoft.com/office/drawing/2014/main" id="{E6E8C7AB-818A-FA01-6C14-DA5FE4658126}"/>
              </a:ext>
            </a:extLst>
          </p:cNvPr>
          <p:cNvPicPr>
            <a:picLocks noChangeAspect="1"/>
          </p:cNvPicPr>
          <p:nvPr/>
        </p:nvPicPr>
        <p:blipFill>
          <a:blip r:embed="rId3"/>
          <a:stretch>
            <a:fillRect/>
          </a:stretch>
        </p:blipFill>
        <p:spPr>
          <a:xfrm>
            <a:off x="10079469" y="5772912"/>
            <a:ext cx="1710606" cy="941347"/>
          </a:xfrm>
          <a:prstGeom prst="rect">
            <a:avLst/>
          </a:prstGeom>
        </p:spPr>
      </p:pic>
      <p:pic>
        <p:nvPicPr>
          <p:cNvPr id="17" name="Picture 16" descr="A blue rectangle with white text&#10;&#10;Description automatically generated">
            <a:extLst>
              <a:ext uri="{FF2B5EF4-FFF2-40B4-BE49-F238E27FC236}">
                <a16:creationId xmlns:a16="http://schemas.microsoft.com/office/drawing/2014/main" id="{06B72275-7AC7-2AC0-D180-A0712E5EDF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7156" y="3381857"/>
            <a:ext cx="9794858" cy="2526841"/>
          </a:xfrm>
          <a:prstGeom prst="rect">
            <a:avLst/>
          </a:prstGeom>
        </p:spPr>
      </p:pic>
      <p:sp>
        <p:nvSpPr>
          <p:cNvPr id="8" name="Rectangle 7">
            <a:extLst>
              <a:ext uri="{FF2B5EF4-FFF2-40B4-BE49-F238E27FC236}">
                <a16:creationId xmlns:a16="http://schemas.microsoft.com/office/drawing/2014/main" id="{F36E6DA9-9856-63DF-AA01-FE58D6AA2CC6}"/>
              </a:ext>
            </a:extLst>
          </p:cNvPr>
          <p:cNvSpPr/>
          <p:nvPr/>
        </p:nvSpPr>
        <p:spPr>
          <a:xfrm>
            <a:off x="616366" y="5928074"/>
            <a:ext cx="2110158" cy="646331"/>
          </a:xfrm>
          <a:prstGeom prst="rect">
            <a:avLst/>
          </a:prstGeom>
        </p:spPr>
        <p:txBody>
          <a:bodyPr wrap="square">
            <a:spAutoFit/>
          </a:bodyPr>
          <a:lstStyle/>
          <a:p>
            <a:r>
              <a:rPr lang="en-GB" sz="1200" dirty="0">
                <a:solidFill>
                  <a:srgbClr val="2A2E68"/>
                </a:solidFill>
                <a:latin typeface="FUTURA MEDIUM" panose="020B0602020204020303" pitchFamily="34" charset="-79"/>
                <a:cs typeface="FUTURA MEDIUM" panose="020B0602020204020303" pitchFamily="34" charset="-79"/>
              </a:rPr>
              <a:t>agendaalliance.org</a:t>
            </a:r>
          </a:p>
          <a:p>
            <a:r>
              <a:rPr lang="en-GB" sz="1200" i="0" u="none" strike="noStrike" dirty="0">
                <a:solidFill>
                  <a:srgbClr val="2A2E68"/>
                </a:solidFill>
                <a:effectLst/>
                <a:latin typeface="FUTURA MEDIUM" panose="020B0602020204020303" pitchFamily="34" charset="-79"/>
                <a:cs typeface="FUTURA MEDIUM" panose="020B0602020204020303" pitchFamily="34" charset="-79"/>
              </a:rPr>
              <a:t>@</a:t>
            </a:r>
            <a:r>
              <a:rPr lang="en-GB" sz="1200" dirty="0">
                <a:solidFill>
                  <a:srgbClr val="2A2E68"/>
                </a:solidFill>
                <a:latin typeface="FUTURA MEDIUM" panose="020B0602020204020303" pitchFamily="34" charset="-79"/>
                <a:cs typeface="FUTURA MEDIUM" panose="020B0602020204020303" pitchFamily="34" charset="-79"/>
              </a:rPr>
              <a:t>a</a:t>
            </a:r>
            <a:r>
              <a:rPr lang="en-GB" sz="1200" i="0" u="none" strike="noStrike" dirty="0">
                <a:solidFill>
                  <a:srgbClr val="2A2E68"/>
                </a:solidFill>
                <a:effectLst/>
                <a:latin typeface="FUTURA MEDIUM" panose="020B0602020204020303" pitchFamily="34" charset="-79"/>
                <a:cs typeface="FUTURA MEDIUM" panose="020B0602020204020303" pitchFamily="34" charset="-79"/>
              </a:rPr>
              <a:t>genda_alliance</a:t>
            </a:r>
          </a:p>
          <a:p>
            <a:r>
              <a:rPr lang="en-GB" sz="1200" dirty="0">
                <a:solidFill>
                  <a:srgbClr val="2A2E68"/>
                </a:solidFill>
                <a:latin typeface="FUTURA MEDIUM" panose="020B0602020204020303" pitchFamily="34" charset="-79"/>
                <a:cs typeface="FUTURA MEDIUM" panose="020B0602020204020303" pitchFamily="34" charset="-79"/>
              </a:rPr>
              <a:t>#TransformingServices</a:t>
            </a:r>
          </a:p>
        </p:txBody>
      </p:sp>
      <p:pic>
        <p:nvPicPr>
          <p:cNvPr id="9" name="Picture 8" descr="A picture containing graphical user interface&#10;&#10;Description automatically generated">
            <a:extLst>
              <a:ext uri="{FF2B5EF4-FFF2-40B4-BE49-F238E27FC236}">
                <a16:creationId xmlns:a16="http://schemas.microsoft.com/office/drawing/2014/main" id="{F609835F-112D-1FC8-3E87-61B27178CF51}"/>
              </a:ext>
            </a:extLst>
          </p:cNvPr>
          <p:cNvPicPr>
            <a:picLocks noChangeAspect="1"/>
          </p:cNvPicPr>
          <p:nvPr/>
        </p:nvPicPr>
        <p:blipFill>
          <a:blip r:embed="rId5"/>
          <a:stretch>
            <a:fillRect/>
          </a:stretch>
        </p:blipFill>
        <p:spPr>
          <a:xfrm>
            <a:off x="4779206" y="5928074"/>
            <a:ext cx="2305379" cy="756015"/>
          </a:xfrm>
          <a:prstGeom prst="rect">
            <a:avLst/>
          </a:prstGeom>
        </p:spPr>
      </p:pic>
      <p:pic>
        <p:nvPicPr>
          <p:cNvPr id="10" name="Picture 13">
            <a:extLst>
              <a:ext uri="{FF2B5EF4-FFF2-40B4-BE49-F238E27FC236}">
                <a16:creationId xmlns:a16="http://schemas.microsoft.com/office/drawing/2014/main" id="{5B7CC833-EE2B-62CC-3F9B-B1A45F0565C6}"/>
              </a:ext>
            </a:extLst>
          </p:cNvPr>
          <p:cNvPicPr>
            <a:picLocks noChangeAspect="1"/>
          </p:cNvPicPr>
          <p:nvPr/>
        </p:nvPicPr>
        <p:blipFill>
          <a:blip r:embed="rId6"/>
          <a:stretch>
            <a:fillRect/>
          </a:stretch>
        </p:blipFill>
        <p:spPr>
          <a:xfrm>
            <a:off x="7653529" y="5895960"/>
            <a:ext cx="1811947" cy="693088"/>
          </a:xfrm>
          <a:prstGeom prst="rect">
            <a:avLst/>
          </a:prstGeom>
        </p:spPr>
      </p:pic>
      <p:sp>
        <p:nvSpPr>
          <p:cNvPr id="18" name="TextBox 17">
            <a:extLst>
              <a:ext uri="{FF2B5EF4-FFF2-40B4-BE49-F238E27FC236}">
                <a16:creationId xmlns:a16="http://schemas.microsoft.com/office/drawing/2014/main" id="{E6316956-F40E-82FD-9884-867FBD094936}"/>
              </a:ext>
            </a:extLst>
          </p:cNvPr>
          <p:cNvSpPr txBox="1"/>
          <p:nvPr/>
        </p:nvSpPr>
        <p:spPr>
          <a:xfrm>
            <a:off x="725397" y="1243522"/>
            <a:ext cx="9997842" cy="2169825"/>
          </a:xfrm>
          <a:prstGeom prst="rect">
            <a:avLst/>
          </a:prstGeom>
          <a:noFill/>
        </p:spPr>
        <p:txBody>
          <a:bodyPr wrap="square" lIns="91440" tIns="45720" rIns="91440" bIns="45720" rtlCol="0" anchor="t">
            <a:spAutoFit/>
          </a:bodyPr>
          <a:lstStyle/>
          <a:p>
            <a:pPr>
              <a:spcAft>
                <a:spcPts val="600"/>
              </a:spcAft>
            </a:pPr>
            <a:r>
              <a:rPr lang="en-US" sz="2000" dirty="0">
                <a:solidFill>
                  <a:srgbClr val="002060"/>
                </a:solidFill>
                <a:latin typeface="Futura Bk" panose="020B0502020204020303"/>
              </a:rPr>
              <a:t>Our data analysis suggests that, in Northumberland and Tyne and Wear, between 2021 and 2022:</a:t>
            </a:r>
          </a:p>
          <a:p>
            <a:pPr marL="342900" indent="-342900">
              <a:spcAft>
                <a:spcPts val="600"/>
              </a:spcAft>
              <a:buFont typeface="Arial" panose="020B0604020202020204" pitchFamily="34" charset="0"/>
              <a:buChar char="•"/>
            </a:pPr>
            <a:r>
              <a:rPr lang="en-US" sz="2000" b="1" dirty="0">
                <a:solidFill>
                  <a:srgbClr val="002060"/>
                </a:solidFill>
                <a:latin typeface="Futura Bk" panose="020B0502020204020303"/>
              </a:rPr>
              <a:t>81% of women in need of mental health services missed out on support</a:t>
            </a:r>
          </a:p>
          <a:p>
            <a:pPr marL="342900" indent="-342900">
              <a:spcAft>
                <a:spcPts val="600"/>
              </a:spcAft>
              <a:buFont typeface="Arial" panose="020B0604020202020204" pitchFamily="34" charset="0"/>
              <a:buChar char="•"/>
            </a:pPr>
            <a:r>
              <a:rPr lang="en-US" sz="2000" b="1" dirty="0">
                <a:solidFill>
                  <a:srgbClr val="002060"/>
                </a:solidFill>
                <a:latin typeface="Futura Bk" panose="020B0502020204020303"/>
              </a:rPr>
              <a:t>76% of women in need of domestic abuse services missed out on support</a:t>
            </a:r>
          </a:p>
          <a:p>
            <a:pPr marL="342900" indent="-342900">
              <a:spcAft>
                <a:spcPts val="600"/>
              </a:spcAft>
              <a:buFont typeface="Arial" panose="020B0604020202020204" pitchFamily="34" charset="0"/>
              <a:buChar char="•"/>
            </a:pPr>
            <a:r>
              <a:rPr lang="en-US" sz="2000" b="1" dirty="0">
                <a:solidFill>
                  <a:srgbClr val="002060"/>
                </a:solidFill>
                <a:latin typeface="Futura Bk" panose="020B0502020204020303"/>
              </a:rPr>
              <a:t>60% of women in need of drug and alcohol recovery services missed out on support</a:t>
            </a:r>
            <a:endParaRPr lang="en-US" sz="2400" b="1" dirty="0">
              <a:solidFill>
                <a:srgbClr val="002060"/>
              </a:solidFill>
              <a:latin typeface="Futura Bk" panose="020B0502020204020303"/>
              <a:cs typeface="Arial"/>
            </a:endParaRPr>
          </a:p>
        </p:txBody>
      </p:sp>
      <p:sp>
        <p:nvSpPr>
          <p:cNvPr id="4" name="TextBox 3">
            <a:extLst>
              <a:ext uri="{FF2B5EF4-FFF2-40B4-BE49-F238E27FC236}">
                <a16:creationId xmlns:a16="http://schemas.microsoft.com/office/drawing/2014/main" id="{90D08DCC-EA41-4C40-A7B1-33EF3950B411}"/>
              </a:ext>
            </a:extLst>
          </p:cNvPr>
          <p:cNvSpPr txBox="1"/>
          <p:nvPr/>
        </p:nvSpPr>
        <p:spPr>
          <a:xfrm>
            <a:off x="616366" y="327364"/>
            <a:ext cx="11575635" cy="646331"/>
          </a:xfrm>
          <a:prstGeom prst="rect">
            <a:avLst/>
          </a:prstGeom>
          <a:noFill/>
        </p:spPr>
        <p:txBody>
          <a:bodyPr wrap="square" lIns="91440" tIns="45720" rIns="91440" bIns="45720" rtlCol="0" anchor="t">
            <a:spAutoFit/>
          </a:bodyPr>
          <a:lstStyle/>
          <a:p>
            <a:r>
              <a:rPr lang="en-US" sz="3600" b="1" dirty="0">
                <a:solidFill>
                  <a:srgbClr val="2A2E68"/>
                </a:solidFill>
                <a:latin typeface="Futura Bk" panose="020B0502020204020303"/>
                <a:ea typeface="Verdana" panose="020B0604030504040204" pitchFamily="34" charset="0"/>
                <a:cs typeface="FUTURA MEDIUM" panose="020B0602020204020303" pitchFamily="34" charset="-79"/>
              </a:rPr>
              <a:t>The scale and consequences of failing women</a:t>
            </a:r>
          </a:p>
        </p:txBody>
      </p:sp>
    </p:spTree>
    <p:extLst>
      <p:ext uri="{BB962C8B-B14F-4D97-AF65-F5344CB8AC3E}">
        <p14:creationId xmlns:p14="http://schemas.microsoft.com/office/powerpoint/2010/main" val="330852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14EF8A-2F17-B29A-7C2E-096DC5D06C2D}"/>
              </a:ext>
            </a:extLst>
          </p:cNvPr>
          <p:cNvSpPr>
            <a:spLocks noGrp="1"/>
          </p:cNvSpPr>
          <p:nvPr>
            <p:ph idx="1"/>
          </p:nvPr>
        </p:nvSpPr>
        <p:spPr>
          <a:xfrm>
            <a:off x="974851" y="1930752"/>
            <a:ext cx="9219065" cy="9086434"/>
          </a:xfrm>
        </p:spPr>
        <p:txBody>
          <a:bodyPr vert="horz" lIns="91440" tIns="45720" rIns="91440" bIns="45720" rtlCol="0" anchor="t">
            <a:normAutofit/>
          </a:bodyPr>
          <a:lstStyle/>
          <a:p>
            <a:endParaRPr lang="en-US" i="1" dirty="0">
              <a:cs typeface="Calibri"/>
            </a:endParaRPr>
          </a:p>
          <a:p>
            <a:pPr marL="514350" indent="-514350">
              <a:buAutoNum type="arabicPeriod"/>
            </a:pPr>
            <a:endParaRPr lang="en-US" i="1" dirty="0">
              <a:cs typeface="Calibri"/>
            </a:endParaRPr>
          </a:p>
        </p:txBody>
      </p:sp>
      <p:sp>
        <p:nvSpPr>
          <p:cNvPr id="4" name="TextBox 3">
            <a:extLst>
              <a:ext uri="{FF2B5EF4-FFF2-40B4-BE49-F238E27FC236}">
                <a16:creationId xmlns:a16="http://schemas.microsoft.com/office/drawing/2014/main" id="{90D08DCC-EA41-4C40-A7B1-33EF3950B411}"/>
              </a:ext>
            </a:extLst>
          </p:cNvPr>
          <p:cNvSpPr txBox="1"/>
          <p:nvPr/>
        </p:nvSpPr>
        <p:spPr>
          <a:xfrm>
            <a:off x="616366" y="245074"/>
            <a:ext cx="10966883" cy="1138773"/>
          </a:xfrm>
          <a:prstGeom prst="rect">
            <a:avLst/>
          </a:prstGeom>
          <a:noFill/>
        </p:spPr>
        <p:txBody>
          <a:bodyPr wrap="square" lIns="91440" tIns="45720" rIns="91440" bIns="45720" rtlCol="0" anchor="t">
            <a:spAutoFit/>
          </a:bodyPr>
          <a:lstStyle/>
          <a:p>
            <a:r>
              <a:rPr lang="en-US" sz="3600" b="1" dirty="0">
                <a:solidFill>
                  <a:srgbClr val="2A2E68"/>
                </a:solidFill>
                <a:latin typeface="Futura Bk" panose="020B0502020204020303"/>
                <a:ea typeface="Verdana" panose="020B0604030504040204" pitchFamily="34" charset="0"/>
                <a:cs typeface="FUTURA MEDIUM" panose="020B0602020204020303" pitchFamily="34" charset="-79"/>
              </a:rPr>
              <a:t>The scale and consequences of failing women:</a:t>
            </a:r>
          </a:p>
          <a:p>
            <a:r>
              <a:rPr lang="en-US" sz="3200" dirty="0">
                <a:solidFill>
                  <a:srgbClr val="2A2E68"/>
                </a:solidFill>
                <a:latin typeface="Futura Bk" panose="020B0502020204020303"/>
                <a:ea typeface="Verdana" panose="020B0604030504040204" pitchFamily="34" charset="0"/>
                <a:cs typeface="FUTURA MEDIUM" panose="020B0602020204020303" pitchFamily="34" charset="-79"/>
              </a:rPr>
              <a:t>Avoidable mortality</a:t>
            </a:r>
          </a:p>
        </p:txBody>
      </p:sp>
      <p:sp>
        <p:nvSpPr>
          <p:cNvPr id="5" name="Rectangle 4">
            <a:extLst>
              <a:ext uri="{FF2B5EF4-FFF2-40B4-BE49-F238E27FC236}">
                <a16:creationId xmlns:a16="http://schemas.microsoft.com/office/drawing/2014/main" id="{CAC92627-0C89-60FB-4D57-692C1396830F}"/>
              </a:ext>
            </a:extLst>
          </p:cNvPr>
          <p:cNvSpPr/>
          <p:nvPr/>
        </p:nvSpPr>
        <p:spPr>
          <a:xfrm>
            <a:off x="0" y="0"/>
            <a:ext cx="324091" cy="6858000"/>
          </a:xfrm>
          <a:prstGeom prst="rect">
            <a:avLst/>
          </a:prstGeom>
          <a:solidFill>
            <a:srgbClr val="E63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Logo&#10;&#10;Description automatically generated">
            <a:extLst>
              <a:ext uri="{FF2B5EF4-FFF2-40B4-BE49-F238E27FC236}">
                <a16:creationId xmlns:a16="http://schemas.microsoft.com/office/drawing/2014/main" id="{E6E8C7AB-818A-FA01-6C14-DA5FE4658126}"/>
              </a:ext>
            </a:extLst>
          </p:cNvPr>
          <p:cNvPicPr>
            <a:picLocks noChangeAspect="1"/>
          </p:cNvPicPr>
          <p:nvPr/>
        </p:nvPicPr>
        <p:blipFill>
          <a:blip r:embed="rId3"/>
          <a:stretch>
            <a:fillRect/>
          </a:stretch>
        </p:blipFill>
        <p:spPr>
          <a:xfrm>
            <a:off x="10079469" y="5772912"/>
            <a:ext cx="1710606" cy="941347"/>
          </a:xfrm>
          <a:prstGeom prst="rect">
            <a:avLst/>
          </a:prstGeom>
        </p:spPr>
      </p:pic>
      <p:sp>
        <p:nvSpPr>
          <p:cNvPr id="8" name="Rectangle 7">
            <a:extLst>
              <a:ext uri="{FF2B5EF4-FFF2-40B4-BE49-F238E27FC236}">
                <a16:creationId xmlns:a16="http://schemas.microsoft.com/office/drawing/2014/main" id="{F36E6DA9-9856-63DF-AA01-FE58D6AA2CC6}"/>
              </a:ext>
            </a:extLst>
          </p:cNvPr>
          <p:cNvSpPr/>
          <p:nvPr/>
        </p:nvSpPr>
        <p:spPr>
          <a:xfrm>
            <a:off x="616366" y="5928074"/>
            <a:ext cx="2110158" cy="646331"/>
          </a:xfrm>
          <a:prstGeom prst="rect">
            <a:avLst/>
          </a:prstGeom>
        </p:spPr>
        <p:txBody>
          <a:bodyPr wrap="square">
            <a:spAutoFit/>
          </a:bodyPr>
          <a:lstStyle/>
          <a:p>
            <a:r>
              <a:rPr lang="en-GB" sz="1200" dirty="0">
                <a:solidFill>
                  <a:srgbClr val="2A2E68"/>
                </a:solidFill>
                <a:latin typeface="FUTURA MEDIUM" panose="020B0602020204020303" pitchFamily="34" charset="-79"/>
                <a:cs typeface="FUTURA MEDIUM" panose="020B0602020204020303" pitchFamily="34" charset="-79"/>
              </a:rPr>
              <a:t>agendaalliance.org</a:t>
            </a:r>
          </a:p>
          <a:p>
            <a:r>
              <a:rPr lang="en-GB" sz="1200" i="0" u="none" strike="noStrike" dirty="0">
                <a:solidFill>
                  <a:srgbClr val="2A2E68"/>
                </a:solidFill>
                <a:effectLst/>
                <a:latin typeface="FUTURA MEDIUM" panose="020B0602020204020303" pitchFamily="34" charset="-79"/>
                <a:cs typeface="FUTURA MEDIUM" panose="020B0602020204020303" pitchFamily="34" charset="-79"/>
              </a:rPr>
              <a:t>@</a:t>
            </a:r>
            <a:r>
              <a:rPr lang="en-GB" sz="1200" dirty="0">
                <a:solidFill>
                  <a:srgbClr val="2A2E68"/>
                </a:solidFill>
                <a:latin typeface="FUTURA MEDIUM" panose="020B0602020204020303" pitchFamily="34" charset="-79"/>
                <a:cs typeface="FUTURA MEDIUM" panose="020B0602020204020303" pitchFamily="34" charset="-79"/>
              </a:rPr>
              <a:t>a</a:t>
            </a:r>
            <a:r>
              <a:rPr lang="en-GB" sz="1200" i="0" u="none" strike="noStrike" dirty="0">
                <a:solidFill>
                  <a:srgbClr val="2A2E68"/>
                </a:solidFill>
                <a:effectLst/>
                <a:latin typeface="FUTURA MEDIUM" panose="020B0602020204020303" pitchFamily="34" charset="-79"/>
                <a:cs typeface="FUTURA MEDIUM" panose="020B0602020204020303" pitchFamily="34" charset="-79"/>
              </a:rPr>
              <a:t>genda_alliance</a:t>
            </a:r>
          </a:p>
          <a:p>
            <a:r>
              <a:rPr lang="en-GB" sz="1200" dirty="0">
                <a:solidFill>
                  <a:srgbClr val="2A2E68"/>
                </a:solidFill>
                <a:latin typeface="FUTURA MEDIUM" panose="020B0602020204020303" pitchFamily="34" charset="-79"/>
                <a:cs typeface="FUTURA MEDIUM" panose="020B0602020204020303" pitchFamily="34" charset="-79"/>
              </a:rPr>
              <a:t>#TransformingServices</a:t>
            </a:r>
          </a:p>
        </p:txBody>
      </p:sp>
      <p:pic>
        <p:nvPicPr>
          <p:cNvPr id="9" name="Picture 8" descr="A picture containing graphical user interface&#10;&#10;Description automatically generated">
            <a:extLst>
              <a:ext uri="{FF2B5EF4-FFF2-40B4-BE49-F238E27FC236}">
                <a16:creationId xmlns:a16="http://schemas.microsoft.com/office/drawing/2014/main" id="{F609835F-112D-1FC8-3E87-61B27178CF51}"/>
              </a:ext>
            </a:extLst>
          </p:cNvPr>
          <p:cNvPicPr>
            <a:picLocks noChangeAspect="1"/>
          </p:cNvPicPr>
          <p:nvPr/>
        </p:nvPicPr>
        <p:blipFill>
          <a:blip r:embed="rId4"/>
          <a:stretch>
            <a:fillRect/>
          </a:stretch>
        </p:blipFill>
        <p:spPr>
          <a:xfrm>
            <a:off x="4779206" y="5928074"/>
            <a:ext cx="2305379" cy="756015"/>
          </a:xfrm>
          <a:prstGeom prst="rect">
            <a:avLst/>
          </a:prstGeom>
        </p:spPr>
      </p:pic>
      <p:pic>
        <p:nvPicPr>
          <p:cNvPr id="10" name="Picture 13">
            <a:extLst>
              <a:ext uri="{FF2B5EF4-FFF2-40B4-BE49-F238E27FC236}">
                <a16:creationId xmlns:a16="http://schemas.microsoft.com/office/drawing/2014/main" id="{5B7CC833-EE2B-62CC-3F9B-B1A45F0565C6}"/>
              </a:ext>
            </a:extLst>
          </p:cNvPr>
          <p:cNvPicPr>
            <a:picLocks noChangeAspect="1"/>
          </p:cNvPicPr>
          <p:nvPr/>
        </p:nvPicPr>
        <p:blipFill>
          <a:blip r:embed="rId5"/>
          <a:stretch>
            <a:fillRect/>
          </a:stretch>
        </p:blipFill>
        <p:spPr>
          <a:xfrm>
            <a:off x="7653529" y="5895960"/>
            <a:ext cx="1811947" cy="693088"/>
          </a:xfrm>
          <a:prstGeom prst="rect">
            <a:avLst/>
          </a:prstGeom>
        </p:spPr>
      </p:pic>
      <p:sp>
        <p:nvSpPr>
          <p:cNvPr id="11" name="TextBox 10">
            <a:extLst>
              <a:ext uri="{FF2B5EF4-FFF2-40B4-BE49-F238E27FC236}">
                <a16:creationId xmlns:a16="http://schemas.microsoft.com/office/drawing/2014/main" id="{12AEB7BC-EAB4-BEFB-7D06-87C7786C3FE5}"/>
              </a:ext>
            </a:extLst>
          </p:cNvPr>
          <p:cNvSpPr txBox="1"/>
          <p:nvPr/>
        </p:nvSpPr>
        <p:spPr>
          <a:xfrm>
            <a:off x="835227" y="1535082"/>
            <a:ext cx="6094070" cy="523220"/>
          </a:xfrm>
          <a:prstGeom prst="rect">
            <a:avLst/>
          </a:prstGeom>
          <a:noFill/>
        </p:spPr>
        <p:txBody>
          <a:bodyPr wrap="square">
            <a:spAutoFit/>
          </a:bodyPr>
          <a:lstStyle/>
          <a:p>
            <a:r>
              <a:rPr lang="en-US" sz="1400" b="1" dirty="0">
                <a:solidFill>
                  <a:srgbClr val="002060"/>
                </a:solidFill>
                <a:latin typeface="Futura Bk" panose="020B0502020204020303"/>
              </a:rPr>
              <a:t>Number of women dying due to either suicide, drug poisoning, alcohol, or domestic homicide </a:t>
            </a:r>
            <a:r>
              <a:rPr lang="en-US" sz="1400" i="1" dirty="0">
                <a:solidFill>
                  <a:srgbClr val="002060"/>
                </a:solidFill>
                <a:latin typeface="Futura Bk" panose="020B0502020204020303"/>
              </a:rPr>
              <a:t>(age-</a:t>
            </a:r>
            <a:r>
              <a:rPr lang="en-US" sz="1400" i="1" dirty="0" err="1">
                <a:solidFill>
                  <a:srgbClr val="002060"/>
                </a:solidFill>
                <a:latin typeface="Futura Bk" panose="020B0502020204020303"/>
              </a:rPr>
              <a:t>standardised</a:t>
            </a:r>
            <a:r>
              <a:rPr lang="en-US" sz="1400" i="1" dirty="0">
                <a:solidFill>
                  <a:srgbClr val="002060"/>
                </a:solidFill>
                <a:latin typeface="Futura Bk" panose="020B0502020204020303"/>
              </a:rPr>
              <a:t> rate per 100,000)</a:t>
            </a:r>
          </a:p>
        </p:txBody>
      </p:sp>
      <p:pic>
        <p:nvPicPr>
          <p:cNvPr id="15" name="Picture 14" descr="A graph of the number of countries/regions in the united states&#10;&#10;Description automatically generated">
            <a:extLst>
              <a:ext uri="{FF2B5EF4-FFF2-40B4-BE49-F238E27FC236}">
                <a16:creationId xmlns:a16="http://schemas.microsoft.com/office/drawing/2014/main" id="{BB06701F-678E-354E-AC28-16B126B387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5227" y="2209537"/>
            <a:ext cx="6094070" cy="3690977"/>
          </a:xfrm>
          <a:prstGeom prst="rect">
            <a:avLst/>
          </a:prstGeom>
        </p:spPr>
      </p:pic>
      <p:sp>
        <p:nvSpPr>
          <p:cNvPr id="16" name="TextBox 15">
            <a:extLst>
              <a:ext uri="{FF2B5EF4-FFF2-40B4-BE49-F238E27FC236}">
                <a16:creationId xmlns:a16="http://schemas.microsoft.com/office/drawing/2014/main" id="{4FC6E9B7-BC42-B463-AF6E-FFCEC39B122A}"/>
              </a:ext>
            </a:extLst>
          </p:cNvPr>
          <p:cNvSpPr txBox="1"/>
          <p:nvPr/>
        </p:nvSpPr>
        <p:spPr>
          <a:xfrm>
            <a:off x="7637722" y="1997839"/>
            <a:ext cx="3768353" cy="2585323"/>
          </a:xfrm>
          <a:prstGeom prst="rect">
            <a:avLst/>
          </a:prstGeom>
          <a:noFill/>
        </p:spPr>
        <p:txBody>
          <a:bodyPr wrap="square" rtlCol="0">
            <a:spAutoFit/>
          </a:bodyPr>
          <a:lstStyle/>
          <a:p>
            <a:r>
              <a:rPr lang="en-US" b="1" dirty="0">
                <a:solidFill>
                  <a:srgbClr val="002060"/>
                </a:solidFill>
                <a:latin typeface="Futura Bk" panose="020B0502020204020303"/>
              </a:rPr>
              <a:t>Our data analysis shows that in 2021, the mortality rate for women due to either suicide, drug and alcohol misuse, or domestic homicide was 1.7 times higher in the North East than in England and Wales as a whole</a:t>
            </a:r>
          </a:p>
          <a:p>
            <a:endParaRPr lang="en-US" dirty="0">
              <a:solidFill>
                <a:srgbClr val="002060"/>
              </a:solidFill>
              <a:latin typeface="Futura Bk" panose="020B0502020204020303"/>
            </a:endParaRPr>
          </a:p>
        </p:txBody>
      </p:sp>
    </p:spTree>
    <p:extLst>
      <p:ext uri="{BB962C8B-B14F-4D97-AF65-F5344CB8AC3E}">
        <p14:creationId xmlns:p14="http://schemas.microsoft.com/office/powerpoint/2010/main" val="328106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14EF8A-2F17-B29A-7C2E-096DC5D06C2D}"/>
              </a:ext>
            </a:extLst>
          </p:cNvPr>
          <p:cNvSpPr>
            <a:spLocks noGrp="1"/>
          </p:cNvSpPr>
          <p:nvPr>
            <p:ph idx="1"/>
          </p:nvPr>
        </p:nvSpPr>
        <p:spPr>
          <a:xfrm>
            <a:off x="974851" y="1930752"/>
            <a:ext cx="9219065" cy="9086434"/>
          </a:xfrm>
        </p:spPr>
        <p:txBody>
          <a:bodyPr vert="horz" lIns="91440" tIns="45720" rIns="91440" bIns="45720" rtlCol="0" anchor="t">
            <a:normAutofit/>
          </a:bodyPr>
          <a:lstStyle/>
          <a:p>
            <a:endParaRPr lang="en-US" i="1" dirty="0">
              <a:cs typeface="Calibri"/>
            </a:endParaRPr>
          </a:p>
          <a:p>
            <a:pPr marL="514350" indent="-514350">
              <a:buAutoNum type="arabicPeriod"/>
            </a:pPr>
            <a:endParaRPr lang="en-US" i="1" dirty="0">
              <a:cs typeface="Calibri"/>
            </a:endParaRPr>
          </a:p>
        </p:txBody>
      </p:sp>
      <p:sp>
        <p:nvSpPr>
          <p:cNvPr id="4" name="TextBox 3">
            <a:extLst>
              <a:ext uri="{FF2B5EF4-FFF2-40B4-BE49-F238E27FC236}">
                <a16:creationId xmlns:a16="http://schemas.microsoft.com/office/drawing/2014/main" id="{90D08DCC-EA41-4C40-A7B1-33EF3950B411}"/>
              </a:ext>
            </a:extLst>
          </p:cNvPr>
          <p:cNvSpPr txBox="1"/>
          <p:nvPr/>
        </p:nvSpPr>
        <p:spPr>
          <a:xfrm>
            <a:off x="823192" y="254054"/>
            <a:ext cx="10966883" cy="646331"/>
          </a:xfrm>
          <a:prstGeom prst="rect">
            <a:avLst/>
          </a:prstGeom>
          <a:noFill/>
        </p:spPr>
        <p:txBody>
          <a:bodyPr wrap="square" lIns="91440" tIns="45720" rIns="91440" bIns="45720" rtlCol="0" anchor="t">
            <a:spAutoFit/>
          </a:bodyPr>
          <a:lstStyle/>
          <a:p>
            <a:r>
              <a:rPr lang="en-US" sz="3600" b="1" dirty="0">
                <a:solidFill>
                  <a:srgbClr val="2A2E68"/>
                </a:solidFill>
                <a:latin typeface="Futura Bk" panose="020B0502020204020303"/>
                <a:ea typeface="Verdana" panose="020B0604030504040204" pitchFamily="34" charset="0"/>
                <a:cs typeface="FUTURA MEDIUM" panose="020B0602020204020303" pitchFamily="34" charset="-79"/>
              </a:rPr>
              <a:t>Recommendations for systems change</a:t>
            </a:r>
            <a:endParaRPr lang="en-US" sz="3200" b="1" dirty="0">
              <a:solidFill>
                <a:srgbClr val="2A2E68"/>
              </a:solidFill>
              <a:latin typeface="Futura Bk" panose="020B0502020204020303"/>
              <a:ea typeface="Verdana" panose="020B0604030504040204" pitchFamily="34" charset="0"/>
              <a:cs typeface="FUTURA MEDIUM" panose="020B0602020204020303" pitchFamily="34" charset="-79"/>
            </a:endParaRPr>
          </a:p>
        </p:txBody>
      </p:sp>
      <p:sp>
        <p:nvSpPr>
          <p:cNvPr id="5" name="Rectangle 4">
            <a:extLst>
              <a:ext uri="{FF2B5EF4-FFF2-40B4-BE49-F238E27FC236}">
                <a16:creationId xmlns:a16="http://schemas.microsoft.com/office/drawing/2014/main" id="{CAC92627-0C89-60FB-4D57-692C1396830F}"/>
              </a:ext>
            </a:extLst>
          </p:cNvPr>
          <p:cNvSpPr/>
          <p:nvPr/>
        </p:nvSpPr>
        <p:spPr>
          <a:xfrm>
            <a:off x="0" y="0"/>
            <a:ext cx="324091" cy="6858000"/>
          </a:xfrm>
          <a:prstGeom prst="rect">
            <a:avLst/>
          </a:prstGeom>
          <a:solidFill>
            <a:srgbClr val="E63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36E6DA9-9856-63DF-AA01-FE58D6AA2CC6}"/>
              </a:ext>
            </a:extLst>
          </p:cNvPr>
          <p:cNvSpPr/>
          <p:nvPr/>
        </p:nvSpPr>
        <p:spPr>
          <a:xfrm>
            <a:off x="616366" y="5928074"/>
            <a:ext cx="2110158" cy="646331"/>
          </a:xfrm>
          <a:prstGeom prst="rect">
            <a:avLst/>
          </a:prstGeom>
        </p:spPr>
        <p:txBody>
          <a:bodyPr wrap="square">
            <a:spAutoFit/>
          </a:bodyPr>
          <a:lstStyle/>
          <a:p>
            <a:r>
              <a:rPr lang="en-GB" sz="1200" dirty="0">
                <a:solidFill>
                  <a:srgbClr val="2A2E68"/>
                </a:solidFill>
                <a:latin typeface="FUTURA MEDIUM" panose="020B0602020204020303" pitchFamily="34" charset="-79"/>
                <a:cs typeface="FUTURA MEDIUM" panose="020B0602020204020303" pitchFamily="34" charset="-79"/>
              </a:rPr>
              <a:t>agendaalliance.org</a:t>
            </a:r>
          </a:p>
          <a:p>
            <a:r>
              <a:rPr lang="en-GB" sz="1200" i="0" u="none" strike="noStrike" dirty="0">
                <a:solidFill>
                  <a:srgbClr val="2A2E68"/>
                </a:solidFill>
                <a:effectLst/>
                <a:latin typeface="FUTURA MEDIUM" panose="020B0602020204020303" pitchFamily="34" charset="-79"/>
                <a:cs typeface="FUTURA MEDIUM" panose="020B0602020204020303" pitchFamily="34" charset="-79"/>
              </a:rPr>
              <a:t>@</a:t>
            </a:r>
            <a:r>
              <a:rPr lang="en-GB" sz="1200" dirty="0">
                <a:solidFill>
                  <a:srgbClr val="2A2E68"/>
                </a:solidFill>
                <a:latin typeface="FUTURA MEDIUM" panose="020B0602020204020303" pitchFamily="34" charset="-79"/>
                <a:cs typeface="FUTURA MEDIUM" panose="020B0602020204020303" pitchFamily="34" charset="-79"/>
              </a:rPr>
              <a:t>a</a:t>
            </a:r>
            <a:r>
              <a:rPr lang="en-GB" sz="1200" i="0" u="none" strike="noStrike" dirty="0">
                <a:solidFill>
                  <a:srgbClr val="2A2E68"/>
                </a:solidFill>
                <a:effectLst/>
                <a:latin typeface="FUTURA MEDIUM" panose="020B0602020204020303" pitchFamily="34" charset="-79"/>
                <a:cs typeface="FUTURA MEDIUM" panose="020B0602020204020303" pitchFamily="34" charset="-79"/>
              </a:rPr>
              <a:t>genda_alliance</a:t>
            </a:r>
          </a:p>
          <a:p>
            <a:r>
              <a:rPr lang="en-GB" sz="1200" dirty="0">
                <a:solidFill>
                  <a:srgbClr val="2A2E68"/>
                </a:solidFill>
                <a:latin typeface="FUTURA MEDIUM" panose="020B0602020204020303" pitchFamily="34" charset="-79"/>
                <a:cs typeface="FUTURA MEDIUM" panose="020B0602020204020303" pitchFamily="34" charset="-79"/>
              </a:rPr>
              <a:t>#TransformingServices</a:t>
            </a:r>
          </a:p>
        </p:txBody>
      </p:sp>
      <p:pic>
        <p:nvPicPr>
          <p:cNvPr id="9" name="Picture 8" descr="A picture containing graphical user interface&#10;&#10;Description automatically generated">
            <a:extLst>
              <a:ext uri="{FF2B5EF4-FFF2-40B4-BE49-F238E27FC236}">
                <a16:creationId xmlns:a16="http://schemas.microsoft.com/office/drawing/2014/main" id="{F609835F-112D-1FC8-3E87-61B27178CF51}"/>
              </a:ext>
            </a:extLst>
          </p:cNvPr>
          <p:cNvPicPr>
            <a:picLocks noChangeAspect="1"/>
          </p:cNvPicPr>
          <p:nvPr/>
        </p:nvPicPr>
        <p:blipFill>
          <a:blip r:embed="rId3"/>
          <a:stretch>
            <a:fillRect/>
          </a:stretch>
        </p:blipFill>
        <p:spPr>
          <a:xfrm>
            <a:off x="4779206" y="5928074"/>
            <a:ext cx="2305379" cy="756015"/>
          </a:xfrm>
          <a:prstGeom prst="rect">
            <a:avLst/>
          </a:prstGeom>
        </p:spPr>
      </p:pic>
      <p:pic>
        <p:nvPicPr>
          <p:cNvPr id="10" name="Picture 13">
            <a:extLst>
              <a:ext uri="{FF2B5EF4-FFF2-40B4-BE49-F238E27FC236}">
                <a16:creationId xmlns:a16="http://schemas.microsoft.com/office/drawing/2014/main" id="{5B7CC833-EE2B-62CC-3F9B-B1A45F0565C6}"/>
              </a:ext>
            </a:extLst>
          </p:cNvPr>
          <p:cNvPicPr>
            <a:picLocks noChangeAspect="1"/>
          </p:cNvPicPr>
          <p:nvPr/>
        </p:nvPicPr>
        <p:blipFill>
          <a:blip r:embed="rId4"/>
          <a:stretch>
            <a:fillRect/>
          </a:stretch>
        </p:blipFill>
        <p:spPr>
          <a:xfrm>
            <a:off x="7653529" y="5895960"/>
            <a:ext cx="1811947" cy="693088"/>
          </a:xfrm>
          <a:prstGeom prst="rect">
            <a:avLst/>
          </a:prstGeom>
        </p:spPr>
      </p:pic>
      <p:sp>
        <p:nvSpPr>
          <p:cNvPr id="2" name="TextBox 1">
            <a:extLst>
              <a:ext uri="{FF2B5EF4-FFF2-40B4-BE49-F238E27FC236}">
                <a16:creationId xmlns:a16="http://schemas.microsoft.com/office/drawing/2014/main" id="{840BD284-0317-8C8D-3C4C-A32592F47DA1}"/>
              </a:ext>
            </a:extLst>
          </p:cNvPr>
          <p:cNvSpPr txBox="1"/>
          <p:nvPr/>
        </p:nvSpPr>
        <p:spPr>
          <a:xfrm>
            <a:off x="974852" y="2227390"/>
            <a:ext cx="7474667" cy="400110"/>
          </a:xfrm>
          <a:prstGeom prst="rect">
            <a:avLst/>
          </a:prstGeom>
          <a:solidFill>
            <a:srgbClr val="E63C8C"/>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bg1"/>
                </a:solidFill>
                <a:latin typeface="Futura Bk"/>
                <a:ea typeface="Helvetica Neue" panose="02000503000000020004" pitchFamily="2" charset="0"/>
                <a:cs typeface="FUTURA MEDIUM" panose="020B0602020204020303"/>
              </a:rPr>
              <a:t>2. Gender-, trauma- and culturally responsive support</a:t>
            </a:r>
            <a:endParaRPr lang="en-GB" sz="2000" b="1" dirty="0">
              <a:solidFill>
                <a:schemeClr val="bg1"/>
              </a:solidFill>
              <a:latin typeface="Futura Bk"/>
              <a:ea typeface="Helvetica Neue" panose="02000503000000020004" pitchFamily="2" charset="0"/>
              <a:cs typeface="FUTURA MEDIUM" panose="020B0602020204020303"/>
            </a:endParaRPr>
          </a:p>
        </p:txBody>
      </p:sp>
      <p:sp>
        <p:nvSpPr>
          <p:cNvPr id="11" name="TextBox 2">
            <a:extLst>
              <a:ext uri="{FF2B5EF4-FFF2-40B4-BE49-F238E27FC236}">
                <a16:creationId xmlns:a16="http://schemas.microsoft.com/office/drawing/2014/main" id="{12768F8F-0B3C-E601-FBAA-DB5215AF4941}"/>
              </a:ext>
            </a:extLst>
          </p:cNvPr>
          <p:cNvSpPr txBox="1"/>
          <p:nvPr/>
        </p:nvSpPr>
        <p:spPr>
          <a:xfrm>
            <a:off x="987498" y="1453178"/>
            <a:ext cx="7462021" cy="413057"/>
          </a:xfrm>
          <a:prstGeom prst="rect">
            <a:avLst/>
          </a:prstGeom>
          <a:solidFill>
            <a:srgbClr val="E63C8C"/>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bg1"/>
                </a:solidFill>
                <a:latin typeface="Futura Bk"/>
                <a:ea typeface="Helvetica Neue" panose="02000503000000020004" pitchFamily="2" charset="0"/>
                <a:cs typeface="FUTURA MEDIUM" panose="020B0602020204020303"/>
              </a:rPr>
              <a:t>1. Prevention and early intervention</a:t>
            </a:r>
            <a:endParaRPr lang="en-GB" sz="2000" b="1" dirty="0">
              <a:solidFill>
                <a:schemeClr val="bg1"/>
              </a:solidFill>
              <a:latin typeface="Futura Bk"/>
              <a:ea typeface="Helvetica Neue" panose="02000503000000020004" pitchFamily="2" charset="0"/>
              <a:cs typeface="FUTURA MEDIUM" panose="020B0602020204020303"/>
            </a:endParaRPr>
          </a:p>
        </p:txBody>
      </p:sp>
      <p:sp>
        <p:nvSpPr>
          <p:cNvPr id="12" name="TextBox 3">
            <a:extLst>
              <a:ext uri="{FF2B5EF4-FFF2-40B4-BE49-F238E27FC236}">
                <a16:creationId xmlns:a16="http://schemas.microsoft.com/office/drawing/2014/main" id="{60E426FC-54AD-DECE-B87D-39BB3325F440}"/>
              </a:ext>
            </a:extLst>
          </p:cNvPr>
          <p:cNvSpPr txBox="1"/>
          <p:nvPr/>
        </p:nvSpPr>
        <p:spPr>
          <a:xfrm>
            <a:off x="974852" y="2988654"/>
            <a:ext cx="7474667" cy="400110"/>
          </a:xfrm>
          <a:prstGeom prst="rect">
            <a:avLst/>
          </a:prstGeom>
          <a:solidFill>
            <a:srgbClr val="E63C8C"/>
          </a:solid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b="1" dirty="0">
                <a:solidFill>
                  <a:schemeClr val="bg1"/>
                </a:solidFill>
                <a:latin typeface="Futura Bk"/>
                <a:ea typeface="Helvetica Neue" panose="02000503000000020004" pitchFamily="2" charset="0"/>
                <a:cs typeface="Futura"/>
              </a:rPr>
              <a:t> 3. Services working together</a:t>
            </a:r>
            <a:endParaRPr lang="en-GB" sz="2000" dirty="0">
              <a:solidFill>
                <a:schemeClr val="bg1"/>
              </a:solidFill>
              <a:latin typeface="Futura Bk"/>
              <a:ea typeface="Helvetica Neue" panose="02000503000000020004" pitchFamily="2" charset="0"/>
              <a:cs typeface="Futura" panose="020B0602020204020303"/>
            </a:endParaRPr>
          </a:p>
        </p:txBody>
      </p:sp>
      <p:sp>
        <p:nvSpPr>
          <p:cNvPr id="13" name="TextBox 4">
            <a:extLst>
              <a:ext uri="{FF2B5EF4-FFF2-40B4-BE49-F238E27FC236}">
                <a16:creationId xmlns:a16="http://schemas.microsoft.com/office/drawing/2014/main" id="{31FCE00D-2C75-AB55-77C8-E7E2DEA9C1A2}"/>
              </a:ext>
            </a:extLst>
          </p:cNvPr>
          <p:cNvSpPr txBox="1"/>
          <p:nvPr/>
        </p:nvSpPr>
        <p:spPr>
          <a:xfrm>
            <a:off x="987498" y="3781172"/>
            <a:ext cx="7462021" cy="400110"/>
          </a:xfrm>
          <a:prstGeom prst="rect">
            <a:avLst/>
          </a:prstGeom>
          <a:solidFill>
            <a:srgbClr val="E63C8C"/>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bg1"/>
                </a:solidFill>
                <a:latin typeface="Futura Bk"/>
                <a:ea typeface="Helvetica Neue" panose="02000503000000020004" pitchFamily="2" charset="0"/>
                <a:cs typeface="FUTURA MEDIUM" panose="020B0602020204020303"/>
              </a:rPr>
              <a:t>4. Co-production and responding to power dynamics</a:t>
            </a:r>
            <a:endParaRPr lang="en-GB" sz="2000" b="1" dirty="0">
              <a:solidFill>
                <a:schemeClr val="bg1"/>
              </a:solidFill>
              <a:latin typeface="Futura Bk"/>
              <a:ea typeface="Helvetica Neue" panose="02000503000000020004" pitchFamily="2" charset="0"/>
              <a:cs typeface="FUTURA MEDIUM" panose="020B0602020204020303"/>
            </a:endParaRPr>
          </a:p>
        </p:txBody>
      </p:sp>
      <p:sp>
        <p:nvSpPr>
          <p:cNvPr id="14" name="TextBox 2">
            <a:extLst>
              <a:ext uri="{FF2B5EF4-FFF2-40B4-BE49-F238E27FC236}">
                <a16:creationId xmlns:a16="http://schemas.microsoft.com/office/drawing/2014/main" id="{9461841B-F2FE-3999-2A33-CF738A856C75}"/>
              </a:ext>
            </a:extLst>
          </p:cNvPr>
          <p:cNvSpPr txBox="1"/>
          <p:nvPr/>
        </p:nvSpPr>
        <p:spPr>
          <a:xfrm>
            <a:off x="974850" y="4593993"/>
            <a:ext cx="7474669" cy="400110"/>
          </a:xfrm>
          <a:prstGeom prst="rect">
            <a:avLst/>
          </a:prstGeom>
          <a:solidFill>
            <a:srgbClr val="E63C8C"/>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a:solidFill>
                  <a:schemeClr val="bg1"/>
                </a:solidFill>
                <a:latin typeface="Futura Bk"/>
                <a:ea typeface="Helvetica Neue" panose="02000503000000020004" pitchFamily="2" charset="0"/>
                <a:cs typeface="FUTURA MEDIUM" panose="020B0602020204020303"/>
              </a:rPr>
              <a:t> </a:t>
            </a:r>
            <a:r>
              <a:rPr lang="en-GB" sz="2000" b="1" dirty="0">
                <a:solidFill>
                  <a:schemeClr val="bg1"/>
                </a:solidFill>
                <a:latin typeface="Futura Bk"/>
                <a:ea typeface="Helvetica Neue" panose="02000503000000020004" pitchFamily="2" charset="0"/>
                <a:cs typeface="FUTURA MEDIUM" panose="020B0602020204020303"/>
              </a:rPr>
              <a:t>5. Long-term and sustainable funding and commissioning</a:t>
            </a:r>
          </a:p>
        </p:txBody>
      </p:sp>
      <p:pic>
        <p:nvPicPr>
          <p:cNvPr id="15" name="Picture 2" descr="A picture containing person, indoor, person&#10;&#10;Description automatically generated">
            <a:extLst>
              <a:ext uri="{FF2B5EF4-FFF2-40B4-BE49-F238E27FC236}">
                <a16:creationId xmlns:a16="http://schemas.microsoft.com/office/drawing/2014/main" id="{1CA0E311-7AC1-4149-8311-3DE4D4FB33D3}"/>
              </a:ext>
            </a:extLst>
          </p:cNvPr>
          <p:cNvPicPr>
            <a:picLocks noChangeAspect="1"/>
          </p:cNvPicPr>
          <p:nvPr/>
        </p:nvPicPr>
        <p:blipFill>
          <a:blip r:embed="rId5"/>
          <a:stretch>
            <a:fillRect/>
          </a:stretch>
        </p:blipFill>
        <p:spPr>
          <a:xfrm>
            <a:off x="9847881" y="0"/>
            <a:ext cx="2398717" cy="6868694"/>
          </a:xfrm>
          <a:prstGeom prst="rect">
            <a:avLst/>
          </a:prstGeom>
        </p:spPr>
      </p:pic>
      <p:pic>
        <p:nvPicPr>
          <p:cNvPr id="17" name="Picture 16" descr="Logo&#10;&#10;Description automatically generated">
            <a:extLst>
              <a:ext uri="{FF2B5EF4-FFF2-40B4-BE49-F238E27FC236}">
                <a16:creationId xmlns:a16="http://schemas.microsoft.com/office/drawing/2014/main" id="{B547030F-2CA8-5989-00EC-781C1EB69964}"/>
              </a:ext>
            </a:extLst>
          </p:cNvPr>
          <p:cNvPicPr>
            <a:picLocks noChangeAspect="1"/>
          </p:cNvPicPr>
          <p:nvPr/>
        </p:nvPicPr>
        <p:blipFill>
          <a:blip r:embed="rId6"/>
          <a:stretch>
            <a:fillRect/>
          </a:stretch>
        </p:blipFill>
        <p:spPr>
          <a:xfrm>
            <a:off x="10062339" y="5724923"/>
            <a:ext cx="1881084" cy="1035161"/>
          </a:xfrm>
          <a:prstGeom prst="rect">
            <a:avLst/>
          </a:prstGeom>
        </p:spPr>
      </p:pic>
    </p:spTree>
    <p:extLst>
      <p:ext uri="{BB962C8B-B14F-4D97-AF65-F5344CB8AC3E}">
        <p14:creationId xmlns:p14="http://schemas.microsoft.com/office/powerpoint/2010/main" val="3082300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92C9BBA-B683-504E-9C7A-628913812D97}"/>
              </a:ext>
            </a:extLst>
          </p:cNvPr>
          <p:cNvSpPr txBox="1"/>
          <p:nvPr/>
        </p:nvSpPr>
        <p:spPr>
          <a:xfrm>
            <a:off x="347241" y="2598233"/>
            <a:ext cx="11844759" cy="1015663"/>
          </a:xfrm>
          <a:prstGeom prst="rect">
            <a:avLst/>
          </a:prstGeom>
          <a:noFill/>
        </p:spPr>
        <p:txBody>
          <a:bodyPr wrap="square" rtlCol="0">
            <a:spAutoFit/>
          </a:bodyPr>
          <a:lstStyle/>
          <a:p>
            <a:pPr algn="ctr"/>
            <a:r>
              <a:rPr lang="en-GB" sz="6000" b="1" dirty="0">
                <a:solidFill>
                  <a:srgbClr val="2A2E68"/>
                </a:solidFill>
                <a:latin typeface="Futura Medium" panose="020B0602020204020303" pitchFamily="34" charset="-79"/>
                <a:cs typeface="Futura Medium" panose="020B0602020204020303" pitchFamily="34" charset="-79"/>
              </a:rPr>
              <a:t>Thank You</a:t>
            </a:r>
          </a:p>
        </p:txBody>
      </p:sp>
      <p:sp>
        <p:nvSpPr>
          <p:cNvPr id="13" name="Rectangle 12">
            <a:extLst>
              <a:ext uri="{FF2B5EF4-FFF2-40B4-BE49-F238E27FC236}">
                <a16:creationId xmlns:a16="http://schemas.microsoft.com/office/drawing/2014/main" id="{F9F02CC0-0337-081E-990D-A4695A53E799}"/>
              </a:ext>
            </a:extLst>
          </p:cNvPr>
          <p:cNvSpPr/>
          <p:nvPr/>
        </p:nvSpPr>
        <p:spPr>
          <a:xfrm>
            <a:off x="0" y="0"/>
            <a:ext cx="324091" cy="6858000"/>
          </a:xfrm>
          <a:prstGeom prst="rect">
            <a:avLst/>
          </a:prstGeom>
          <a:solidFill>
            <a:srgbClr val="2A2E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87E4A6C-0526-63A2-BD19-4BE4238237BE}"/>
              </a:ext>
            </a:extLst>
          </p:cNvPr>
          <p:cNvSpPr/>
          <p:nvPr/>
        </p:nvSpPr>
        <p:spPr>
          <a:xfrm>
            <a:off x="11575" y="0"/>
            <a:ext cx="324091" cy="6858000"/>
          </a:xfrm>
          <a:prstGeom prst="rect">
            <a:avLst/>
          </a:prstGeom>
          <a:solidFill>
            <a:srgbClr val="2A2E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604DFDB-5769-4EEB-C3A2-F0E60578A132}"/>
              </a:ext>
            </a:extLst>
          </p:cNvPr>
          <p:cNvPicPr>
            <a:picLocks noChangeAspect="1"/>
          </p:cNvPicPr>
          <p:nvPr/>
        </p:nvPicPr>
        <p:blipFill rotWithShape="1">
          <a:blip r:embed="rId3"/>
          <a:srcRect t="15822" r="32578"/>
          <a:stretch/>
        </p:blipFill>
        <p:spPr>
          <a:xfrm>
            <a:off x="7568184" y="0"/>
            <a:ext cx="4623816" cy="5772912"/>
          </a:xfrm>
          <a:prstGeom prst="rect">
            <a:avLst/>
          </a:prstGeom>
        </p:spPr>
      </p:pic>
      <p:pic>
        <p:nvPicPr>
          <p:cNvPr id="2" name="Picture 1" descr="Logo&#10;&#10;Description automatically generated">
            <a:extLst>
              <a:ext uri="{FF2B5EF4-FFF2-40B4-BE49-F238E27FC236}">
                <a16:creationId xmlns:a16="http://schemas.microsoft.com/office/drawing/2014/main" id="{6E578089-B043-DD88-B928-6DF1D11BF14D}"/>
              </a:ext>
            </a:extLst>
          </p:cNvPr>
          <p:cNvPicPr>
            <a:picLocks noChangeAspect="1"/>
          </p:cNvPicPr>
          <p:nvPr/>
        </p:nvPicPr>
        <p:blipFill>
          <a:blip r:embed="rId4"/>
          <a:stretch>
            <a:fillRect/>
          </a:stretch>
        </p:blipFill>
        <p:spPr>
          <a:xfrm>
            <a:off x="914868" y="5024385"/>
            <a:ext cx="2720429" cy="1497054"/>
          </a:xfrm>
          <a:prstGeom prst="rect">
            <a:avLst/>
          </a:prstGeom>
        </p:spPr>
      </p:pic>
      <p:pic>
        <p:nvPicPr>
          <p:cNvPr id="6" name="Picture 5">
            <a:extLst>
              <a:ext uri="{FF2B5EF4-FFF2-40B4-BE49-F238E27FC236}">
                <a16:creationId xmlns:a16="http://schemas.microsoft.com/office/drawing/2014/main" id="{D3108414-3613-F11F-BDC6-1B05BD26D096}"/>
              </a:ext>
            </a:extLst>
          </p:cNvPr>
          <p:cNvPicPr>
            <a:picLocks noChangeAspect="1"/>
          </p:cNvPicPr>
          <p:nvPr/>
        </p:nvPicPr>
        <p:blipFill>
          <a:blip r:embed="rId5"/>
          <a:stretch>
            <a:fillRect/>
          </a:stretch>
        </p:blipFill>
        <p:spPr>
          <a:xfrm>
            <a:off x="8501871" y="5167798"/>
            <a:ext cx="2834620" cy="1088036"/>
          </a:xfrm>
          <a:prstGeom prst="rect">
            <a:avLst/>
          </a:prstGeom>
        </p:spPr>
      </p:pic>
    </p:spTree>
    <p:extLst>
      <p:ext uri="{BB962C8B-B14F-4D97-AF65-F5344CB8AC3E}">
        <p14:creationId xmlns:p14="http://schemas.microsoft.com/office/powerpoint/2010/main" val="12172153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LTV02 Powerpoint template" id="{DA2AEEDE-77D5-644C-A537-CF865D74EF2B}" vid="{21EA0999-92C6-4245-87B0-3597AD5F52F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5223FAACFE8E418999221937A46AE6" ma:contentTypeVersion="12" ma:contentTypeDescription="Create a new document." ma:contentTypeScope="" ma:versionID="35a67a285f3c1d5db07dac22b46c7b42">
  <xsd:schema xmlns:xsd="http://www.w3.org/2001/XMLSchema" xmlns:xs="http://www.w3.org/2001/XMLSchema" xmlns:p="http://schemas.microsoft.com/office/2006/metadata/properties" xmlns:ns2="0c09b12f-ddd2-43c1-92e7-a4adc3e76292" xmlns:ns3="ed727152-acf7-4971-82ce-97938c887eb6" targetNamespace="http://schemas.microsoft.com/office/2006/metadata/properties" ma:root="true" ma:fieldsID="fff597e7fe986adade9b1c0796eaf11b" ns2:_="" ns3:_="">
    <xsd:import namespace="0c09b12f-ddd2-43c1-92e7-a4adc3e76292"/>
    <xsd:import namespace="ed727152-acf7-4971-82ce-97938c887e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09b12f-ddd2-43c1-92e7-a4adc3e762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d727152-acf7-4971-82ce-97938c887eb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C72ABD-D237-4E7F-973D-00B8DABF09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09b12f-ddd2-43c1-92e7-a4adc3e76292"/>
    <ds:schemaRef ds:uri="ed727152-acf7-4971-82ce-97938c887e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C7A2A4-3C96-40B0-8B2F-07D49780A6CF}">
  <ds:schemaRefs>
    <ds:schemaRef ds:uri="http://www.w3.org/XML/1998/namespace"/>
    <ds:schemaRef ds:uri="http://schemas.microsoft.com/office/2006/metadata/properties"/>
    <ds:schemaRef ds:uri="http://purl.org/dc/terms/"/>
    <ds:schemaRef ds:uri="http://purl.org/dc/elements/1.1/"/>
    <ds:schemaRef ds:uri="http://schemas.microsoft.com/office/infopath/2007/PartnerControls"/>
    <ds:schemaRef ds:uri="http://purl.org/dc/dcmitype/"/>
    <ds:schemaRef ds:uri="http://schemas.microsoft.com/office/2006/documentManagement/types"/>
    <ds:schemaRef ds:uri="ed727152-acf7-4971-82ce-97938c887eb6"/>
    <ds:schemaRef ds:uri="0c09b12f-ddd2-43c1-92e7-a4adc3e76292"/>
    <ds:schemaRef ds:uri="http://schemas.openxmlformats.org/package/2006/metadata/core-properties"/>
  </ds:schemaRefs>
</ds:datastoreItem>
</file>

<file path=customXml/itemProps3.xml><?xml version="1.0" encoding="utf-8"?>
<ds:datastoreItem xmlns:ds="http://schemas.openxmlformats.org/officeDocument/2006/customXml" ds:itemID="{034D42D0-4AEB-4988-B0AE-6D81EFC057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4202</TotalTime>
  <Words>474</Words>
  <Application>Microsoft Office PowerPoint</Application>
  <PresentationFormat>Widescreen</PresentationFormat>
  <Paragraphs>65</Paragraphs>
  <Slides>7</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Calibri</vt:lpstr>
      <vt:lpstr>Calibri Light</vt:lpstr>
      <vt:lpstr>Futura Bk</vt:lpstr>
      <vt:lpstr>FUTURA MEDIUM</vt:lpstr>
      <vt:lpstr>FUTURA MEDIUM</vt:lpstr>
      <vt:lpstr>Times New Roman</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Nia</dc:creator>
  <cp:lastModifiedBy>SHARMEEN, Anisah (NHS NORTH EAST AND NORTH CUMBRIA ICB - 16C)</cp:lastModifiedBy>
  <cp:revision>839</cp:revision>
  <dcterms:created xsi:type="dcterms:W3CDTF">2023-05-30T10:22:22Z</dcterms:created>
  <dcterms:modified xsi:type="dcterms:W3CDTF">2023-10-18T12:42:47Z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0x010100835223FAACFE8E418999221937A46AE6</vt:lpwstr>
  </property>
  <property fmtid="{D5CDD505-2E9C-101B-9397-08002B2CF9AE}" pid="3" name="MediaServiceImageTags">
    <vt:lpwstr/>
  </property>
</Properties>
</file>