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6"/>
  </p:notesMasterIdLst>
  <p:sldIdLst>
    <p:sldId id="267" r:id="rId4"/>
    <p:sldId id="269" r:id="rId5"/>
    <p:sldId id="271" r:id="rId6"/>
    <p:sldId id="273" r:id="rId7"/>
    <p:sldId id="283" r:id="rId8"/>
    <p:sldId id="274" r:id="rId9"/>
    <p:sldId id="276" r:id="rId10"/>
    <p:sldId id="277" r:id="rId11"/>
    <p:sldId id="279" r:id="rId12"/>
    <p:sldId id="280" r:id="rId13"/>
    <p:sldId id="281" r:id="rId14"/>
    <p:sldId id="282" r:id="rId15"/>
    <p:sldId id="284" r:id="rId16"/>
    <p:sldId id="286" r:id="rId17"/>
    <p:sldId id="288" r:id="rId18"/>
    <p:sldId id="289" r:id="rId19"/>
    <p:sldId id="290" r:id="rId20"/>
    <p:sldId id="291" r:id="rId21"/>
    <p:sldId id="292" r:id="rId22"/>
    <p:sldId id="293" r:id="rId23"/>
    <p:sldId id="296" r:id="rId24"/>
    <p:sldId id="29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3"/>
    <p:restoredTop sz="92688" autoAdjust="0"/>
  </p:normalViewPr>
  <p:slideViewPr>
    <p:cSldViewPr snapToGrid="0" snapToObjects="1">
      <p:cViewPr varScale="1">
        <p:scale>
          <a:sx n="79" d="100"/>
          <a:sy n="79" d="100"/>
        </p:scale>
        <p:origin x="63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0943A-9944-E24D-9A4D-81B966A6B27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5C26F-9489-F34D-8B85-F8B8C6401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52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8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90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08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19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59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39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94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93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19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60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49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88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3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1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44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90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35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C26F-9489-F34D-8B85-F8B8C64017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64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451F6-8364-0241-8BB0-7FA44DEC5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C96356-51D2-7F41-9D2C-8742B2424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6180-051E-1949-AE17-370DAAF94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2644-982A-A847-B069-41076CC1FDAD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5EDA2-B0A9-8744-A238-6E9A9A75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B0C00-0E5B-EC46-9E0F-DA2EE884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03517-E178-6247-AB2A-319DE0A59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1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787BF-721A-5141-8354-4551FCD44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82CBC-7FD9-3943-A82F-262FD2494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7EFC6-1E3C-EE4B-ABD2-AB0908EBC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2644-982A-A847-B069-41076CC1FDAD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D8CC2-8295-9444-8EAC-BB1E302B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2878A-53DF-D143-B573-B7487AF3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03517-E178-6247-AB2A-319DE0A59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05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20DC0-AF51-1747-A3AE-1ED5BAF8F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3B8AC-5302-4E4D-8F0E-734E45A19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5AD94-2A5B-4642-84A0-9A21C073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2644-982A-A847-B069-41076CC1FDAD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EBE83-E98E-174B-96EA-FF24A8CAB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F19C3-76B2-904A-9E81-65980A3E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03517-E178-6247-AB2A-319DE0A59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16F7-96E3-DD49-9209-A376B3225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57CE-B497-224A-9653-20EDD8A84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E7427-32A2-E74D-A680-252B0648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2644-982A-A847-B069-41076CC1FDAD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5CF66-1D03-7D4B-920B-89F054C3F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CB3A-078C-E34A-AB50-8BDD6BC0F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03517-E178-6247-AB2A-319DE0A59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9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15783-F5DC-D34D-A466-70EB33B4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2BE9C-675B-CA49-B016-6F9116720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2581E-BCAD-D042-A3EE-40395F0A0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2644-982A-A847-B069-41076CC1FDAD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7F72B-9E19-E242-BBEB-0F3409C4A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A915C-CAD9-DA4F-A7CE-998191B50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03517-E178-6247-AB2A-319DE0A59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8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0F480-D031-9846-93CB-3421BE94B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389B3-8508-584F-8DE6-9A7FCD5B2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EB300-EEC2-5E44-A9D9-6E84BEAF1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86920-43FA-7842-9818-962D88146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2644-982A-A847-B069-41076CC1FDAD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F1938-C5B4-EB48-B015-256C39A9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A0503-7319-3043-96C4-1FB9513BF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03517-E178-6247-AB2A-319DE0A59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7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45483-6E4C-D543-B675-434059010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48F60-6558-0E4A-8D99-77C2E2D0D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7B657-8274-064D-A44F-0B3F71E8C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453BC-326C-CE45-BF39-84DA3C26E4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BDB604-BAF0-894B-A4C4-017E9798E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D5C2E2-C13E-E342-B127-C1CA0D4E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2644-982A-A847-B069-41076CC1FDAD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20A84D-AE8C-0640-BF40-B1B9ECFE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3E5CA2-475D-9B42-A2FE-8BC37AFEA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03517-E178-6247-AB2A-319DE0A59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14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A3906-CFAC-CE46-9D92-F5A0CA24B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BD634-F27C-2A4D-8D5E-943821187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2644-982A-A847-B069-41076CC1FDAD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86D290-5582-B641-B23B-0514EAF19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4A21E-F011-FF4E-ABEC-D51A58B9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03517-E178-6247-AB2A-319DE0A59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6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9BFC1D-5410-D24E-95BC-B350432F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2644-982A-A847-B069-41076CC1FDAD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A919C0-BE98-6341-9791-DCDAC6FB0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597DB-BFF7-7840-9CFA-C2C65495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03517-E178-6247-AB2A-319DE0A59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4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D524F-9A7F-874B-AD79-35EDC7C0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42043-A63F-1A46-A217-944CF2520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C01F3-0104-1640-8DF5-8D48590A1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246CB-6766-1D47-81CA-18DEA4933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2644-982A-A847-B069-41076CC1FDAD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CF486-EA2B-7344-BE76-76790A1D8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1808B-EAE3-A444-93F6-A9A16D5B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03517-E178-6247-AB2A-319DE0A59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05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8237A-1636-B144-82E2-6CB3E0512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591320-CADE-6443-9660-7FC1B07D2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40BB8-AC3D-7745-8C30-68FABAC3A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41E3B-1521-534F-BE4D-D1AC23B0D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2644-982A-A847-B069-41076CC1FDAD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C5DF1-B1D9-C343-9480-067C18CCA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0F24F-80F7-FD4D-854C-BA82BB39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03517-E178-6247-AB2A-319DE0A59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35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032D10-E688-8A4C-AC26-3DA76D74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EAB68-567D-4744-83DA-8F703447C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3116E-5E13-324F-BC73-0EE91E1FF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72644-982A-A847-B069-41076CC1FDAD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6138F-9048-F84E-9ED8-F8A1A08B3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7A7B6-C4F0-4144-848F-3BB01AAC0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03517-E178-6247-AB2A-319DE0A59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9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bybuddyapp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ssuu.com/caroclaisse/docs/ericar-zine_cocreated-english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ssuu.com/caroclaisse/docs/ericar-zine_cocreated-english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ssuu.com/caroclaisse/docs/ericar-zine_cocreated-english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ssuu.com/caroclaisse/docs/ericar-zine_cocreated-english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ssuu.com/caroclaisse/docs/ericar-zine_cocreated-english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4D73A6-A342-8E4D-BCDE-092C31F61808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EF6C972-D878-D344-AF25-B89977347CD4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CA1921F-4DE4-A94E-A62F-CED63DE9D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7"/>
          <a:stretch/>
        </p:blipFill>
        <p:spPr>
          <a:xfrm>
            <a:off x="0" y="1300251"/>
            <a:ext cx="6231104" cy="47742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6F9FA30-BDBC-8D48-AB0B-BC8FDEE02FB9}"/>
              </a:ext>
            </a:extLst>
          </p:cNvPr>
          <p:cNvSpPr/>
          <p:nvPr/>
        </p:nvSpPr>
        <p:spPr>
          <a:xfrm>
            <a:off x="4601640" y="1291027"/>
            <a:ext cx="7234237" cy="416827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DB664F-CC54-354F-AA44-23E5EC80D5CC}"/>
              </a:ext>
            </a:extLst>
          </p:cNvPr>
          <p:cNvSpPr txBox="1"/>
          <p:nvPr/>
        </p:nvSpPr>
        <p:spPr>
          <a:xfrm>
            <a:off x="5271504" y="1055647"/>
            <a:ext cx="8358187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ngaging </a:t>
            </a: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oma women </a:t>
            </a:r>
            <a:br>
              <a:rPr lang="en-US" sz="4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 </a:t>
            </a: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o-creation </a:t>
            </a:r>
            <a:br>
              <a:rPr lang="en-US" sz="4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an </a:t>
            </a: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ntenatal care information </a:t>
            </a: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esource​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1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Mabel Lie, Caroline Claisse, and </a:t>
            </a:r>
            <a:r>
              <a:rPr lang="en-GB" sz="21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Zaneta</a:t>
            </a:r>
            <a:r>
              <a:rPr lang="en-GB" sz="21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1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Karchnakova</a:t>
            </a:r>
            <a:r>
              <a:rPr lang="en-GB" sz="21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r>
              <a:rPr lang="en-US" sz="4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0EEF258-1CF4-C844-902F-E2FBB5448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030" y="150784"/>
            <a:ext cx="1828970" cy="4579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3220BF7-588A-2745-8E2E-2665CFD87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79" y="100448"/>
            <a:ext cx="1396370" cy="4701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755D463-6371-4D40-9FC6-002F64450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009" y="184302"/>
            <a:ext cx="1444484" cy="4095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3BF6CDD-0805-434F-A774-A00084021D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085" b="22749"/>
          <a:stretch/>
        </p:blipFill>
        <p:spPr>
          <a:xfrm>
            <a:off x="2383209" y="704029"/>
            <a:ext cx="2218431" cy="21070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FF039BC-3F12-6847-B9B2-DE428AE76F85}"/>
              </a:ext>
            </a:extLst>
          </p:cNvPr>
          <p:cNvSpPr/>
          <p:nvPr/>
        </p:nvSpPr>
        <p:spPr>
          <a:xfrm>
            <a:off x="187205" y="634141"/>
            <a:ext cx="2272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Health Intervention Development Scheme</a:t>
            </a:r>
          </a:p>
          <a:p>
            <a:r>
              <a:rPr lang="en-GB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MR/X503046/1</a:t>
            </a:r>
            <a:endParaRPr lang="en-US" sz="8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6B0FBD5-C593-D24E-BA38-DBD68269110F}"/>
              </a:ext>
            </a:extLst>
          </p:cNvPr>
          <p:cNvSpPr/>
          <p:nvPr/>
        </p:nvSpPr>
        <p:spPr>
          <a:xfrm>
            <a:off x="10062163" y="634141"/>
            <a:ext cx="8467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EP/T022582/1</a:t>
            </a:r>
            <a:endParaRPr lang="en-US" sz="800" dirty="0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D6F3172E-5DC7-0140-A9F6-73AE39B8C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8626" y="184302"/>
            <a:ext cx="489404" cy="6652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1FF9D9-2C36-4046-8BD2-0C2923E074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5514" y="279133"/>
            <a:ext cx="2093519" cy="44861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37017C-3BD4-584B-9A14-756CF9433E35}"/>
              </a:ext>
            </a:extLst>
          </p:cNvPr>
          <p:cNvSpPr/>
          <p:nvPr/>
        </p:nvSpPr>
        <p:spPr>
          <a:xfrm>
            <a:off x="300038" y="5335923"/>
            <a:ext cx="117443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GB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Advisers: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Gayle Cain</a:t>
            </a:r>
            <a:r>
              <a:rPr lang="en-US" b="0" i="0" u="none" strike="noStrike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Abi Durrant</a:t>
            </a:r>
            <a:r>
              <a:rPr lang="en-US" b="0" i="0" u="none" strike="noStrike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Sally Ellis</a:t>
            </a:r>
            <a:r>
              <a:rPr lang="en-US" b="0" i="0" u="none" strike="noStrike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Shona Haining</a:t>
            </a:r>
            <a:r>
              <a:rPr lang="en-US" b="0" i="0" u="none" strike="noStrike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Vicki Harris</a:t>
            </a:r>
            <a:r>
              <a:rPr lang="en-US" b="0" i="0" u="none" strike="noStrike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Susan Jones</a:t>
            </a:r>
            <a:r>
              <a:rPr lang="en-US" b="0" i="0" u="none" strike="noStrike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​</a:t>
            </a:r>
            <a:b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Raksha Pande</a:t>
            </a:r>
            <a:r>
              <a:rPr lang="en-US" b="0" i="0" u="none" strike="noStrike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 Heather Smith</a:t>
            </a:r>
            <a:r>
              <a:rPr lang="en-US" b="0" i="0" u="none" strike="noStrike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Interpreter: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Irma 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Karchnakova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GB" sz="14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Gateshead MVP; </a:t>
            </a:r>
            <a:r>
              <a:rPr lang="en-GB" sz="14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CDC; </a:t>
            </a:r>
            <a:r>
              <a:rPr lang="en-GB" sz="14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 North East; </a:t>
            </a:r>
            <a:r>
              <a:rPr lang="en-GB" sz="14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NECS; </a:t>
            </a:r>
            <a:r>
              <a:rPr lang="en-GB" sz="14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Voice HAREF; </a:t>
            </a:r>
            <a:r>
              <a:rPr lang="en-GB" sz="14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Teesside University; </a:t>
            </a:r>
            <a:r>
              <a:rPr lang="en-GB" sz="14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SGPS; </a:t>
            </a:r>
            <a:r>
              <a:rPr lang="en-GB" sz="14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ECLS; ​</a:t>
            </a:r>
            <a:endParaRPr lang="en-GB" sz="1400" b="0" i="0" dirty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04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283778" y="252361"/>
            <a:ext cx="10333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DCFE00-DFA3-0944-A0EC-3821585E6A35}"/>
              </a:ext>
            </a:extLst>
          </p:cNvPr>
          <p:cNvSpPr/>
          <p:nvPr/>
        </p:nvSpPr>
        <p:spPr>
          <a:xfrm>
            <a:off x="283776" y="1157176"/>
            <a:ext cx="1130686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Migration and stigma 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Experiences in the UK </a:t>
            </a:r>
          </a:p>
          <a:p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experiences</a:t>
            </a:r>
          </a:p>
          <a:p>
            <a:pPr marL="342900" indent="-34290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 miscarriage, where she lost one tragically when she arrived at the hospital; not offered a bed, or medication; sent home to wait for the second to pass naturally.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Giving birth in vehicle driven by friend; not offered any assistance by reception staff when he ran in desperate to get help. </a:t>
            </a:r>
          </a:p>
          <a:p>
            <a:pPr lvl="2">
              <a:spcAft>
                <a:spcPts val="600"/>
              </a:spcAft>
            </a:pP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didn’t know where to complain about this, nobody gave her advice, what happened to her, </a:t>
            </a:r>
            <a:b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she can deal with it – (Interpreter for Petra)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 refused requests for additional scans for her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high-risk pregnancy​. </a:t>
            </a:r>
          </a:p>
          <a:p>
            <a:pPr lvl="2">
              <a:spcAft>
                <a:spcPts val="600"/>
              </a:spcAft>
            </a:pP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Coming to the end, I had, she [consultant] gave me another four scans, she said, we need to check you, and they should have been checking you, so she gave me four scans (</a:t>
            </a:r>
            <a:r>
              <a:rPr lang="en-GB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Ruzena</a:t>
            </a: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aged 36)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Racial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profiling </a:t>
            </a:r>
          </a:p>
          <a:p>
            <a:pPr lvl="2">
              <a:spcAft>
                <a:spcPts val="600"/>
              </a:spcAft>
            </a:pP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nearly 30, and the way they talk to me they thought I’m having already 5 children, and it was my first one. They wouldn’t give me enough information (Irma, aged 38)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91443C-6436-DEC8-7379-810E9EE62CB5}"/>
              </a:ext>
            </a:extLst>
          </p:cNvPr>
          <p:cNvSpPr txBox="1"/>
          <p:nvPr/>
        </p:nvSpPr>
        <p:spPr>
          <a:xfrm>
            <a:off x="10040189" y="6493496"/>
            <a:ext cx="2087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49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421798" y="397621"/>
            <a:ext cx="10333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DCFE00-DFA3-0944-A0EC-3821585E6A35}"/>
              </a:ext>
            </a:extLst>
          </p:cNvPr>
          <p:cNvSpPr/>
          <p:nvPr/>
        </p:nvSpPr>
        <p:spPr>
          <a:xfrm>
            <a:off x="421798" y="1157176"/>
            <a:ext cx="11908224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Maternity rights and self-care</a:t>
            </a:r>
            <a:endParaRPr lang="en-GB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aware of entitlement to free prescriptions regardless of earnings​.</a:t>
            </a:r>
          </a:p>
          <a:p>
            <a:pPr>
              <a:spcBef>
                <a:spcPts val="600"/>
              </a:spcBef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counted my husband’s wages, my wages, they said it was up to £16 000 a year, which it was, 	</a:t>
            </a:r>
            <a:b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£16 500 something, and I’m not entitled to, so I buy it, I pay for the prescriptions. (Gabriela, aged 41)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Ruzena</a:t>
            </a: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told to get Gaviscon over the counter, but she felt so sick that she </a:t>
            </a:r>
            <a:b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going through four packs a week.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told about parenting classes because of cultural assumptions​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 embarrassed about needing help for what should be natural to mothers​.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relied on practical family help than attending a group for support.​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anxiety for the health of the baby and their preparation for motherhood.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55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283778" y="252361"/>
            <a:ext cx="10333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DCFE00-DFA3-0944-A0EC-3821585E6A35}"/>
              </a:ext>
            </a:extLst>
          </p:cNvPr>
          <p:cNvSpPr/>
          <p:nvPr/>
        </p:nvSpPr>
        <p:spPr>
          <a:xfrm>
            <a:off x="283776" y="1157176"/>
            <a:ext cx="1165422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Maternity rights and self-care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and anxiety because of previous experiences of infertility, miscarriage, </a:t>
            </a:r>
            <a:b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pregnancy loss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sz="16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crying constantly. Because the pregnancy, every single week I had a like a weekly or every two weeks scan, also like a, they find always something, so I was really worried, for the next one, and the next one, it was very stressful. (Sofia, who experienced a twin miscarriage)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Uncomfortable sharing their feelings with their mothers and discussing their pregnancy.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sz="16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wouldn’t go ask their mothers saying oh, because of the respect and being embarrassed and shy. … Just they couldn’t have the conversation. (interpreter)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Fear of being judged as unfit mothers and reported to social services​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They’ll take their children away, they’ll just like leave it, avoid it, not mention it, and then just hide it​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need to focus on mental health​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woman, different ages in the group we had, said, it’s important to talk about mental health (Irma, aged 39)</a:t>
            </a:r>
          </a:p>
        </p:txBody>
      </p:sp>
    </p:spTree>
    <p:extLst>
      <p:ext uri="{BB962C8B-B14F-4D97-AF65-F5344CB8AC3E}">
        <p14:creationId xmlns:p14="http://schemas.microsoft.com/office/powerpoint/2010/main" val="3190856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283778" y="252361"/>
            <a:ext cx="10333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 on digital resources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C7C58D-B3DB-B84F-8254-3E124B120381}"/>
              </a:ext>
            </a:extLst>
          </p:cNvPr>
          <p:cNvSpPr/>
          <p:nvPr/>
        </p:nvSpPr>
        <p:spPr>
          <a:xfrm>
            <a:off x="283776" y="1157176"/>
            <a:ext cx="11306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Opportunities for sharing information via digital tools</a:t>
            </a:r>
            <a:endParaRPr lang="en-GB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2B4264-802F-BE45-9D7E-3ED0071BBB07}"/>
              </a:ext>
            </a:extLst>
          </p:cNvPr>
          <p:cNvSpPr/>
          <p:nvPr/>
        </p:nvSpPr>
        <p:spPr>
          <a:xfrm>
            <a:off x="3098800" y="1829837"/>
            <a:ext cx="84709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 generation who are familiar with apps and digital savvy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Pregnancy apps (i.e., NHS Badger app) as a good alternative to notes or booklets used at the clinic; reminder feature appreciated.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support 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self-management 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enabling women to seek information outside of the clinic (in a timely manner)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support 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awareness 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features that allow for visualisation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provide emotional support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the app enables you to take it everywhere with you, even if I don’t take my phone, they [healthcare professionals] still have my information and they can edit, and look at it before I turn up they know who it is and what they need to know (</a:t>
            </a:r>
            <a:r>
              <a:rPr lang="en-GB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Ruzena</a:t>
            </a: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aged 36). </a:t>
            </a: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DD3A84-CD95-E645-B534-95B5A9563144}"/>
              </a:ext>
            </a:extLst>
          </p:cNvPr>
          <p:cNvSpPr/>
          <p:nvPr/>
        </p:nvSpPr>
        <p:spPr>
          <a:xfrm>
            <a:off x="187422" y="6088672"/>
            <a:ext cx="5913822" cy="327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BadgerNotes</a:t>
            </a: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 via NHS</a:t>
            </a:r>
            <a:endParaRPr lang="en-US" sz="1400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70A83F-7389-004D-8945-70735D0CC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09" r="31110"/>
          <a:stretch/>
        </p:blipFill>
        <p:spPr>
          <a:xfrm>
            <a:off x="187422" y="1714465"/>
            <a:ext cx="2419854" cy="437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56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283778" y="252361"/>
            <a:ext cx="10333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C7C58D-B3DB-B84F-8254-3E124B120381}"/>
              </a:ext>
            </a:extLst>
          </p:cNvPr>
          <p:cNvSpPr/>
          <p:nvPr/>
        </p:nvSpPr>
        <p:spPr>
          <a:xfrm>
            <a:off x="283776" y="1157176"/>
            <a:ext cx="11306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–Barriers for sharing information via digital tools</a:t>
            </a:r>
            <a:endParaRPr lang="en-GB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65E4BD-C729-564E-B3DE-5BB869FBCD0F}"/>
              </a:ext>
            </a:extLst>
          </p:cNvPr>
          <p:cNvSpPr/>
          <p:nvPr/>
        </p:nvSpPr>
        <p:spPr>
          <a:xfrm>
            <a:off x="187422" y="6101802"/>
            <a:ext cx="1082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Screenshots of app features were translated and presented to the women for discussion. Examples included the </a:t>
            </a: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Baby buddy app</a:t>
            </a: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22CB2-E998-594B-95C3-AB43EB4D3BC0}"/>
              </a:ext>
            </a:extLst>
          </p:cNvPr>
          <p:cNvSpPr/>
          <p:nvPr/>
        </p:nvSpPr>
        <p:spPr>
          <a:xfrm>
            <a:off x="3098800" y="1683403"/>
            <a:ext cx="84709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 personal and health information: 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Knowing the purpose; Preferred it if the app is affiliated with a trusted party (i.e., NHS). </a:t>
            </a:r>
            <a:r>
              <a:rPr lang="en-GB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concerns:</a:t>
            </a:r>
            <a:r>
              <a:rPr lang="en-GB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wanting to share information about themselves or their families online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Participating in online community (lurking); not wanting to share their own information with strangers.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 about their identity and ethnic background is complex.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Fear of discrimination and stigma towards Roma groups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 were uncomfortable with the term Gypsy-Roma-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Traveller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 choice and control over their information was important, e.g., partners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907FDC-CD6F-CA47-83BE-47C0DD1430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54" t="9445" r="59778" b="9445"/>
          <a:stretch/>
        </p:blipFill>
        <p:spPr>
          <a:xfrm>
            <a:off x="572881" y="1680881"/>
            <a:ext cx="2157619" cy="439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58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493328" y="397621"/>
            <a:ext cx="103334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Co-creation: </a:t>
            </a:r>
            <a:r>
              <a:rPr lang="en-GB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women wanted to share in the resource</a:t>
            </a:r>
            <a:endParaRPr lang="en-GB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D4DFD4-3ED8-3844-9663-B2526DBF6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" t="1955" r="513"/>
          <a:stretch/>
        </p:blipFill>
        <p:spPr>
          <a:xfrm>
            <a:off x="493328" y="1901337"/>
            <a:ext cx="5875482" cy="418277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E6DE60-DA94-9748-A5CF-6952C89BFABF}"/>
              </a:ext>
            </a:extLst>
          </p:cNvPr>
          <p:cNvSpPr/>
          <p:nvPr/>
        </p:nvSpPr>
        <p:spPr>
          <a:xfrm>
            <a:off x="6088932" y="1303329"/>
            <a:ext cx="5969104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steps for having a baby in the UK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to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navigate the healthcare system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new host country.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1F06C5-F69E-5241-A215-036C30794B52}"/>
              </a:ext>
            </a:extLst>
          </p:cNvPr>
          <p:cNvSpPr/>
          <p:nvPr/>
        </p:nvSpPr>
        <p:spPr>
          <a:xfrm>
            <a:off x="403082" y="5905893"/>
            <a:ext cx="10308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b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Snapshots from the Zine, available via </a:t>
            </a: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https://issuu.com/caroclaisse/docs/ericar-zine_cocreated-english</a:t>
            </a: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6741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283778" y="538006"/>
            <a:ext cx="103334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voices: </a:t>
            </a:r>
            <a:r>
              <a:rPr lang="en-GB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they wanted to share in the resource</a:t>
            </a:r>
            <a:endParaRPr lang="en-GB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3509A3-5AFF-AA48-A656-9F3B1514A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4"/>
          <a:stretch/>
        </p:blipFill>
        <p:spPr>
          <a:xfrm rot="5400000">
            <a:off x="1041083" y="1090603"/>
            <a:ext cx="3733556" cy="524816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972DEC-64A1-8944-A421-D35BB3C02A1C}"/>
              </a:ext>
            </a:extLst>
          </p:cNvPr>
          <p:cNvSpPr/>
          <p:nvPr/>
        </p:nvSpPr>
        <p:spPr>
          <a:xfrm>
            <a:off x="5450489" y="1111308"/>
            <a:ext cx="6335111" cy="518381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96633E-4789-0743-BAC9-9CE3B16129C3}"/>
              </a:ext>
            </a:extLst>
          </p:cNvPr>
          <p:cNvSpPr/>
          <p:nvPr/>
        </p:nvSpPr>
        <p:spPr>
          <a:xfrm>
            <a:off x="5531943" y="1303329"/>
            <a:ext cx="6526093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steps for having a baby in the UK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to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navigate the healthcare system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new host country.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Advice about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asserting their rights 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women </a:t>
            </a:r>
            <a:b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caring for themselves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79378D-FC1C-0147-A0FC-84096980F232}"/>
              </a:ext>
            </a:extLst>
          </p:cNvPr>
          <p:cNvSpPr/>
          <p:nvPr/>
        </p:nvSpPr>
        <p:spPr>
          <a:xfrm>
            <a:off x="187422" y="5905893"/>
            <a:ext cx="10308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b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Snapshots from the Zine, available via </a:t>
            </a: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https://issuu.com/caroclaisse/docs/ericar-zine_cocreated-english</a:t>
            </a: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8586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780CEB-D5BB-1344-9C59-BC782390E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7" t="578" r="643" b="711"/>
          <a:stretch/>
        </p:blipFill>
        <p:spPr>
          <a:xfrm>
            <a:off x="294942" y="1804223"/>
            <a:ext cx="5923876" cy="41973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406400" y="476558"/>
            <a:ext cx="103334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voices: </a:t>
            </a:r>
            <a:r>
              <a:rPr lang="en-GB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they wanted to share in the resource</a:t>
            </a:r>
            <a:endParaRPr lang="en-GB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96633E-4789-0743-BAC9-9CE3B16129C3}"/>
              </a:ext>
            </a:extLst>
          </p:cNvPr>
          <p:cNvSpPr/>
          <p:nvPr/>
        </p:nvSpPr>
        <p:spPr>
          <a:xfrm>
            <a:off x="6181081" y="1376665"/>
            <a:ext cx="5715977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steps for having a baby in the UK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to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navigate the healthcare system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new host country.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Advice about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asserting their rights 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women to be caring for themselves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for the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 up and downs 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pregnancy journey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EE5476-0AF4-1F4D-A47C-F88F30B87919}"/>
              </a:ext>
            </a:extLst>
          </p:cNvPr>
          <p:cNvSpPr/>
          <p:nvPr/>
        </p:nvSpPr>
        <p:spPr>
          <a:xfrm>
            <a:off x="187422" y="5905893"/>
            <a:ext cx="10308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b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Snapshots from the Zine, available via </a:t>
            </a: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https://issuu.com/caroclaisse/docs/ericar-zine_cocreated-english</a:t>
            </a: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9734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1023331" y="454163"/>
            <a:ext cx="10015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voices: </a:t>
            </a:r>
            <a:r>
              <a:rPr lang="en-GB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they wanted to share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resource</a:t>
            </a:r>
            <a:endParaRPr lang="en-GB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972DEC-64A1-8944-A421-D35BB3C02A1C}"/>
              </a:ext>
            </a:extLst>
          </p:cNvPr>
          <p:cNvSpPr/>
          <p:nvPr/>
        </p:nvSpPr>
        <p:spPr>
          <a:xfrm>
            <a:off x="5450489" y="1102682"/>
            <a:ext cx="6335111" cy="518381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96633E-4789-0743-BAC9-9CE3B16129C3}"/>
              </a:ext>
            </a:extLst>
          </p:cNvPr>
          <p:cNvSpPr/>
          <p:nvPr/>
        </p:nvSpPr>
        <p:spPr>
          <a:xfrm>
            <a:off x="5531943" y="1303329"/>
            <a:ext cx="666005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steps for having a baby in the UK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to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navigate the healthcare system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new host country.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Advice about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asserting their rights 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women </a:t>
            </a:r>
            <a:b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caring for themselves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for the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 up and downs 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pregnancy journey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Encouragement to share about their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taboo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their community against seeking professional help particularly for mental health issues.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155A20-696E-714D-9A66-C901BC97C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19" t="1955" r="513"/>
          <a:stretch/>
        </p:blipFill>
        <p:spPr>
          <a:xfrm>
            <a:off x="1300162" y="1548070"/>
            <a:ext cx="3159695" cy="44282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24ADCEA-ECEF-E541-A159-EDE09D158224}"/>
              </a:ext>
            </a:extLst>
          </p:cNvPr>
          <p:cNvSpPr/>
          <p:nvPr/>
        </p:nvSpPr>
        <p:spPr>
          <a:xfrm>
            <a:off x="187422" y="5905893"/>
            <a:ext cx="10308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b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Snapshots from the Zine, available via </a:t>
            </a: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https://issuu.com/caroclaisse/docs/ericar-zine_cocreated-english</a:t>
            </a: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1856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283778" y="252361"/>
            <a:ext cx="10333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52C70D-0184-D84A-BC89-455F56C5053C}"/>
              </a:ext>
            </a:extLst>
          </p:cNvPr>
          <p:cNvSpPr/>
          <p:nvPr/>
        </p:nvSpPr>
        <p:spPr>
          <a:xfrm>
            <a:off x="929464" y="472436"/>
            <a:ext cx="106611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voices: </a:t>
            </a:r>
            <a:r>
              <a:rPr lang="en-GB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they wanted to share in the resource</a:t>
            </a:r>
            <a:endParaRPr lang="en-GB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972DEC-64A1-8944-A421-D35BB3C02A1C}"/>
              </a:ext>
            </a:extLst>
          </p:cNvPr>
          <p:cNvSpPr/>
          <p:nvPr/>
        </p:nvSpPr>
        <p:spPr>
          <a:xfrm>
            <a:off x="5450489" y="1102682"/>
            <a:ext cx="6335111" cy="518381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96633E-4789-0743-BAC9-9CE3B16129C3}"/>
              </a:ext>
            </a:extLst>
          </p:cNvPr>
          <p:cNvSpPr/>
          <p:nvPr/>
        </p:nvSpPr>
        <p:spPr>
          <a:xfrm>
            <a:off x="5531943" y="1303329"/>
            <a:ext cx="66600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steps for having a baby in the UK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for immigrant women to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navigate the healthcare system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new host country.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advice about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asserting their rights 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women </a:t>
            </a:r>
            <a:b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caring for themselves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for the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 up and downs 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pregnancy journey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Encouragement to share about their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taboo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their community against seeking professional heal particularly for mental health issues.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tone, encouraging and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compassionate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messages fueled with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hope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2096CC-7A5E-EE4A-BD9B-C82DA02EE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" r="3180"/>
          <a:stretch/>
        </p:blipFill>
        <p:spPr>
          <a:xfrm>
            <a:off x="929464" y="1733390"/>
            <a:ext cx="3582102" cy="43859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6D9D1AA-A306-8A4A-9D7D-719233047B04}"/>
              </a:ext>
            </a:extLst>
          </p:cNvPr>
          <p:cNvSpPr/>
          <p:nvPr/>
        </p:nvSpPr>
        <p:spPr>
          <a:xfrm>
            <a:off x="187422" y="5905893"/>
            <a:ext cx="10308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b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Snapshots from the Zine, available via </a:t>
            </a: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https://issuu.com/caroclaisse/docs/ericar-zine_cocreated-english</a:t>
            </a: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F756E-3746-8766-8BBC-1F5E34407CEE}"/>
              </a:ext>
            </a:extLst>
          </p:cNvPr>
          <p:cNvSpPr txBox="1"/>
          <p:nvPr/>
        </p:nvSpPr>
        <p:spPr>
          <a:xfrm>
            <a:off x="9946257" y="6533980"/>
            <a:ext cx="2363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013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283778" y="252361"/>
            <a:ext cx="10333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Central and Eastern European Roma​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A69C53-A7C9-2F4E-A951-24680E8797FB}"/>
              </a:ext>
            </a:extLst>
          </p:cNvPr>
          <p:cNvSpPr/>
          <p:nvPr/>
        </p:nvSpPr>
        <p:spPr>
          <a:xfrm>
            <a:off x="361416" y="1399598"/>
            <a:ext cx="11654222" cy="405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Roma? – </a:t>
            </a: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ethnic minority community in Europe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 from 2004 onwards as a result of EU expansion 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identity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40 different tribes, variety of Roma languages​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mobilisation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‘Roma’ e.g., Roma rights groups because of racism and exclusion​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“Gypsy, Roma, and Traveller” category elides distinctive characteristics​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of </a:t>
            </a: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 categorisation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stereotyping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​​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621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283778" y="252361"/>
            <a:ext cx="10333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Feedback, reflections, and applications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52C70D-0184-D84A-BC89-455F56C5053C}"/>
              </a:ext>
            </a:extLst>
          </p:cNvPr>
          <p:cNvSpPr/>
          <p:nvPr/>
        </p:nvSpPr>
        <p:spPr>
          <a:xfrm>
            <a:off x="283776" y="816264"/>
            <a:ext cx="11306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voices: 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they have gained</a:t>
            </a:r>
            <a:endParaRPr lang="en-GB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96633E-4789-0743-BAC9-9CE3B16129C3}"/>
              </a:ext>
            </a:extLst>
          </p:cNvPr>
          <p:cNvSpPr/>
          <p:nvPr/>
        </p:nvSpPr>
        <p:spPr>
          <a:xfrm>
            <a:off x="235047" y="1506725"/>
            <a:ext cx="6051453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Pregnancy experiences developed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empathy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bond 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 women​</a:t>
            </a:r>
          </a:p>
          <a:p>
            <a:pPr lvl="1">
              <a:spcAft>
                <a:spcPts val="600"/>
              </a:spcAft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very surprised with this project, that everybody opened up about their mental health. It was not taboo, which in our community, it’s a big taboo. But everybody was so supportive of each other…(Irma, aged 39)​</a:t>
            </a:r>
            <a:endParaRPr lang="en-US" sz="2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Raised awareness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their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1">
              <a:spcAft>
                <a:spcPts val="600"/>
              </a:spcAft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me, it reminded me that I was mistreated </a:t>
            </a:r>
            <a:br>
              <a:rPr lang="en-US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Ruzena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aged 36)​</a:t>
            </a:r>
            <a:endParaRPr lang="en-US" sz="21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were talking a lot about this prescription that it’s free for pregnant women. I had to pay for all the prescriptions, so I didn’t know (Irma, aged 39)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7D04BF-25F4-C72A-E39D-BF97FABF9884}"/>
              </a:ext>
            </a:extLst>
          </p:cNvPr>
          <p:cNvSpPr/>
          <p:nvPr/>
        </p:nvSpPr>
        <p:spPr>
          <a:xfrm>
            <a:off x="6400800" y="1354021"/>
            <a:ext cx="5537200" cy="4662815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informed 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publicly available resources and support​</a:t>
            </a:r>
          </a:p>
          <a:p>
            <a:pPr lvl="1">
              <a:spcAft>
                <a:spcPts val="600"/>
              </a:spcAft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learned lots of information, not for me, because I won’t get pregnant again, but for my kids, I will be support them to have more information, so I can help them, (Gabriela, aged 41)​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Raised awareness of their need to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for oneself​</a:t>
            </a:r>
          </a:p>
          <a:p>
            <a:pPr lvl="1">
              <a:spcAft>
                <a:spcPts val="600"/>
              </a:spcAft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would be like pregnant again, I would think about myself, how to look after myself, the mental health, and even how I feel, in my body and stuff like that (Sofia, aged 45)​</a:t>
            </a:r>
            <a:endParaRPr lang="en-US" sz="2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Raised concern for the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 generation​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AAA932-70EC-314E-D2C7-5939A5422B36}"/>
              </a:ext>
            </a:extLst>
          </p:cNvPr>
          <p:cNvSpPr txBox="1"/>
          <p:nvPr/>
        </p:nvSpPr>
        <p:spPr>
          <a:xfrm>
            <a:off x="9980763" y="6510748"/>
            <a:ext cx="2492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712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00AB49-92F5-B144-9408-42CF64DA4B46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6C2481-F57A-F044-AA5C-9990E3A24BC2}"/>
              </a:ext>
            </a:extLst>
          </p:cNvPr>
          <p:cNvSpPr/>
          <p:nvPr/>
        </p:nvSpPr>
        <p:spPr>
          <a:xfrm>
            <a:off x="1148312" y="687085"/>
            <a:ext cx="103334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“How would you use the study methods or resource in your research/practice”?</a:t>
            </a:r>
            <a:endParaRPr lang="en-US" sz="4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CA3857-CBA7-5745-BE02-87467CFDB26C}"/>
              </a:ext>
            </a:extLst>
          </p:cNvPr>
          <p:cNvSpPr/>
          <p:nvPr/>
        </p:nvSpPr>
        <p:spPr>
          <a:xfrm>
            <a:off x="1304925" y="2847478"/>
            <a:ext cx="98426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conversational starter?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digital downloadable resource?​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Replicate study methods with other groups? 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work with Roma e.g., postnatal care? Supporting fathers?​</a:t>
            </a:r>
          </a:p>
        </p:txBody>
      </p:sp>
    </p:spTree>
    <p:extLst>
      <p:ext uri="{BB962C8B-B14F-4D97-AF65-F5344CB8AC3E}">
        <p14:creationId xmlns:p14="http://schemas.microsoft.com/office/powerpoint/2010/main" val="1165608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651C9A7-077C-084B-AD45-41B69D57561E}"/>
              </a:ext>
            </a:extLst>
          </p:cNvPr>
          <p:cNvSpPr/>
          <p:nvPr/>
        </p:nvSpPr>
        <p:spPr>
          <a:xfrm>
            <a:off x="4947143" y="4159365"/>
            <a:ext cx="79672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Mabel Lie: </a:t>
            </a:r>
            <a:r>
              <a:rPr lang="en-GB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mabel.lie@newcastle.ac.uk</a:t>
            </a:r>
            <a:b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 Claisse: </a:t>
            </a:r>
            <a:r>
              <a:rPr lang="en-GB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caroline.claisse@newcastle.ac.uk</a:t>
            </a:r>
            <a:endParaRPr lang="en-GB" sz="2200" i="0" dirty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4D73A6-A342-8E4D-BCDE-092C31F61808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4CA1921F-4DE4-A94E-A62F-CED63DE9D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7"/>
          <a:stretch/>
        </p:blipFill>
        <p:spPr>
          <a:xfrm>
            <a:off x="0" y="1116612"/>
            <a:ext cx="6231104" cy="477424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BDB664F-CC54-354F-AA44-23E5EC80D5CC}"/>
              </a:ext>
            </a:extLst>
          </p:cNvPr>
          <p:cNvSpPr txBox="1"/>
          <p:nvPr/>
        </p:nvSpPr>
        <p:spPr>
          <a:xfrm>
            <a:off x="7228030" y="2212566"/>
            <a:ext cx="8358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  <a:br>
              <a:rPr lang="en-GB" sz="4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listening!</a:t>
            </a:r>
            <a:endParaRPr lang="en-US" sz="4500" b="1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0EEF258-1CF4-C844-902F-E2FBB5448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234" y="172236"/>
            <a:ext cx="1828970" cy="4579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3220BF7-588A-2745-8E2E-2665CFD87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79" y="160083"/>
            <a:ext cx="1396370" cy="4701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755D463-6371-4D40-9FC6-002F64450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568" y="227723"/>
            <a:ext cx="1444484" cy="4095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3BF6CDD-0805-434F-A774-A00084021D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0085" b="22749"/>
          <a:stretch/>
        </p:blipFill>
        <p:spPr>
          <a:xfrm>
            <a:off x="3157238" y="693718"/>
            <a:ext cx="2218431" cy="21070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FF039BC-3F12-6847-B9B2-DE428AE76F85}"/>
              </a:ext>
            </a:extLst>
          </p:cNvPr>
          <p:cNvSpPr/>
          <p:nvPr/>
        </p:nvSpPr>
        <p:spPr>
          <a:xfrm>
            <a:off x="187206" y="634141"/>
            <a:ext cx="179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Health Intervention </a:t>
            </a:r>
          </a:p>
          <a:p>
            <a:r>
              <a:rPr lang="en-GB" sz="1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Scheme</a:t>
            </a:r>
          </a:p>
          <a:p>
            <a:r>
              <a:rPr lang="en-GB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MR/X503046/1</a:t>
            </a:r>
            <a:endParaRPr lang="en-US" sz="8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6B0FBD5-C593-D24E-BA38-DBD68269110F}"/>
              </a:ext>
            </a:extLst>
          </p:cNvPr>
          <p:cNvSpPr/>
          <p:nvPr/>
        </p:nvSpPr>
        <p:spPr>
          <a:xfrm>
            <a:off x="10131306" y="634141"/>
            <a:ext cx="8467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EP/T022582/1</a:t>
            </a:r>
            <a:endParaRPr lang="en-US" sz="800" dirty="0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D6F3172E-5DC7-0140-A9F6-73AE39B8C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38626" y="184302"/>
            <a:ext cx="489404" cy="6652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1FF9D9-2C36-4046-8BD2-0C2923E074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5514" y="279133"/>
            <a:ext cx="2093519" cy="4486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7389275-87F2-1B4C-A1E0-BE189B8E46C0}"/>
              </a:ext>
            </a:extLst>
          </p:cNvPr>
          <p:cNvSpPr/>
          <p:nvPr/>
        </p:nvSpPr>
        <p:spPr>
          <a:xfrm>
            <a:off x="283778" y="5424181"/>
            <a:ext cx="11774259" cy="75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Acknowledgments: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all the women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took part in this research; to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Zaneta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Karchnakova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(peer researcher) and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Irma </a:t>
            </a:r>
            <a:r>
              <a:rPr lang="en-GB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Karchnakova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(interpreter); and to our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advisory panel.</a:t>
            </a:r>
            <a:endParaRPr lang="en-GB" i="0" dirty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B1118-82CA-0DC4-079E-77DBD655A6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0445" y="3267442"/>
            <a:ext cx="2091109" cy="323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3E2B69-0A68-D113-8DBC-2BB1B2362EA5}"/>
              </a:ext>
            </a:extLst>
          </p:cNvPr>
          <p:cNvSpPr txBox="1"/>
          <p:nvPr/>
        </p:nvSpPr>
        <p:spPr>
          <a:xfrm>
            <a:off x="9957293" y="6531903"/>
            <a:ext cx="2234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837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9834880" y="6511179"/>
            <a:ext cx="2223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572012" y="659134"/>
            <a:ext cx="10400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Methods: engagement and planning​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A69C53-A7C9-2F4E-A951-24680E8797FB}"/>
              </a:ext>
            </a:extLst>
          </p:cNvPr>
          <p:cNvSpPr/>
          <p:nvPr/>
        </p:nvSpPr>
        <p:spPr>
          <a:xfrm>
            <a:off x="641024" y="1515089"/>
            <a:ext cx="5268070" cy="4605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venue​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Recruitment​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women​, aged between 27-61​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children​ between them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5-9 women attending each time​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Breakfast​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information and consent​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Story-telling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 vouchers​​​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87A1A-CBA8-5229-3BFF-D2DF84AD7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094" y="1516334"/>
            <a:ext cx="5215738" cy="429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09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283778" y="252361"/>
            <a:ext cx="10333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4: Iterative co-creation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DCFE00-DFA3-0944-A0EC-3821585E6A35}"/>
              </a:ext>
            </a:extLst>
          </p:cNvPr>
          <p:cNvSpPr/>
          <p:nvPr/>
        </p:nvSpPr>
        <p:spPr>
          <a:xfrm>
            <a:off x="291510" y="990286"/>
            <a:ext cx="4547016" cy="148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women’s stories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Design-based methods: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the pregnancy journey</a:t>
            </a:r>
            <a:endParaRPr lang="en-GB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71623D-ECF8-CC4C-8854-ABFDD3906872}"/>
              </a:ext>
            </a:extLst>
          </p:cNvPr>
          <p:cNvSpPr/>
          <p:nvPr/>
        </p:nvSpPr>
        <p:spPr>
          <a:xfrm>
            <a:off x="187422" y="6088672"/>
            <a:ext cx="5913822" cy="327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Pregnancy journey map co-created in session 4.</a:t>
            </a:r>
            <a:endParaRPr lang="en-US" sz="1400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38017-45B8-3943-9966-222899EF5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2" y="2728028"/>
            <a:ext cx="4311611" cy="3233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3A8112-46AD-B242-8B49-A68D83333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068" y="1203338"/>
            <a:ext cx="6833400" cy="47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83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326909" y="279351"/>
            <a:ext cx="54527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 5 &amp; 6:</a:t>
            </a:r>
          </a:p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sharing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0487CA-7060-324A-8E17-729BB18BFEEA}"/>
              </a:ext>
            </a:extLst>
          </p:cNvPr>
          <p:cNvGrpSpPr/>
          <p:nvPr/>
        </p:nvGrpSpPr>
        <p:grpSpPr>
          <a:xfrm>
            <a:off x="9771093" y="3554501"/>
            <a:ext cx="1566349" cy="2880025"/>
            <a:chOff x="344384" y="522513"/>
            <a:chExt cx="3610098" cy="59495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FC9CAD-853F-7E41-AF9B-13D60941C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6269" y="522513"/>
              <a:ext cx="3218213" cy="565486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2E95BC-BAE3-074F-A0A2-43E0269F21B5}"/>
                </a:ext>
              </a:extLst>
            </p:cNvPr>
            <p:cNvSpPr/>
            <p:nvPr/>
          </p:nvSpPr>
          <p:spPr>
            <a:xfrm>
              <a:off x="344384" y="4999512"/>
              <a:ext cx="902525" cy="1472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31AD8B9-474A-434F-8CA3-FDC98ABBF0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73" t="21667" r="3916"/>
          <a:stretch/>
        </p:blipFill>
        <p:spPr>
          <a:xfrm>
            <a:off x="6288509" y="3024499"/>
            <a:ext cx="2829924" cy="24990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CB92F8E-7FA5-2B4C-B48D-7C45A70C6656}"/>
              </a:ext>
            </a:extLst>
          </p:cNvPr>
          <p:cNvSpPr/>
          <p:nvPr/>
        </p:nvSpPr>
        <p:spPr>
          <a:xfrm>
            <a:off x="236516" y="1596601"/>
            <a:ext cx="5207148" cy="5379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resources from e.g., NCT, Tommy’s, start4life, Healthworks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topics of importance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 featuring screenshots of pregnancy apps, e.g., Baby Buddy, to discuss views on particular features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featuring </a:t>
            </a:r>
            <a:r>
              <a:rPr lang="en-GB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Matylda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contextualise our inquiry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GB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78DD65-1617-1444-AF26-6FA461A086FC}"/>
              </a:ext>
            </a:extLst>
          </p:cNvPr>
          <p:cNvSpPr/>
          <p:nvPr/>
        </p:nvSpPr>
        <p:spPr>
          <a:xfrm>
            <a:off x="4718648" y="5457131"/>
            <a:ext cx="5726439" cy="951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Scenario: </a:t>
            </a:r>
            <a:r>
              <a:rPr lang="en-GB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Matylda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downloads a free mobile application developed by a UK charity that supports women and their family throughout their pregnancy and parenting journey. </a:t>
            </a:r>
            <a:endParaRPr lang="en-US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976FF9-9265-5644-880C-283385D18A5C}"/>
              </a:ext>
            </a:extLst>
          </p:cNvPr>
          <p:cNvSpPr/>
          <p:nvPr/>
        </p:nvSpPr>
        <p:spPr>
          <a:xfrm>
            <a:off x="187422" y="6088672"/>
            <a:ext cx="5913822" cy="327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 5-6: on online information and digital tools</a:t>
            </a:r>
            <a:endParaRPr lang="en-US" sz="1400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C3F4BC-939A-1441-B571-6D094DF73D9F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4512BA8-485C-1BFB-6094-4DEC753B8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245" y="220408"/>
            <a:ext cx="3669848" cy="275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9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283778" y="226482"/>
            <a:ext cx="10333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 7&amp;8 Iterative co-creation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DCFE00-DFA3-0944-A0EC-3821585E6A35}"/>
              </a:ext>
            </a:extLst>
          </p:cNvPr>
          <p:cNvSpPr/>
          <p:nvPr/>
        </p:nvSpPr>
        <p:spPr>
          <a:xfrm>
            <a:off x="283777" y="1157176"/>
            <a:ext cx="8572356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Design-based methods: Exploring ideas and zine making</a:t>
            </a:r>
            <a:endParaRPr lang="en-GB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71623D-ECF8-CC4C-8854-ABFDD3906872}"/>
              </a:ext>
            </a:extLst>
          </p:cNvPr>
          <p:cNvSpPr/>
          <p:nvPr/>
        </p:nvSpPr>
        <p:spPr>
          <a:xfrm>
            <a:off x="187422" y="6088672"/>
            <a:ext cx="8202816" cy="327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Zine making activity and activity sheet translated featuring thematic insights for inspiration. </a:t>
            </a:r>
            <a:endParaRPr lang="en-US" sz="1400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BD78C5-2DA7-6747-A636-E8B449274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77" y="1859455"/>
            <a:ext cx="5388890" cy="4041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6E0EF7-4B62-8043-B24B-3701A35DA8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51"/>
          <a:stretch/>
        </p:blipFill>
        <p:spPr>
          <a:xfrm>
            <a:off x="5875867" y="1859455"/>
            <a:ext cx="5892799" cy="40416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6B73DE-22CD-994D-824A-17E2E5D03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9624">
            <a:off x="9264671" y="433292"/>
            <a:ext cx="2462546" cy="348324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3891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283778" y="252361"/>
            <a:ext cx="10333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DCFE00-DFA3-0944-A0EC-3821585E6A35}"/>
              </a:ext>
            </a:extLst>
          </p:cNvPr>
          <p:cNvSpPr/>
          <p:nvPr/>
        </p:nvSpPr>
        <p:spPr>
          <a:xfrm>
            <a:off x="283776" y="1157176"/>
            <a:ext cx="11306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Pregnancy Journey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71623D-ECF8-CC4C-8854-ABFDD3906872}"/>
              </a:ext>
            </a:extLst>
          </p:cNvPr>
          <p:cNvSpPr/>
          <p:nvPr/>
        </p:nvSpPr>
        <p:spPr>
          <a:xfrm>
            <a:off x="187422" y="6088672"/>
            <a:ext cx="8202816" cy="327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Pregnancy journey co-created in workshop 4. </a:t>
            </a:r>
            <a:endParaRPr lang="en-US" sz="1400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D4C2E0-D49F-BF41-9B8A-F48ABC0FB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4932"/>
            <a:ext cx="12192000" cy="32775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9B976C-864C-C340-8D01-1BF617948FC2}"/>
              </a:ext>
            </a:extLst>
          </p:cNvPr>
          <p:cNvSpPr/>
          <p:nvPr/>
        </p:nvSpPr>
        <p:spPr>
          <a:xfrm>
            <a:off x="5468319" y="305692"/>
            <a:ext cx="3820277" cy="1702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support network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partners or husbands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Self-management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Self-care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7635DC-9B47-444D-A20E-EEDB79738581}"/>
              </a:ext>
            </a:extLst>
          </p:cNvPr>
          <p:cNvSpPr/>
          <p:nvPr/>
        </p:nvSpPr>
        <p:spPr>
          <a:xfrm>
            <a:off x="5468319" y="5427425"/>
            <a:ext cx="62885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‘Look after yourself, take time to get ready, put make-up on it will make you feel better’ (</a:t>
            </a:r>
            <a:r>
              <a:rPr lang="en-GB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Ruzena</a:t>
            </a:r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*, aged 36). </a:t>
            </a:r>
          </a:p>
          <a:p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Pseudonym</a:t>
            </a:r>
          </a:p>
        </p:txBody>
      </p:sp>
    </p:spTree>
    <p:extLst>
      <p:ext uri="{BB962C8B-B14F-4D97-AF65-F5344CB8AC3E}">
        <p14:creationId xmlns:p14="http://schemas.microsoft.com/office/powerpoint/2010/main" val="340734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729791" y="397621"/>
            <a:ext cx="10333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 from women’s stories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DCFE00-DFA3-0944-A0EC-3821585E6A35}"/>
              </a:ext>
            </a:extLst>
          </p:cNvPr>
          <p:cNvSpPr/>
          <p:nvPr/>
        </p:nvSpPr>
        <p:spPr>
          <a:xfrm>
            <a:off x="825909" y="1315877"/>
            <a:ext cx="10237304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Migration and stigma 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Experiences in EU country of origin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 participants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compassionate care​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[…] The doctor was forcing her to go for an abortion, with the fourth child, because she was not allowed to get pregnant anymore (Marta, aged 49)​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Medically interventionist – hospitalisation and planned C-sections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2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 participants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access to specialist care such as Gynaecology and Paediatricians 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access to private healthcare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 just pay a little bit extra. So, the baby will have extra support (Petra, aged 41)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85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19247-BCDE-924C-A5AD-33AADADD6655}"/>
              </a:ext>
            </a:extLst>
          </p:cNvPr>
          <p:cNvCxnSpPr/>
          <p:nvPr/>
        </p:nvCxnSpPr>
        <p:spPr>
          <a:xfrm>
            <a:off x="283778" y="6460378"/>
            <a:ext cx="1165422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8ADFB-8AE2-BC4E-8A6E-4264353075B2}"/>
              </a:ext>
            </a:extLst>
          </p:cNvPr>
          <p:cNvSpPr txBox="1"/>
          <p:nvPr/>
        </p:nvSpPr>
        <p:spPr>
          <a:xfrm>
            <a:off x="10020300" y="6511178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ERicar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NENC | 19 Oct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3FEAB-64B4-5D43-B05C-1A5FBD9DE8D4}"/>
              </a:ext>
            </a:extLst>
          </p:cNvPr>
          <p:cNvSpPr/>
          <p:nvPr/>
        </p:nvSpPr>
        <p:spPr>
          <a:xfrm>
            <a:off x="631139" y="347512"/>
            <a:ext cx="10333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DCFE00-DFA3-0944-A0EC-3821585E6A35}"/>
              </a:ext>
            </a:extLst>
          </p:cNvPr>
          <p:cNvSpPr/>
          <p:nvPr/>
        </p:nvSpPr>
        <p:spPr>
          <a:xfrm>
            <a:off x="631139" y="1157176"/>
            <a:ext cx="11306861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Migration and stigma 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Experiences in the UK</a:t>
            </a:r>
          </a:p>
          <a:p>
            <a:pPr marL="342900" indent="-34290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care can be confusing for them​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to (GP), and every time, different doctor… in Czech Republic you have one doctor, </a:t>
            </a:r>
            <a:b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 knows everything for years and years...So you coming here, every time, </a:t>
            </a:r>
            <a:b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‘what’s your name?’ (Petra, aged 41)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strict care regimes, greater patient choice e.g., natural birth methods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Compassionate care and good facilities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 care that I received, was amazing, I had two midwives… And they both were so nice. </a:t>
            </a:r>
            <a:b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 could not fault them, they made me feel very comfortable, very easy to talk to, </a:t>
            </a:r>
            <a:b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very helpful (</a:t>
            </a:r>
            <a:r>
              <a:rPr lang="en-GB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Ruzena</a:t>
            </a:r>
            <a:r>
              <a:rPr lang="en-GB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aged 36)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was very surprised cos she had her own room, and she had everything there, own bathroom everything, so she was very happy (Petra’s 17-year-old daughter’s maternity care)</a:t>
            </a:r>
          </a:p>
        </p:txBody>
      </p:sp>
    </p:spTree>
    <p:extLst>
      <p:ext uri="{BB962C8B-B14F-4D97-AF65-F5344CB8AC3E}">
        <p14:creationId xmlns:p14="http://schemas.microsoft.com/office/powerpoint/2010/main" val="3541958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DDDECE1215AF4CBB35CAF9C110188E" ma:contentTypeVersion="13" ma:contentTypeDescription="Create a new document." ma:contentTypeScope="" ma:versionID="f7aab3854fc996987dc816690720b7de">
  <xsd:schema xmlns:xsd="http://www.w3.org/2001/XMLSchema" xmlns:xs="http://www.w3.org/2001/XMLSchema" xmlns:p="http://schemas.microsoft.com/office/2006/metadata/properties" xmlns:ns2="2d10de1f-f385-44b8-9d40-ba6eb4a2113b" xmlns:ns3="d760c912-c1cf-4fab-84e7-4560406192bf" targetNamespace="http://schemas.microsoft.com/office/2006/metadata/properties" ma:root="true" ma:fieldsID="b339f3d6eb80e42498e028b0058ad8a7" ns2:_="" ns3:_="">
    <xsd:import namespace="2d10de1f-f385-44b8-9d40-ba6eb4a2113b"/>
    <xsd:import namespace="d760c912-c1cf-4fab-84e7-4560406192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10de1f-f385-44b8-9d40-ba6eb4a211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a7a97d3-a1e8-4e72-aadf-490c0711cb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0c912-c1cf-4fab-84e7-4560406192b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2398816-aa2a-47aa-ab21-dc07a1cfb8c8}" ma:internalName="TaxCatchAll" ma:showField="CatchAllData" ma:web="d760c912-c1cf-4fab-84e7-4560406192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26F33B-9915-458F-82E0-3EFB8754C0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E5E7B9-E00C-447C-91FE-13B4B2401D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10de1f-f385-44b8-9d40-ba6eb4a2113b"/>
    <ds:schemaRef ds:uri="d760c912-c1cf-4fab-84e7-4560406192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2054</TotalTime>
  <Words>2455</Words>
  <Application>Microsoft Office PowerPoint</Application>
  <PresentationFormat>Widescreen</PresentationFormat>
  <Paragraphs>213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 Claisse</dc:creator>
  <cp:lastModifiedBy>SHARMEEN, Anisah (NHS NORTH EAST AND NORTH CUMBRIA ICB - 16C)</cp:lastModifiedBy>
  <cp:revision>46</cp:revision>
  <dcterms:created xsi:type="dcterms:W3CDTF">2023-07-02T15:11:27Z</dcterms:created>
  <dcterms:modified xsi:type="dcterms:W3CDTF">2023-10-18T12:28:34Z</dcterms:modified>
</cp:coreProperties>
</file>