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11150" cy="73152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aleway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8C49C-978A-4A51-AB67-CA8B55E0B363}" v="20" dt="2023-10-09T08:45:16"/>
  </p1510:revLst>
</p1510:revInfo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69602" autoAdjust="0"/>
  </p:normalViewPr>
  <p:slideViewPr>
    <p:cSldViewPr snapToGrid="0">
      <p:cViewPr>
        <p:scale>
          <a:sx n="35" d="100"/>
          <a:sy n="35" d="100"/>
        </p:scale>
        <p:origin x="2194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 dirty="0">
                <a:latin typeface="Arial"/>
                <a:ea typeface="+mn-ea"/>
                <a:cs typeface="Arial"/>
              </a:rPr>
              <a:t>Introduction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Introduce as individuals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Introduce H&amp;SH as Federation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Introduce project (high level)</a:t>
            </a:r>
            <a:endParaRPr lang="en-GB"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 dirty="0">
                <a:latin typeface="Arial"/>
                <a:ea typeface="+mn-ea"/>
                <a:cs typeface="Arial"/>
              </a:rPr>
              <a:t>The Future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Expand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Cover </a:t>
            </a:r>
            <a:r>
              <a:rPr dirty="0" err="1">
                <a:latin typeface="Arial"/>
                <a:ea typeface="+mn-ea"/>
                <a:cs typeface="Arial"/>
              </a:rPr>
              <a:t>Billingham</a:t>
            </a:r>
            <a:r>
              <a:rPr dirty="0">
                <a:latin typeface="Arial"/>
                <a:ea typeface="+mn-ea"/>
                <a:cs typeface="Arial"/>
              </a:rPr>
              <a:t> and Norton PCN as well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Upskill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Developing our skills in</a:t>
            </a:r>
            <a:r>
              <a:rPr lang="en-GB" baseline="0" dirty="0">
                <a:latin typeface="Arial"/>
                <a:ea typeface="+mn-ea"/>
                <a:cs typeface="Arial"/>
              </a:rPr>
              <a:t> discussing the menopause with groups that we are not seeing consult. These include LD / physical disabilities / other demographic groups</a:t>
            </a:r>
            <a:endParaRPr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Group Clinics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? Provided</a:t>
            </a:r>
            <a:r>
              <a:rPr lang="en-GB" baseline="0" dirty="0">
                <a:latin typeface="Arial"/>
                <a:ea typeface="+mn-ea"/>
                <a:cs typeface="Arial"/>
              </a:rPr>
              <a:t> virtually</a:t>
            </a:r>
            <a:endParaRPr lang="en-GB"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ea typeface="+mn-ea"/>
                <a:cs typeface="Arial"/>
              </a:rPr>
              <a:t>Broaden Scope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latin typeface="Arial"/>
                <a:ea typeface="+mn-ea"/>
                <a:cs typeface="Arial"/>
              </a:rPr>
              <a:t>The</a:t>
            </a:r>
            <a:r>
              <a:rPr lang="en-GB" b="0" baseline="0" dirty="0">
                <a:latin typeface="Arial"/>
                <a:ea typeface="+mn-ea"/>
                <a:cs typeface="Arial"/>
              </a:rPr>
              <a:t> aim is for the clinics to be part of a women’s health hub offering a number of different services.</a:t>
            </a:r>
            <a:endParaRPr lang="en-GB" b="0"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Consider providing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Cytology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Family Planning (</a:t>
            </a:r>
            <a:r>
              <a:rPr lang="en-GB" dirty="0" err="1">
                <a:latin typeface="Arial"/>
                <a:ea typeface="+mn-ea"/>
                <a:cs typeface="Arial"/>
              </a:rPr>
              <a:t>inc.</a:t>
            </a:r>
            <a:r>
              <a:rPr lang="en-GB" dirty="0">
                <a:latin typeface="Arial"/>
                <a:ea typeface="+mn-ea"/>
                <a:cs typeface="Arial"/>
              </a:rPr>
              <a:t> LARCs)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Psychosexual clinics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Ultrasound scanning (reduce wait for HRT)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Endometrial sampling (reduce wait for HRT)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Outreach team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Education for local teams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 dirty="0">
                <a:latin typeface="Arial"/>
                <a:ea typeface="+mn-ea"/>
                <a:cs typeface="Arial"/>
              </a:rPr>
              <a:t>Need for Change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Media</a:t>
            </a:r>
            <a:r>
              <a:rPr lang="en-GB" baseline="0" dirty="0">
                <a:latin typeface="Arial"/>
                <a:ea typeface="+mn-ea"/>
                <a:cs typeface="Arial"/>
              </a:rPr>
              <a:t> coverage has increased – Women’s Health Strategy 2022 &amp; Davina McCall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Appointments are only 10 minutes – Rushed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Variation in HCP knowledge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Discrepancies lead to inconsistent standards of care</a:t>
            </a: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 dirty="0">
                <a:latin typeface="Arial"/>
                <a:ea typeface="+mn-ea"/>
                <a:cs typeface="Arial"/>
              </a:rPr>
              <a:t>Stage One - Planning (</a:t>
            </a:r>
            <a:r>
              <a:rPr lang="en-GB" b="1" dirty="0">
                <a:latin typeface="Arial"/>
                <a:ea typeface="+mn-ea"/>
                <a:cs typeface="Arial"/>
              </a:rPr>
              <a:t>Pilot Drop-In </a:t>
            </a:r>
            <a:r>
              <a:rPr b="1" dirty="0">
                <a:latin typeface="Arial"/>
                <a:ea typeface="+mn-ea"/>
                <a:cs typeface="Arial"/>
              </a:rPr>
              <a:t>Cafés)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Concept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Safe space for women to feel listened to about their experiences of menopause in our community</a:t>
            </a:r>
            <a:endParaRPr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Atmosphere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Non-clinical </a:t>
            </a:r>
            <a:r>
              <a:rPr lang="en-GB" dirty="0">
                <a:latin typeface="Arial"/>
                <a:ea typeface="+mn-ea"/>
                <a:cs typeface="Arial"/>
              </a:rPr>
              <a:t>safe environment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Warm, friendly, inviting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Location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Working with local small businesses in the heart of our communities</a:t>
            </a:r>
            <a:endParaRPr lang="en-GB"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Access</a:t>
            </a:r>
            <a:r>
              <a:rPr lang="en-GB" baseline="0" dirty="0">
                <a:latin typeface="Arial"/>
                <a:ea typeface="+mn-ea"/>
                <a:cs typeface="Arial"/>
              </a:rPr>
              <a:t> – Ensuring </a:t>
            </a:r>
            <a:r>
              <a:rPr dirty="0">
                <a:latin typeface="Arial"/>
                <a:ea typeface="+mn-ea"/>
                <a:cs typeface="Arial"/>
              </a:rPr>
              <a:t>good parking and public transport routes, as well as walkable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Confidentiality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Discussions with local business</a:t>
            </a:r>
            <a:r>
              <a:rPr lang="en-GB" baseline="0" dirty="0">
                <a:latin typeface="Arial"/>
                <a:ea typeface="+mn-ea"/>
                <a:cs typeface="Arial"/>
              </a:rPr>
              <a:t> to close to the public to maintain confidentiality</a:t>
            </a:r>
            <a:endParaRPr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Resources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Reliable evidence shared</a:t>
            </a:r>
            <a:r>
              <a:rPr lang="en-GB" baseline="0" dirty="0">
                <a:latin typeface="Arial"/>
                <a:ea typeface="+mn-ea"/>
                <a:cs typeface="Arial"/>
              </a:rPr>
              <a:t> in the café </a:t>
            </a:r>
            <a:endParaRPr lang="en-GB"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Support Pack </a:t>
            </a:r>
            <a:r>
              <a:rPr lang="en-GB" dirty="0">
                <a:latin typeface="Arial"/>
                <a:ea typeface="+mn-ea"/>
                <a:cs typeface="Arial"/>
              </a:rPr>
              <a:t>– Symptom tracker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Advertising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Promoted via</a:t>
            </a:r>
            <a:r>
              <a:rPr lang="en-GB" baseline="0" dirty="0">
                <a:latin typeface="Arial"/>
                <a:ea typeface="+mn-ea"/>
                <a:cs typeface="Arial"/>
              </a:rPr>
              <a:t> posters / leaflets in practices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Flyers &amp; posters sent to Practice Managers</a:t>
            </a:r>
            <a:endParaRPr lang="en-GB"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Shared with </a:t>
            </a:r>
            <a:r>
              <a:rPr dirty="0" err="1">
                <a:latin typeface="Arial"/>
                <a:ea typeface="+mn-ea"/>
                <a:cs typeface="Arial"/>
              </a:rPr>
              <a:t>Personalised</a:t>
            </a:r>
            <a:r>
              <a:rPr dirty="0">
                <a:latin typeface="Arial"/>
                <a:ea typeface="+mn-ea"/>
                <a:cs typeface="Arial"/>
              </a:rPr>
              <a:t> Care Team</a:t>
            </a:r>
            <a:endParaRPr lang="en-GB"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Shared with Council, </a:t>
            </a:r>
            <a:r>
              <a:rPr dirty="0" err="1">
                <a:latin typeface="Arial"/>
                <a:ea typeface="+mn-ea"/>
                <a:cs typeface="Arial"/>
              </a:rPr>
              <a:t>Healthwatch</a:t>
            </a:r>
            <a:r>
              <a:rPr dirty="0">
                <a:latin typeface="Arial"/>
                <a:ea typeface="+mn-ea"/>
                <a:cs typeface="Arial"/>
              </a:rPr>
              <a:t>, Public Health </a:t>
            </a:r>
            <a:endParaRPr lang="en-GB"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 err="1">
                <a:latin typeface="Arial"/>
                <a:ea typeface="+mn-ea"/>
                <a:cs typeface="Arial"/>
              </a:rPr>
              <a:t>Accurx</a:t>
            </a:r>
            <a:r>
              <a:rPr dirty="0">
                <a:latin typeface="Arial"/>
                <a:ea typeface="+mn-ea"/>
                <a:cs typeface="Arial"/>
              </a:rPr>
              <a:t> Texting out - added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 dirty="0">
                <a:latin typeface="Arial"/>
                <a:ea typeface="+mn-ea"/>
                <a:cs typeface="Arial"/>
              </a:rPr>
              <a:t>Menopause Drop-In Cafés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Nurse facilitated with support from the </a:t>
            </a:r>
            <a:r>
              <a:rPr dirty="0" err="1">
                <a:latin typeface="Arial"/>
                <a:ea typeface="+mn-ea"/>
                <a:cs typeface="Arial"/>
              </a:rPr>
              <a:t>Personalised</a:t>
            </a:r>
            <a:r>
              <a:rPr dirty="0">
                <a:latin typeface="Arial"/>
                <a:ea typeface="+mn-ea"/>
                <a:cs typeface="Arial"/>
              </a:rPr>
              <a:t> Care Team</a:t>
            </a:r>
            <a:endParaRPr lang="en-GB"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Resources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British Menopause Society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Women's Health Concern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Balance</a:t>
            </a:r>
            <a:endParaRPr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Supportive</a:t>
            </a:r>
          </a:p>
          <a:p>
            <a:pPr marL="628650" marR="0" lvl="1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/>
                <a:ea typeface="+mn-ea"/>
                <a:cs typeface="Arial"/>
              </a:rPr>
              <a:t>Encourage</a:t>
            </a:r>
            <a:r>
              <a:rPr lang="en-GB" baseline="0" dirty="0">
                <a:latin typeface="Arial"/>
                <a:ea typeface="+mn-ea"/>
                <a:cs typeface="Arial"/>
              </a:rPr>
              <a:t> a conversation</a:t>
            </a:r>
            <a:endParaRPr lang="en-GB" b="1" dirty="0">
              <a:latin typeface="Arial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Arial"/>
                <a:ea typeface="+mn-ea"/>
                <a:cs typeface="Arial"/>
              </a:rPr>
              <a:t>Power of</a:t>
            </a:r>
            <a:r>
              <a:rPr lang="en-GB" baseline="0" dirty="0">
                <a:latin typeface="Arial"/>
                <a:ea typeface="+mn-ea"/>
                <a:cs typeface="Arial"/>
              </a:rPr>
              <a:t> connection between women sharing experiences and e.g. Fiona</a:t>
            </a:r>
            <a:endParaRPr lang="en-GB" dirty="0">
              <a:latin typeface="Arial"/>
              <a:ea typeface="+mn-ea"/>
              <a:cs typeface="Arial"/>
            </a:endParaRPr>
          </a:p>
          <a:p>
            <a:pPr marL="457200" lvl="1" indent="0" algn="l" hangingPunc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baseline="0"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 dirty="0">
                <a:latin typeface="Arial"/>
                <a:ea typeface="+mn-ea"/>
                <a:cs typeface="Arial"/>
              </a:rPr>
              <a:t>Evidence of Success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97% Better (74% Much Better)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People have so many positive things to say about the drop-in cafés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 dirty="0">
                <a:latin typeface="Arial"/>
                <a:ea typeface="+mn-ea"/>
                <a:cs typeface="Arial"/>
              </a:rPr>
              <a:t>Stage Two - Planning (Clinics</a:t>
            </a:r>
            <a:r>
              <a:rPr lang="en-GB" b="1" dirty="0">
                <a:latin typeface="Arial"/>
                <a:ea typeface="+mn-ea"/>
                <a:cs typeface="Arial"/>
              </a:rPr>
              <a:t> - Pilot</a:t>
            </a:r>
            <a:r>
              <a:rPr b="1" dirty="0">
                <a:latin typeface="Arial"/>
                <a:ea typeface="+mn-ea"/>
                <a:cs typeface="Arial"/>
              </a:rPr>
              <a:t>)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Recruitment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Finding nurse</a:t>
            </a:r>
            <a:r>
              <a:rPr lang="en-GB" baseline="0" dirty="0">
                <a:latin typeface="Arial"/>
                <a:ea typeface="+mn-ea"/>
                <a:cs typeface="Arial"/>
              </a:rPr>
              <a:t> prescribers </a:t>
            </a:r>
            <a:r>
              <a:rPr lang="en-GB" dirty="0">
                <a:latin typeface="Arial"/>
                <a:ea typeface="+mn-ea"/>
                <a:cs typeface="Arial"/>
              </a:rPr>
              <a:t>with relevant training and recent experience in managing menopause in</a:t>
            </a:r>
            <a:r>
              <a:rPr lang="en-GB" baseline="0" dirty="0">
                <a:latin typeface="Arial"/>
                <a:ea typeface="+mn-ea"/>
                <a:cs typeface="Arial"/>
              </a:rPr>
              <a:t> Primary Care</a:t>
            </a:r>
            <a:endParaRPr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 err="1">
                <a:latin typeface="Arial"/>
                <a:ea typeface="+mn-ea"/>
                <a:cs typeface="Arial"/>
              </a:rPr>
              <a:t>Standardise</a:t>
            </a:r>
            <a:endParaRPr b="1"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Creating a well-led team to include: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Standard Operating Procedure</a:t>
            </a:r>
            <a:r>
              <a:rPr lang="en-GB" dirty="0">
                <a:latin typeface="Arial"/>
                <a:ea typeface="+mn-ea"/>
                <a:cs typeface="Arial"/>
              </a:rPr>
              <a:t> to ensure consistency, guidance and standards within the clinic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Use for Q&amp;Q if</a:t>
            </a:r>
            <a:r>
              <a:rPr lang="en-GB" baseline="0" dirty="0">
                <a:latin typeface="Arial"/>
                <a:ea typeface="+mn-ea"/>
                <a:cs typeface="Arial"/>
              </a:rPr>
              <a:t> required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Completed a menopause competency self assessment – with support of GP Lead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Clinical supervision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Clinical governance – note review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How to work with complex issues / breast cancer history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1:1s if required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WhatsApp group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Sending a task back to the registered practice</a:t>
            </a:r>
            <a:endParaRPr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Data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Ongoing data collection is carried</a:t>
            </a:r>
            <a:r>
              <a:rPr lang="en-GB" baseline="0" dirty="0">
                <a:latin typeface="Arial"/>
                <a:ea typeface="+mn-ea"/>
                <a:cs typeface="Arial"/>
              </a:rPr>
              <a:t> out to prove the concept, to include: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Number of appointments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HRT prescribing rates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Referrals on</a:t>
            </a:r>
          </a:p>
          <a:p>
            <a:pPr marL="1085850" lvl="2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aseline="0" dirty="0">
                <a:latin typeface="Arial"/>
                <a:ea typeface="+mn-ea"/>
                <a:cs typeface="Arial"/>
              </a:rPr>
              <a:t>Patient satisfaction </a:t>
            </a:r>
            <a:r>
              <a:rPr lang="en-GB" baseline="0">
                <a:latin typeface="Arial"/>
                <a:ea typeface="+mn-ea"/>
                <a:cs typeface="Arial"/>
              </a:rPr>
              <a:t>and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 dirty="0">
                <a:latin typeface="Arial"/>
                <a:ea typeface="+mn-ea"/>
                <a:cs typeface="Arial"/>
              </a:rPr>
              <a:t>Menopause Clinic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latin typeface="Arial"/>
                <a:ea typeface="+mn-ea"/>
                <a:cs typeface="Arial"/>
              </a:rPr>
              <a:t>Located within our 7 Day Enhanced Access Service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latin typeface="Arial"/>
                <a:ea typeface="+mn-ea"/>
                <a:cs typeface="Arial"/>
              </a:rPr>
              <a:t>Initial 30</a:t>
            </a:r>
            <a:r>
              <a:rPr lang="en-GB" b="0" baseline="0" dirty="0">
                <a:latin typeface="Arial"/>
                <a:ea typeface="+mn-ea"/>
                <a:cs typeface="Arial"/>
              </a:rPr>
              <a:t> minute appointments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baseline="0" dirty="0">
                <a:latin typeface="Arial"/>
                <a:ea typeface="+mn-ea"/>
                <a:cs typeface="Arial"/>
              </a:rPr>
              <a:t>Holistic assessment – looking at the woman as a whole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baseline="0" dirty="0">
                <a:latin typeface="Arial"/>
                <a:ea typeface="+mn-ea"/>
                <a:cs typeface="Arial"/>
              </a:rPr>
              <a:t>What we are not. Refer to secondary care / specialist menopause as needed. Safety net back to GP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baseline="0" dirty="0">
                <a:latin typeface="Arial"/>
                <a:ea typeface="+mn-ea"/>
                <a:cs typeface="Arial"/>
              </a:rPr>
              <a:t>Working within our existing 7 Day Service, the admin team can do ref letters / task GP Practices and ensure any bloods are reviewed by a GP within the 7 Day Team</a:t>
            </a:r>
            <a:endParaRPr lang="en-GB" b="0"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 dirty="0">
                <a:latin typeface="Arial"/>
                <a:ea typeface="+mn-ea"/>
                <a:cs typeface="Arial"/>
              </a:rPr>
              <a:t>Case Stud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GP Consultation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Susan went to her GP with Hot Flushes and Poor Sleep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GP said she was "too high risk" for HRT due to FH and PMH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GP prescribed Sertraline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Café 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Received a text telling them about our drop-in café sessions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At café – listened to / </a:t>
            </a:r>
            <a:r>
              <a:rPr lang="en-GB" dirty="0" err="1">
                <a:latin typeface="Arial"/>
                <a:ea typeface="+mn-ea"/>
                <a:cs typeface="Arial"/>
              </a:rPr>
              <a:t>Sx</a:t>
            </a:r>
            <a:r>
              <a:rPr lang="en-GB" dirty="0">
                <a:latin typeface="Arial"/>
                <a:ea typeface="+mn-ea"/>
                <a:cs typeface="Arial"/>
              </a:rPr>
              <a:t> tracker</a:t>
            </a:r>
            <a:r>
              <a:rPr lang="en-GB" baseline="0" dirty="0">
                <a:latin typeface="Arial"/>
                <a:ea typeface="+mn-ea"/>
                <a:cs typeface="Arial"/>
              </a:rPr>
              <a:t> / resource pack given</a:t>
            </a:r>
            <a:endParaRPr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Then</a:t>
            </a:r>
            <a:r>
              <a:rPr lang="en-GB" baseline="0" dirty="0">
                <a:latin typeface="Arial"/>
                <a:ea typeface="+mn-ea"/>
                <a:cs typeface="Arial"/>
              </a:rPr>
              <a:t> booked men. clinic appt. via own GP</a:t>
            </a:r>
            <a:endParaRPr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Appointment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30 minute face to face appointment</a:t>
            </a:r>
            <a:r>
              <a:rPr lang="en-GB" dirty="0">
                <a:latin typeface="Arial"/>
                <a:ea typeface="+mn-ea"/>
                <a:cs typeface="Arial"/>
              </a:rPr>
              <a:t> pre-loaded with info</a:t>
            </a:r>
            <a:r>
              <a:rPr lang="en-GB" baseline="0" dirty="0">
                <a:latin typeface="Arial"/>
                <a:ea typeface="+mn-ea"/>
                <a:cs typeface="Arial"/>
              </a:rPr>
              <a:t> from drop-in café</a:t>
            </a:r>
            <a:endParaRPr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Discussed the risk and benefits of HRT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Discussed the risk and benefits of breast cancer specifically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Outcome</a:t>
            </a:r>
            <a:endParaRPr lang="en-GB" b="1"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latin typeface="Arial"/>
                <a:ea typeface="+mn-ea"/>
                <a:cs typeface="Arial"/>
              </a:rPr>
              <a:t>We met Susan’s needs</a:t>
            </a:r>
            <a:endParaRPr b="0"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HRT prescribed and a follow up</a:t>
            </a:r>
            <a:r>
              <a:rPr lang="en-GB" dirty="0">
                <a:latin typeface="Arial"/>
                <a:ea typeface="+mn-ea"/>
                <a:cs typeface="Arial"/>
              </a:rPr>
              <a:t> review appointment</a:t>
            </a:r>
            <a:r>
              <a:rPr lang="en-GB" baseline="0" dirty="0">
                <a:latin typeface="Arial"/>
                <a:ea typeface="+mn-ea"/>
                <a:cs typeface="Arial"/>
              </a:rPr>
              <a:t> given there &amp; then to pt.</a:t>
            </a:r>
            <a:endParaRPr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BP taken (and raised) so signposted to own GP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BMI explored so referred to Health and Wellbeing Coach for follow-up</a:t>
            </a:r>
            <a:endParaRPr lang="en-GB" dirty="0">
              <a:latin typeface="Arial"/>
              <a:ea typeface="+mn-ea"/>
              <a:cs typeface="Arial"/>
            </a:endParaRP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Task was then set with all the above</a:t>
            </a:r>
            <a:r>
              <a:rPr lang="en-GB" baseline="0" dirty="0">
                <a:latin typeface="Arial"/>
                <a:ea typeface="+mn-ea"/>
                <a:cs typeface="Arial"/>
              </a:rPr>
              <a:t> info to her own GP</a:t>
            </a:r>
            <a:endParaRPr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 dirty="0">
                <a:latin typeface="Arial"/>
                <a:ea typeface="+mn-ea"/>
                <a:cs typeface="Arial"/>
              </a:rPr>
              <a:t>Challenges</a:t>
            </a:r>
            <a:endParaRPr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Timings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Trial and error getting the time right for as many women as possible</a:t>
            </a: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ea typeface="+mn-ea"/>
                <a:cs typeface="Arial"/>
              </a:rPr>
              <a:t>Training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ea typeface="+mn-ea"/>
                <a:cs typeface="Arial"/>
              </a:rPr>
              <a:t>Many courses are oversubscribed - long waiting times – and expensive</a:t>
            </a:r>
            <a:endParaRPr lang="en-GB" b="1" dirty="0">
              <a:latin typeface="Arial"/>
              <a:ea typeface="+mn-ea"/>
              <a:cs typeface="Arial"/>
            </a:endParaRPr>
          </a:p>
          <a:p>
            <a:pPr marL="171450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b="1" dirty="0">
                <a:latin typeface="Arial"/>
                <a:ea typeface="+mn-ea"/>
                <a:cs typeface="Arial"/>
              </a:rPr>
              <a:t>Criteria</a:t>
            </a:r>
          </a:p>
          <a:p>
            <a:pPr marL="628650" lvl="1" indent="-171450" algn="l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>
                <a:latin typeface="Arial"/>
                <a:ea typeface="+mn-ea"/>
                <a:cs typeface="Arial"/>
              </a:rPr>
              <a:t>Over 45s only - means people who need more complex care aren't seeing multiple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10/18/2023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Cover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 Ba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1886" y="2648632"/>
            <a:ext cx="11759463" cy="2017936"/>
            <a:chOff x="625843" y="2676525"/>
            <a:chExt cx="11759463" cy="2017936"/>
          </a:xfrm>
        </p:grpSpPr>
        <p:sp>
          <p:nvSpPr>
            <p:cNvPr id="3" name="Rectangle 2"/>
            <p:cNvSpPr/>
            <p:nvPr/>
          </p:nvSpPr>
          <p:spPr>
            <a:xfrm>
              <a:off x="819150" y="2676525"/>
              <a:ext cx="11372850" cy="11144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3000" b="1" dirty="0">
                  <a:solidFill>
                    <a:srgbClr val="000000"/>
                  </a:solidFill>
                  <a:latin typeface="Raleway"/>
                  <a:ea typeface="+mn-ea"/>
                  <a:cs typeface="Raleway"/>
                </a:rPr>
                <a:t>Developing a Community Based Menopause Service for Women in Stockton and Hartlepool using a Holistic Approach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5843" y="4113436"/>
              <a:ext cx="11759463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 spc="1050" dirty="0">
                  <a:latin typeface="Raleway"/>
                  <a:ea typeface="+mn-ea"/>
                  <a:cs typeface="Raleway"/>
                </a:rPr>
                <a:t>Dr Lucy Newt</a:t>
              </a:r>
              <a:r>
                <a:rPr lang="en-GB" sz="2550" spc="1050" dirty="0">
                  <a:latin typeface="Raleway"/>
                  <a:ea typeface="+mn-ea"/>
                  <a:cs typeface="Raleway"/>
                </a:rPr>
                <a:t>o</a:t>
              </a:r>
              <a:r>
                <a:rPr lang="en-GB" sz="2550" spc="1050" dirty="0">
                  <a:latin typeface="Raleway"/>
                  <a:cs typeface="Raleway"/>
                </a:rPr>
                <a:t>n &amp; Lin Greenfield</a:t>
              </a:r>
              <a:endParaRPr sz="2550" spc="1050" dirty="0">
                <a:latin typeface="Raleway"/>
                <a:ea typeface="+mn-ea"/>
                <a:cs typeface="Raleway"/>
              </a:endParaRPr>
            </a:p>
          </p:txBody>
        </p:sp>
      </p:grpSp>
      <p:pic>
        <p:nvPicPr>
          <p:cNvPr id="5" name="HSH Logo Final-ai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906125" y="190500"/>
            <a:ext cx="1975757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Cover copy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 Ba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495" y="228600"/>
            <a:ext cx="10939670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600" spc="1875">
                <a:latin typeface="Raleway"/>
                <a:ea typeface="+mn-ea"/>
                <a:cs typeface="Raleway"/>
              </a:rPr>
              <a:t>The Future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595522" y="2337089"/>
            <a:ext cx="2924175" cy="2686050"/>
            <a:chOff x="9661492" y="2333625"/>
            <a:chExt cx="2924175" cy="2686050"/>
          </a:xfrm>
        </p:grpSpPr>
        <p:pic>
          <p:nvPicPr>
            <p:cNvPr id="14" name="Shape-1 copy 2"/>
            <p:cNvPicPr/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9661492" y="2333625"/>
              <a:ext cx="2924175" cy="268605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766267" y="4238625"/>
              <a:ext cx="2676525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Group Clinics</a:t>
              </a:r>
            </a:p>
          </p:txBody>
        </p:sp>
        <p:pic>
          <p:nvPicPr>
            <p:cNvPr id="16" name="Digital-Nomad-Community-Outline-15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0543888" y="2752725"/>
              <a:ext cx="1159383" cy="1323975"/>
            </a:xfrm>
            <a:prstGeom prst="rect">
              <a:avLst/>
            </a:prstGeom>
          </p:spPr>
        </p:pic>
      </p:grpSp>
      <p:pic>
        <p:nvPicPr>
          <p:cNvPr id="4" name="HSH Logo Final-ai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0906125" y="190500"/>
            <a:ext cx="1975757" cy="88582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63583" y="2333625"/>
            <a:ext cx="2924175" cy="2686050"/>
            <a:chOff x="463583" y="2333625"/>
            <a:chExt cx="2924175" cy="2686050"/>
          </a:xfrm>
        </p:grpSpPr>
        <p:pic>
          <p:nvPicPr>
            <p:cNvPr id="5" name="Shape-1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63583" y="2333625"/>
              <a:ext cx="2924175" cy="26860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87458" y="4238625"/>
              <a:ext cx="1838325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Expand</a:t>
              </a:r>
            </a:p>
          </p:txBody>
        </p:sp>
        <p:pic>
          <p:nvPicPr>
            <p:cNvPr id="7" name="ArrowOutline29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263683" y="2752725"/>
              <a:ext cx="1323975" cy="132397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9662400" y="2333625"/>
            <a:ext cx="2924175" cy="2686050"/>
            <a:chOff x="6595522" y="2333625"/>
            <a:chExt cx="2924175" cy="2686050"/>
          </a:xfrm>
        </p:grpSpPr>
        <p:pic>
          <p:nvPicPr>
            <p:cNvPr id="8" name="Shape-1 copy 3"/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6595522" y="2333625"/>
              <a:ext cx="2924175" cy="2686050"/>
            </a:xfrm>
            <a:prstGeom prst="rect">
              <a:avLst/>
            </a:prstGeom>
          </p:spPr>
        </p:pic>
        <p:pic>
          <p:nvPicPr>
            <p:cNvPr id="9" name="Interface36-O"/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395622" y="2752725"/>
              <a:ext cx="1323975" cy="1323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805072" y="4238625"/>
              <a:ext cx="2466975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Broaden Scope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29553" y="2333625"/>
            <a:ext cx="2924175" cy="2686050"/>
            <a:chOff x="3529553" y="2333625"/>
            <a:chExt cx="2924175" cy="2686050"/>
          </a:xfrm>
        </p:grpSpPr>
        <p:pic>
          <p:nvPicPr>
            <p:cNvPr id="11" name="Shape-1 copy 1"/>
            <p:cNvPicPr/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3529553" y="2333625"/>
              <a:ext cx="2924175" cy="268605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929603" y="4238625"/>
              <a:ext cx="2085975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Upskill</a:t>
              </a:r>
            </a:p>
          </p:txBody>
        </p:sp>
        <p:pic>
          <p:nvPicPr>
            <p:cNvPr id="13" name="education24-O"/>
            <p:cNvPicPr/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4513349" y="2752725"/>
              <a:ext cx="956582" cy="1323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Untitled copy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 Ba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pic>
        <p:nvPicPr>
          <p:cNvPr id="3" name="HSH Logo Final-ai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477966" y="2333021"/>
            <a:ext cx="6093318" cy="26872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2863" y="6524625"/>
            <a:ext cx="13096875" cy="581025"/>
          </a:xfrm>
          <a:prstGeom prst="rect">
            <a:avLst/>
          </a:prstGeom>
        </p:spPr>
        <p:txBody>
          <a:bodyPr spcFirstLastPara="0" lIns="74490" tIns="74490" rIns="74490" bIns="0" anchor="t"/>
          <a:lstStyle/>
          <a:p>
            <a:pPr algn="ctr" hangingPunct="0">
              <a:lnSpc>
                <a:spcPct val="100000"/>
              </a:lnSpc>
            </a:pPr>
            <a:r>
              <a:rPr sz="2815">
                <a:latin typeface="Raleway"/>
                <a:ea typeface="+mn-ea"/>
                <a:cs typeface="Raleway"/>
              </a:rPr>
              <a:t>info.hash@nhs.net </a:t>
            </a:r>
            <a:r>
              <a:rPr sz="2815" b="1">
                <a:latin typeface="Raleway"/>
                <a:ea typeface="+mn-ea"/>
                <a:cs typeface="Raleway"/>
              </a:rPr>
              <a:t>|</a:t>
            </a:r>
            <a:r>
              <a:rPr sz="2815">
                <a:latin typeface="Raleway"/>
                <a:ea typeface="+mn-ea"/>
                <a:cs typeface="Raleway"/>
              </a:rPr>
              <a:t> 01642 061047 </a:t>
            </a:r>
            <a:r>
              <a:rPr sz="2815" b="1">
                <a:latin typeface="Raleway"/>
                <a:ea typeface="+mn-ea"/>
                <a:cs typeface="Raleway"/>
              </a:rPr>
              <a:t>| </a:t>
            </a:r>
            <a:r>
              <a:rPr sz="2815">
                <a:latin typeface="Raleway"/>
                <a:ea typeface="+mn-ea"/>
                <a:cs typeface="Raleway"/>
              </a:rPr>
              <a:t>hartlepoolandstocktonhealth.co.uk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Cover copy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 Ba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495" y="228600"/>
            <a:ext cx="10939670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600" spc="1875">
                <a:latin typeface="Raleway"/>
                <a:ea typeface="+mn-ea"/>
                <a:cs typeface="Raleway"/>
              </a:rPr>
              <a:t>The Need for Change</a:t>
            </a:r>
          </a:p>
        </p:txBody>
      </p:sp>
      <p:pic>
        <p:nvPicPr>
          <p:cNvPr id="4" name="HSH Logo Final-ai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906125" y="190500"/>
            <a:ext cx="1975757" cy="8858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14312" y="1257300"/>
            <a:ext cx="6248400" cy="5457825"/>
            <a:chOff x="814312" y="1257300"/>
            <a:chExt cx="6248400" cy="5457825"/>
          </a:xfrm>
        </p:grpSpPr>
        <p:pic>
          <p:nvPicPr>
            <p:cNvPr id="5" name="Shape-1 copy 1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814312" y="1257300"/>
              <a:ext cx="6248400" cy="5457825"/>
            </a:xfrm>
            <a:prstGeom prst="rect">
              <a:avLst/>
            </a:prstGeom>
          </p:spPr>
        </p:pic>
        <p:pic>
          <p:nvPicPr>
            <p:cNvPr id="6" name="National Cancer Institute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63592" y="1304925"/>
              <a:ext cx="6111742" cy="53244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567538" y="1762125"/>
            <a:ext cx="4667250" cy="676275"/>
            <a:chOff x="7567538" y="1762125"/>
            <a:chExt cx="4667250" cy="676275"/>
          </a:xfrm>
        </p:grpSpPr>
        <p:pic>
          <p:nvPicPr>
            <p:cNvPr id="7" name="Shape-1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567538" y="1762125"/>
              <a:ext cx="4667250" cy="6762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00888" y="1795463"/>
              <a:ext cx="4076700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GB" sz="2769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Appointment Requests</a:t>
              </a:r>
              <a:endParaRPr sz="2769" dirty="0">
                <a:solidFill>
                  <a:srgbClr val="FFFFFF"/>
                </a:solidFill>
                <a:latin typeface="Raleway"/>
                <a:ea typeface="+mn-ea"/>
                <a:cs typeface="Raleway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96142" y="3028950"/>
            <a:ext cx="4667250" cy="676275"/>
            <a:chOff x="7596142" y="3028950"/>
            <a:chExt cx="4667250" cy="676275"/>
          </a:xfrm>
        </p:grpSpPr>
        <p:pic>
          <p:nvPicPr>
            <p:cNvPr id="9" name="Shape-1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7596142" y="3028950"/>
              <a:ext cx="4667250" cy="6762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729492" y="3062288"/>
              <a:ext cx="4257675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hangingPunct="0"/>
              <a:r>
                <a:rPr lang="en-GB" sz="2769" dirty="0">
                  <a:solidFill>
                    <a:srgbClr val="FFFFFF"/>
                  </a:solidFill>
                  <a:latin typeface="Raleway"/>
                  <a:cs typeface="Raleway"/>
                </a:rPr>
                <a:t>Media Interest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67538" y="4295775"/>
            <a:ext cx="4667250" cy="676275"/>
            <a:chOff x="7567538" y="4295775"/>
            <a:chExt cx="4667250" cy="676275"/>
          </a:xfrm>
        </p:grpSpPr>
        <p:pic>
          <p:nvPicPr>
            <p:cNvPr id="11" name="Shape-1"/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567538" y="4295775"/>
              <a:ext cx="4667250" cy="6762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700888" y="4329113"/>
              <a:ext cx="4257675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769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Time Constraints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67538" y="5562600"/>
            <a:ext cx="4667250" cy="676275"/>
            <a:chOff x="7567538" y="5562600"/>
            <a:chExt cx="4667250" cy="676275"/>
          </a:xfrm>
        </p:grpSpPr>
        <p:pic>
          <p:nvPicPr>
            <p:cNvPr id="13" name="Shape-1"/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567538" y="5562600"/>
              <a:ext cx="4667250" cy="67627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700888" y="5595938"/>
              <a:ext cx="4257675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769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Variations in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Cover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 Ba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495" y="228600"/>
            <a:ext cx="10939670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lang="en-GB" sz="3600" spc="1875" dirty="0">
                <a:latin typeface="Raleway"/>
                <a:ea typeface="+mn-ea"/>
                <a:cs typeface="Raleway"/>
              </a:rPr>
              <a:t>Planning Stage One</a:t>
            </a:r>
            <a:endParaRPr sz="3600" spc="1875" dirty="0">
              <a:latin typeface="Raleway"/>
              <a:ea typeface="+mn-ea"/>
              <a:cs typeface="Raleway"/>
            </a:endParaRPr>
          </a:p>
        </p:txBody>
      </p:sp>
      <p:pic>
        <p:nvPicPr>
          <p:cNvPr id="4" name="HSH Logo Final-ai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906125" y="190500"/>
            <a:ext cx="1975757" cy="8858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005013" y="1257300"/>
            <a:ext cx="2924175" cy="2686050"/>
            <a:chOff x="2005013" y="1257300"/>
            <a:chExt cx="2924175" cy="2686050"/>
          </a:xfrm>
        </p:grpSpPr>
        <p:pic>
          <p:nvPicPr>
            <p:cNvPr id="5" name="Shape-1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2005013" y="1257300"/>
              <a:ext cx="2924175" cy="2686050"/>
            </a:xfrm>
            <a:prstGeom prst="rect">
              <a:avLst/>
            </a:prstGeom>
          </p:spPr>
        </p:pic>
        <p:pic>
          <p:nvPicPr>
            <p:cNvPr id="6" name="education32-O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3008885" y="1676400"/>
              <a:ext cx="916430" cy="13239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93133" y="3162300"/>
              <a:ext cx="1838325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Concept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05013" y="4057650"/>
            <a:ext cx="2924175" cy="2686050"/>
            <a:chOff x="2005013" y="4057650"/>
            <a:chExt cx="2924175" cy="2686050"/>
          </a:xfrm>
        </p:grpSpPr>
        <p:pic>
          <p:nvPicPr>
            <p:cNvPr id="8" name="Shape-1 copy 3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005013" y="4057650"/>
              <a:ext cx="2924175" cy="2686050"/>
            </a:xfrm>
            <a:prstGeom prst="rect">
              <a:avLst/>
            </a:prstGeom>
          </p:spPr>
        </p:pic>
        <p:pic>
          <p:nvPicPr>
            <p:cNvPr id="9" name="unlock-alt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963704" y="4476750"/>
              <a:ext cx="1006793" cy="1323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97906" y="5962650"/>
              <a:ext cx="2300288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Confidentiality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62538" y="4057650"/>
            <a:ext cx="2924175" cy="2686050"/>
            <a:chOff x="5062538" y="4057650"/>
            <a:chExt cx="2924175" cy="2686050"/>
          </a:xfrm>
        </p:grpSpPr>
        <p:pic>
          <p:nvPicPr>
            <p:cNvPr id="11" name="Shape-1 copy 4"/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5062538" y="4057650"/>
              <a:ext cx="2924175" cy="2686050"/>
            </a:xfrm>
            <a:prstGeom prst="rect">
              <a:avLst/>
            </a:prstGeom>
          </p:spPr>
        </p:pic>
        <p:pic>
          <p:nvPicPr>
            <p:cNvPr id="12" name="Marketing89-O"/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5846828" y="4476750"/>
              <a:ext cx="1355595" cy="13239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355431" y="5962650"/>
              <a:ext cx="2300288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Resources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120063" y="4057650"/>
            <a:ext cx="2924175" cy="2686050"/>
            <a:chOff x="8120063" y="4057650"/>
            <a:chExt cx="2924175" cy="2686050"/>
          </a:xfrm>
        </p:grpSpPr>
        <p:pic>
          <p:nvPicPr>
            <p:cNvPr id="14" name="Shape-1 copy 5"/>
            <p:cNvPicPr/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8120063" y="4057650"/>
              <a:ext cx="2924175" cy="268605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8412956" y="5962650"/>
              <a:ext cx="2300288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Advertising</a:t>
              </a:r>
            </a:p>
          </p:txBody>
        </p:sp>
        <p:pic>
          <p:nvPicPr>
            <p:cNvPr id="16" name="megaphone"/>
            <p:cNvPicPr/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8838724" y="4476750"/>
              <a:ext cx="1486853" cy="132397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062538" y="1257300"/>
            <a:ext cx="2924175" cy="2686050"/>
            <a:chOff x="5062538" y="1257300"/>
            <a:chExt cx="2924175" cy="2686050"/>
          </a:xfrm>
        </p:grpSpPr>
        <p:pic>
          <p:nvPicPr>
            <p:cNvPr id="17" name="Shape-1 copy 1"/>
            <p:cNvPicPr/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5062538" y="1257300"/>
              <a:ext cx="2924175" cy="268605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462588" y="3162300"/>
              <a:ext cx="2085975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Atmosphere</a:t>
              </a:r>
            </a:p>
          </p:txBody>
        </p:sp>
        <p:pic>
          <p:nvPicPr>
            <p:cNvPr id="19" name="Coffee-Tea-Bag-Cup-Outline-60"/>
            <p:cNvPicPr/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5774964" y="1676400"/>
              <a:ext cx="1499322" cy="132397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120063" y="1257300"/>
            <a:ext cx="2924175" cy="2686050"/>
            <a:chOff x="8120063" y="1257300"/>
            <a:chExt cx="2924175" cy="2686050"/>
          </a:xfrm>
        </p:grpSpPr>
        <p:pic>
          <p:nvPicPr>
            <p:cNvPr id="20" name="Shape-1 copy 2"/>
            <p:cNvPicPr/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8120063" y="1257300"/>
              <a:ext cx="2924175" cy="268605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661524" y="3162300"/>
              <a:ext cx="1838325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Location</a:t>
              </a:r>
            </a:p>
          </p:txBody>
        </p:sp>
        <p:pic>
          <p:nvPicPr>
            <p:cNvPr id="22" name="education23-O"/>
            <p:cNvPicPr/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8887745" y="1676400"/>
              <a:ext cx="1388809" cy="1323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Cover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 Ba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495" y="228600"/>
            <a:ext cx="10939670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600" spc="1725">
                <a:latin typeface="Raleway"/>
                <a:ea typeface="+mn-ea"/>
                <a:cs typeface="Raleway"/>
              </a:rPr>
              <a:t>Menopause Drop-In Café</a:t>
            </a:r>
          </a:p>
        </p:txBody>
      </p:sp>
      <p:pic>
        <p:nvPicPr>
          <p:cNvPr id="4" name="HSH Logo Final-ai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906125" y="190500"/>
            <a:ext cx="1975757" cy="8858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14312" y="1257300"/>
            <a:ext cx="6248400" cy="5457825"/>
            <a:chOff x="814312" y="1257300"/>
            <a:chExt cx="6248400" cy="5457825"/>
          </a:xfrm>
        </p:grpSpPr>
        <p:pic>
          <p:nvPicPr>
            <p:cNvPr id="5" name="Shape-1 copy 1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814312" y="1257300"/>
              <a:ext cx="6248400" cy="5457825"/>
            </a:xfrm>
            <a:prstGeom prst="rect">
              <a:avLst/>
            </a:prstGeom>
          </p:spPr>
        </p:pic>
        <p:pic>
          <p:nvPicPr>
            <p:cNvPr id="6" name="First Stockton Cafe - Wide  Shot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63592" y="1304925"/>
              <a:ext cx="6111742" cy="53244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567538" y="1762125"/>
            <a:ext cx="4667250" cy="676275"/>
            <a:chOff x="7567538" y="1762125"/>
            <a:chExt cx="4667250" cy="676275"/>
          </a:xfrm>
        </p:grpSpPr>
        <p:pic>
          <p:nvPicPr>
            <p:cNvPr id="7" name="Shape-1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567538" y="1762125"/>
              <a:ext cx="4667250" cy="6762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00888" y="1795463"/>
              <a:ext cx="4076700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769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Nurse Facilitated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96142" y="3028950"/>
            <a:ext cx="4667250" cy="676275"/>
            <a:chOff x="7596142" y="3028950"/>
            <a:chExt cx="4667250" cy="676275"/>
          </a:xfrm>
        </p:grpSpPr>
        <p:pic>
          <p:nvPicPr>
            <p:cNvPr id="9" name="Shape-1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7596142" y="3028950"/>
              <a:ext cx="4667250" cy="6762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729492" y="3062288"/>
              <a:ext cx="4257675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lang="en-GB" sz="2769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Reliable Resources</a:t>
              </a:r>
              <a:endParaRPr sz="2769" dirty="0">
                <a:solidFill>
                  <a:srgbClr val="FFFFFF"/>
                </a:solidFill>
                <a:latin typeface="Raleway"/>
                <a:ea typeface="+mn-ea"/>
                <a:cs typeface="Raleway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67538" y="4295775"/>
            <a:ext cx="4667250" cy="676275"/>
            <a:chOff x="7567538" y="4295775"/>
            <a:chExt cx="4667250" cy="676275"/>
          </a:xfrm>
        </p:grpSpPr>
        <p:pic>
          <p:nvPicPr>
            <p:cNvPr id="11" name="Shape-1"/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567538" y="4295775"/>
              <a:ext cx="4667250" cy="6762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700888" y="4329113"/>
              <a:ext cx="4257675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769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Supportive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67538" y="5562600"/>
            <a:ext cx="4667250" cy="676275"/>
            <a:chOff x="7567538" y="5562600"/>
            <a:chExt cx="4667250" cy="676275"/>
          </a:xfrm>
        </p:grpSpPr>
        <p:pic>
          <p:nvPicPr>
            <p:cNvPr id="13" name="Shape-1"/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567538" y="5562600"/>
              <a:ext cx="4667250" cy="67627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700888" y="5595938"/>
              <a:ext cx="4257675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769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Forming Connections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Cover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 Ba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495" y="228600"/>
            <a:ext cx="10939670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600" spc="1875">
                <a:latin typeface="Raleway"/>
                <a:ea typeface="+mn-ea"/>
                <a:cs typeface="Raleway"/>
              </a:rPr>
              <a:t>Evidence of Success</a:t>
            </a:r>
          </a:p>
        </p:txBody>
      </p:sp>
      <p:pic>
        <p:nvPicPr>
          <p:cNvPr id="4" name="HSH Logo Final-ai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906125" y="190500"/>
            <a:ext cx="1975757" cy="88582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196953" y="1333500"/>
            <a:ext cx="4312369" cy="5372100"/>
            <a:chOff x="1196953" y="1333500"/>
            <a:chExt cx="4312369" cy="5372100"/>
          </a:xfrm>
        </p:grpSpPr>
        <p:pic>
          <p:nvPicPr>
            <p:cNvPr id="5" name="Chart 1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196953" y="2076450"/>
              <a:ext cx="4312369" cy="46291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74382" y="1333500"/>
              <a:ext cx="3052763" cy="1066014"/>
            </a:xfrm>
            <a:prstGeom prst="rect">
              <a:avLst/>
            </a:prstGeom>
          </p:spPr>
          <p:txBody>
            <a:bodyPr spcFirstLastPara="0" lIns="115871" tIns="115871" rIns="115871" bIns="0" anchor="t"/>
            <a:lstStyle/>
            <a:p>
              <a:pPr algn="just" hangingPunct="0">
                <a:lnSpc>
                  <a:spcPct val="100000"/>
                </a:lnSpc>
              </a:pPr>
              <a:r>
                <a:rPr sz="2737">
                  <a:solidFill>
                    <a:srgbClr val="000000"/>
                  </a:solidFill>
                  <a:latin typeface="Raleway"/>
                  <a:ea typeface="+mn-ea"/>
                  <a:cs typeface="Raleway"/>
                </a:rPr>
                <a:t>How do you feel after the session?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26103" y="1333500"/>
            <a:ext cx="6064293" cy="5505450"/>
            <a:chOff x="5826103" y="1333500"/>
            <a:chExt cx="6064293" cy="5505450"/>
          </a:xfrm>
        </p:grpSpPr>
        <p:pic>
          <p:nvPicPr>
            <p:cNvPr id="7" name="Shape-1 copy 6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7934325" y="5829300"/>
              <a:ext cx="3956071" cy="1009650"/>
            </a:xfrm>
            <a:prstGeom prst="rect">
              <a:avLst/>
            </a:prstGeom>
          </p:spPr>
        </p:pic>
        <p:pic>
          <p:nvPicPr>
            <p:cNvPr id="8" name="Shape-1 copy 5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934325" y="3181350"/>
              <a:ext cx="3956071" cy="2562225"/>
            </a:xfrm>
            <a:prstGeom prst="rect">
              <a:avLst/>
            </a:prstGeom>
          </p:spPr>
        </p:pic>
        <p:pic>
          <p:nvPicPr>
            <p:cNvPr id="9" name="Shape-1 copy 4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826103" y="5057775"/>
              <a:ext cx="1986838" cy="1781175"/>
            </a:xfrm>
            <a:prstGeom prst="rect">
              <a:avLst/>
            </a:prstGeom>
          </p:spPr>
        </p:pic>
        <p:pic>
          <p:nvPicPr>
            <p:cNvPr id="10" name="Shape-1 copy 3"/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5826103" y="3181350"/>
              <a:ext cx="1986838" cy="1781175"/>
            </a:xfrm>
            <a:prstGeom prst="rect">
              <a:avLst/>
            </a:prstGeom>
          </p:spPr>
        </p:pic>
        <p:pic>
          <p:nvPicPr>
            <p:cNvPr id="11" name="Shape-1 copy 2"/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9903558" y="1333500"/>
              <a:ext cx="1986838" cy="1781175"/>
            </a:xfrm>
            <a:prstGeom prst="rect">
              <a:avLst/>
            </a:prstGeom>
          </p:spPr>
        </p:pic>
        <p:pic>
          <p:nvPicPr>
            <p:cNvPr id="12" name="Shape-1 copy 1"/>
            <p:cNvPicPr/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5826103" y="1333500"/>
              <a:ext cx="3973233" cy="178117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21353" y="1428750"/>
              <a:ext cx="3738684" cy="15621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just" hangingPunct="0">
                <a:lnSpc>
                  <a:spcPct val="100000"/>
                </a:lnSpc>
              </a:pPr>
              <a:r>
                <a:rPr sz="22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Just thank you. It's a breath of fresh air to speak to other women who are going through the same thing &lt;3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60225" y="1595438"/>
              <a:ext cx="1835404" cy="12192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just" hangingPunct="0">
                <a:lnSpc>
                  <a:spcPct val="100000"/>
                </a:lnSpc>
              </a:pPr>
              <a:r>
                <a:rPr sz="22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It’s a vital service and much valued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43114" y="3319463"/>
              <a:ext cx="3500393" cy="22479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just" hangingPunct="0">
                <a:lnSpc>
                  <a:spcPct val="100000"/>
                </a:lnSpc>
              </a:pPr>
              <a:r>
                <a:rPr sz="2250" dirty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Something so simple can have such a huge impact. How can we make this available to everyone all the time… so it becomes normal. Thank you ! 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13049" y="3319463"/>
              <a:ext cx="1774847" cy="146685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just" hangingPunct="0">
                <a:lnSpc>
                  <a:spcPct val="100000"/>
                </a:lnSpc>
              </a:pPr>
              <a:r>
                <a:rPr sz="210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It's good to chat to ladies in the same situation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97264" y="5319713"/>
              <a:ext cx="1806417" cy="12192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just" hangingPunct="0">
                <a:lnSpc>
                  <a:spcPct val="100000"/>
                </a:lnSpc>
              </a:pPr>
              <a:r>
                <a:rPr sz="22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A magical &amp; empowering experience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70896" y="5876925"/>
              <a:ext cx="3244829" cy="8763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just" hangingPunct="0">
                <a:lnSpc>
                  <a:spcPct val="100000"/>
                </a:lnSpc>
              </a:pPr>
              <a:r>
                <a:rPr sz="22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Validation of symptoms helps so much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Cover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 Ba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495" y="228600"/>
            <a:ext cx="10939670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lang="en-GB" sz="3600" spc="1875" dirty="0">
                <a:latin typeface="Raleway"/>
                <a:ea typeface="+mn-ea"/>
                <a:cs typeface="Raleway"/>
              </a:rPr>
              <a:t>Planning Stage Two</a:t>
            </a:r>
            <a:endParaRPr sz="3600" spc="1875" dirty="0">
              <a:latin typeface="Raleway"/>
              <a:ea typeface="+mn-ea"/>
              <a:cs typeface="Raleway"/>
            </a:endParaRPr>
          </a:p>
        </p:txBody>
      </p:sp>
      <p:pic>
        <p:nvPicPr>
          <p:cNvPr id="4" name="HSH Logo Final-ai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906125" y="190500"/>
            <a:ext cx="1975757" cy="8858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005013" y="2305050"/>
            <a:ext cx="2924175" cy="2686050"/>
            <a:chOff x="2005013" y="2305050"/>
            <a:chExt cx="2924175" cy="2686050"/>
          </a:xfrm>
        </p:grpSpPr>
        <p:pic>
          <p:nvPicPr>
            <p:cNvPr id="5" name="Shape-1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2005013" y="2305050"/>
              <a:ext cx="2924175" cy="26860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6950" y="4210050"/>
              <a:ext cx="2362200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Recruitment</a:t>
              </a:r>
            </a:p>
          </p:txBody>
        </p:sp>
        <p:pic>
          <p:nvPicPr>
            <p:cNvPr id="7" name="Devices-Networks-Outline-Filled-70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2805113" y="2724150"/>
              <a:ext cx="1323975" cy="1323975"/>
            </a:xfrm>
            <a:prstGeom prst="rect">
              <a:avLst/>
            </a:prstGeom>
          </p:spPr>
        </p:pic>
        <p:pic>
          <p:nvPicPr>
            <p:cNvPr id="8" name="Shape-3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3269456" y="3352800"/>
              <a:ext cx="395288" cy="5569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120063" y="2305050"/>
            <a:ext cx="2924175" cy="2686050"/>
            <a:chOff x="8120063" y="2305050"/>
            <a:chExt cx="2924175" cy="2686050"/>
          </a:xfrm>
        </p:grpSpPr>
        <p:pic>
          <p:nvPicPr>
            <p:cNvPr id="9" name="Shape-1 copy 2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8120063" y="2305050"/>
              <a:ext cx="2924175" cy="26860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643938" y="4210050"/>
              <a:ext cx="1838325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Data</a:t>
              </a:r>
            </a:p>
          </p:txBody>
        </p:sp>
        <p:pic>
          <p:nvPicPr>
            <p:cNvPr id="11" name="pie chart outline"/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920163" y="2724150"/>
              <a:ext cx="1285875" cy="12858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062538" y="2305050"/>
            <a:ext cx="2924175" cy="2686050"/>
            <a:chOff x="5062538" y="2305050"/>
            <a:chExt cx="2924175" cy="2686050"/>
          </a:xfrm>
        </p:grpSpPr>
        <p:pic>
          <p:nvPicPr>
            <p:cNvPr id="12" name="Shape-1 copy 3"/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5062538" y="2305050"/>
              <a:ext cx="2924175" cy="268605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342334" y="4210050"/>
              <a:ext cx="2326481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Standardise</a:t>
              </a:r>
            </a:p>
          </p:txBody>
        </p:sp>
        <p:pic>
          <p:nvPicPr>
            <p:cNvPr id="14" name="Medical-16"/>
            <p:cNvPicPr/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5862638" y="2724150"/>
              <a:ext cx="1323975" cy="1323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Cover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 Ba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495" y="228600"/>
            <a:ext cx="10939670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600" spc="1875">
                <a:latin typeface="Raleway"/>
                <a:ea typeface="+mn-ea"/>
                <a:cs typeface="Raleway"/>
              </a:rPr>
              <a:t>Menopause Clinic</a:t>
            </a:r>
          </a:p>
        </p:txBody>
      </p:sp>
      <p:pic>
        <p:nvPicPr>
          <p:cNvPr id="4" name="HSH Logo Final-ai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906125" y="190500"/>
            <a:ext cx="1975757" cy="885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84006" y="6057900"/>
            <a:ext cx="2300288" cy="53340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2250">
                <a:solidFill>
                  <a:srgbClr val="FFFFFF"/>
                </a:solidFill>
                <a:latin typeface="Arial"/>
                <a:ea typeface="+mn-ea"/>
                <a:cs typeface="Arial"/>
              </a:rPr>
              <a:t>Resources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14312" y="1257300"/>
            <a:ext cx="6248400" cy="5457825"/>
            <a:chOff x="814312" y="1257300"/>
            <a:chExt cx="6248400" cy="5457825"/>
          </a:xfrm>
        </p:grpSpPr>
        <p:pic>
          <p:nvPicPr>
            <p:cNvPr id="7" name="Shape-1 copy 1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814312" y="1257300"/>
              <a:ext cx="6248400" cy="5457825"/>
            </a:xfrm>
            <a:prstGeom prst="rect">
              <a:avLst/>
            </a:prstGeom>
          </p:spPr>
        </p:pic>
        <p:pic>
          <p:nvPicPr>
            <p:cNvPr id="8" name="First Clinic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863592" y="1304925"/>
              <a:ext cx="6111742" cy="532447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567538" y="1762125"/>
            <a:ext cx="4667250" cy="676275"/>
            <a:chOff x="7567538" y="1762125"/>
            <a:chExt cx="4667250" cy="676275"/>
          </a:xfrm>
        </p:grpSpPr>
        <p:pic>
          <p:nvPicPr>
            <p:cNvPr id="9" name="Shape-1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7567538" y="1762125"/>
              <a:ext cx="4667250" cy="6762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700888" y="1795463"/>
              <a:ext cx="4462537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769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30 Minute Appointments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96142" y="3028950"/>
            <a:ext cx="4667250" cy="676275"/>
            <a:chOff x="7596142" y="3028950"/>
            <a:chExt cx="4667250" cy="676275"/>
          </a:xfrm>
        </p:grpSpPr>
        <p:pic>
          <p:nvPicPr>
            <p:cNvPr id="11" name="Shape-1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7596142" y="3028950"/>
              <a:ext cx="4667250" cy="67627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700888" y="3062288"/>
              <a:ext cx="4257675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769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Holistic Assessment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567538" y="4295775"/>
            <a:ext cx="4667250" cy="676275"/>
            <a:chOff x="7567538" y="4295775"/>
            <a:chExt cx="4667250" cy="676275"/>
          </a:xfrm>
        </p:grpSpPr>
        <p:pic>
          <p:nvPicPr>
            <p:cNvPr id="13" name="Shape-1"/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567538" y="4295775"/>
              <a:ext cx="4667250" cy="67627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700888" y="4329113"/>
              <a:ext cx="4462537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769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Referrals / Safety-Netting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67538" y="5562600"/>
            <a:ext cx="4667250" cy="676275"/>
            <a:chOff x="7567538" y="5562600"/>
            <a:chExt cx="4667250" cy="676275"/>
          </a:xfrm>
        </p:grpSpPr>
        <p:pic>
          <p:nvPicPr>
            <p:cNvPr id="15" name="Shape-1"/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7567538" y="5562600"/>
              <a:ext cx="4667250" cy="67627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700888" y="5595938"/>
              <a:ext cx="4448175" cy="571500"/>
            </a:xfrm>
            <a:prstGeom prst="rect">
              <a:avLst/>
            </a:prstGeom>
          </p:spPr>
          <p:txBody>
            <a:bodyPr spcFirstLastPara="0" lIns="73269" tIns="73269" rIns="73269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769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7 Day Admin 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Cover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 Bar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495" y="228600"/>
            <a:ext cx="10939670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600" spc="1875">
                <a:latin typeface="Raleway"/>
                <a:ea typeface="+mn-ea"/>
                <a:cs typeface="Raleway"/>
              </a:rPr>
              <a:t>Case Study</a:t>
            </a:r>
          </a:p>
        </p:txBody>
      </p:sp>
      <p:pic>
        <p:nvPicPr>
          <p:cNvPr id="4" name="HSH Logo Final-ai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0906125" y="190500"/>
            <a:ext cx="1975757" cy="88582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03399" y="1533525"/>
            <a:ext cx="11642452" cy="1152525"/>
            <a:chOff x="703399" y="1533525"/>
            <a:chExt cx="11642452" cy="1152525"/>
          </a:xfrm>
        </p:grpSpPr>
        <p:pic>
          <p:nvPicPr>
            <p:cNvPr id="5" name="Shape-1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703399" y="1533525"/>
              <a:ext cx="11642452" cy="11525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58714" y="1619250"/>
              <a:ext cx="2419350" cy="8763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250" b="1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Name: </a:t>
              </a:r>
              <a:r>
                <a:rPr sz="225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Susan</a:t>
              </a:r>
            </a:p>
            <a:p>
              <a:pPr algn="l" hangingPunct="0">
                <a:lnSpc>
                  <a:spcPct val="100000"/>
                </a:lnSpc>
              </a:pPr>
              <a:r>
                <a:rPr sz="2250" b="1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Age: </a:t>
              </a:r>
              <a:r>
                <a:rPr sz="225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51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87564" y="1619250"/>
              <a:ext cx="5086350" cy="8763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250" b="1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History:</a:t>
              </a:r>
            </a:p>
            <a:p>
              <a:pPr algn="l" hangingPunct="0">
                <a:lnSpc>
                  <a:spcPct val="100000"/>
                </a:lnSpc>
              </a:pPr>
              <a:r>
                <a:rPr sz="225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Mother had breast cancer in her 70s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73913" y="1619250"/>
              <a:ext cx="4071937" cy="87630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l" hangingPunct="0">
                <a:lnSpc>
                  <a:spcPct val="100000"/>
                </a:lnSpc>
              </a:pPr>
              <a:r>
                <a:rPr sz="2250" b="1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Readings:</a:t>
              </a:r>
            </a:p>
            <a:p>
              <a:pPr algn="l" hangingPunct="0">
                <a:lnSpc>
                  <a:spcPct val="100000"/>
                </a:lnSpc>
              </a:pPr>
              <a:r>
                <a:rPr sz="2250" b="1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BMI </a:t>
              </a:r>
              <a:r>
                <a:rPr sz="2250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- 31       </a:t>
              </a:r>
              <a:r>
                <a:rPr sz="2250" b="1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BP </a:t>
              </a:r>
              <a:r>
                <a:rPr sz="2250" dirty="0">
                  <a:solidFill>
                    <a:srgbClr val="FFFFFF"/>
                  </a:solidFill>
                  <a:latin typeface="Raleway"/>
                  <a:ea typeface="+mn-ea"/>
                  <a:cs typeface="Raleway"/>
                </a:rPr>
                <a:t>- 148/80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29553" y="3095625"/>
            <a:ext cx="2924175" cy="3324225"/>
            <a:chOff x="3529553" y="3095625"/>
            <a:chExt cx="2924175" cy="3324225"/>
          </a:xfrm>
        </p:grpSpPr>
        <p:pic>
          <p:nvPicPr>
            <p:cNvPr id="9" name="Shape-1 copy 1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3529553" y="3095625"/>
              <a:ext cx="2924175" cy="3324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730508" y="4805363"/>
              <a:ext cx="2484165" cy="135255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Received a text and attended Drop-In Café</a:t>
              </a:r>
            </a:p>
          </p:txBody>
        </p:sp>
        <p:pic>
          <p:nvPicPr>
            <p:cNvPr id="11" name="Coffee-Shop-Sign-Outline-55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499388" y="3314700"/>
              <a:ext cx="984504" cy="132397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595522" y="3095625"/>
            <a:ext cx="2924175" cy="3324225"/>
            <a:chOff x="6595522" y="3095625"/>
            <a:chExt cx="2924175" cy="3324225"/>
          </a:xfrm>
        </p:grpSpPr>
        <p:pic>
          <p:nvPicPr>
            <p:cNvPr id="12" name="Shape-1 copy 3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6595522" y="3095625"/>
              <a:ext cx="2924175" cy="332422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655249" y="4810125"/>
              <a:ext cx="2766623" cy="135255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Booked an appointment at Menopause Clinic</a:t>
              </a:r>
            </a:p>
          </p:txBody>
        </p:sp>
        <p:pic>
          <p:nvPicPr>
            <p:cNvPr id="14" name="Banking-Schedule-an-Appointment-Outline-65"/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7395622" y="3314700"/>
              <a:ext cx="1323975" cy="132397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63583" y="3095625"/>
            <a:ext cx="2924175" cy="3324225"/>
            <a:chOff x="463583" y="3095625"/>
            <a:chExt cx="2924175" cy="3324225"/>
          </a:xfrm>
        </p:grpSpPr>
        <p:pic>
          <p:nvPicPr>
            <p:cNvPr id="15" name="Shape-1"/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463583" y="3095625"/>
              <a:ext cx="2924175" cy="33242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64538" y="4805363"/>
              <a:ext cx="2484165" cy="135255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Unsatisfactory outcome from GP consultation</a:t>
              </a:r>
            </a:p>
          </p:txBody>
        </p:sp>
        <p:pic>
          <p:nvPicPr>
            <p:cNvPr id="17" name="emoji sad outline"/>
            <p:cNvPicPr/>
            <p:nvPr/>
          </p:nvPicPr>
          <p:blipFill rotWithShape="1">
            <a:blip r:embed="rId11"/>
            <a:stretch>
              <a:fillRect/>
            </a:stretch>
          </p:blipFill>
          <p:spPr>
            <a:xfrm>
              <a:off x="1263683" y="3314700"/>
              <a:ext cx="1285875" cy="128587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9661492" y="3095625"/>
            <a:ext cx="2924175" cy="3324225"/>
            <a:chOff x="9661492" y="3095625"/>
            <a:chExt cx="2924175" cy="3324225"/>
          </a:xfrm>
        </p:grpSpPr>
        <p:pic>
          <p:nvPicPr>
            <p:cNvPr id="18" name="Shape-1 copy 2"/>
            <p:cNvPicPr/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9661492" y="3095625"/>
              <a:ext cx="2924175" cy="332422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862447" y="4810125"/>
              <a:ext cx="2484165" cy="1352550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sz="255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Achieved the outcome she was looking for</a:t>
              </a:r>
            </a:p>
          </p:txBody>
        </p:sp>
        <p:pic>
          <p:nvPicPr>
            <p:cNvPr id="20" name="emoji smile outline"/>
            <p:cNvPicPr/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10461592" y="3314700"/>
              <a:ext cx="1285875" cy="1285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Cover copy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937183" y="2304000"/>
            <a:ext cx="2924175" cy="2686050"/>
            <a:chOff x="8120063" y="1257300"/>
            <a:chExt cx="2924175" cy="2686050"/>
          </a:xfrm>
        </p:grpSpPr>
        <p:grpSp>
          <p:nvGrpSpPr>
            <p:cNvPr id="25" name="Group 24"/>
            <p:cNvGrpSpPr/>
            <p:nvPr/>
          </p:nvGrpSpPr>
          <p:grpSpPr>
            <a:xfrm>
              <a:off x="8120063" y="1257300"/>
              <a:ext cx="2924175" cy="2686050"/>
              <a:chOff x="8120063" y="1257300"/>
              <a:chExt cx="2924175" cy="2686050"/>
            </a:xfrm>
          </p:grpSpPr>
          <p:pic>
            <p:nvPicPr>
              <p:cNvPr id="14" name="Shape-1 copy 2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8120063" y="1257300"/>
                <a:ext cx="2924175" cy="268605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296275" y="3162300"/>
                <a:ext cx="2533650" cy="581025"/>
              </a:xfrm>
              <a:prstGeom prst="rect">
                <a:avLst/>
              </a:prstGeom>
            </p:spPr>
            <p:txBody>
              <a:bodyPr spcFirstLastPara="0" lIns="95250" tIns="95250" rIns="95250" bIns="0" anchor="t"/>
              <a:lstStyle/>
              <a:p>
                <a:pPr algn="ctr" hangingPunct="0">
                  <a:lnSpc>
                    <a:spcPct val="100000"/>
                  </a:lnSpc>
                </a:pPr>
                <a:r>
                  <a:rPr lang="en-GB" sz="255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Criteria</a:t>
                </a:r>
                <a:endParaRPr sz="2550" dirty="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  <p:pic>
          <p:nvPicPr>
            <p:cNvPr id="4" name="Interface5-O"/>
            <p:cNvPicPr/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8876201" y="1676400"/>
              <a:ext cx="1411898" cy="132397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857600" y="2304000"/>
            <a:ext cx="2924175" cy="2686050"/>
            <a:chOff x="1857600" y="2304000"/>
            <a:chExt cx="2924175" cy="2686050"/>
          </a:xfrm>
        </p:grpSpPr>
        <p:pic>
          <p:nvPicPr>
            <p:cNvPr id="8" name="Shape-1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857600" y="2304000"/>
              <a:ext cx="2924175" cy="26860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57935" y="4209000"/>
              <a:ext cx="2085975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lang="en-GB" sz="2550" dirty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Timings</a:t>
              </a:r>
              <a:endParaRPr sz="2550" dirty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pic>
          <p:nvPicPr>
            <p:cNvPr id="7" name="WebOutline84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2657985" y="2723100"/>
              <a:ext cx="1323975" cy="13239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896000" y="2304000"/>
            <a:ext cx="2924175" cy="2686050"/>
            <a:chOff x="4896000" y="2304000"/>
            <a:chExt cx="2924175" cy="2686050"/>
          </a:xfrm>
        </p:grpSpPr>
        <p:pic>
          <p:nvPicPr>
            <p:cNvPr id="5" name="Shape-1 copy 1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4896000" y="2304000"/>
              <a:ext cx="2924175" cy="2686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385655" y="4209000"/>
              <a:ext cx="1838325" cy="581025"/>
            </a:xfrm>
            <a:prstGeom prst="rect">
              <a:avLst/>
            </a:prstGeom>
          </p:spPr>
          <p:txBody>
            <a:bodyPr spcFirstLastPara="0" lIns="95250" tIns="95250" rIns="95250" bIns="0" anchor="t"/>
            <a:lstStyle/>
            <a:p>
              <a:pPr algn="ctr" hangingPunct="0">
                <a:lnSpc>
                  <a:spcPct val="100000"/>
                </a:lnSpc>
              </a:pPr>
              <a:r>
                <a:rPr lang="en-GB" sz="2550" dirty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Training</a:t>
              </a:r>
              <a:endParaRPr sz="2550" dirty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pic>
          <p:nvPicPr>
            <p:cNvPr id="10" name="book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5779073" y="2723100"/>
              <a:ext cx="1161098" cy="1323975"/>
            </a:xfrm>
            <a:prstGeom prst="rect">
              <a:avLst/>
            </a:prstGeom>
          </p:spPr>
        </p:pic>
      </p:grpSp>
      <p:pic>
        <p:nvPicPr>
          <p:cNvPr id="11" name="Gradient Bar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0" y="7105650"/>
            <a:ext cx="13274923" cy="4148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4495" y="228600"/>
            <a:ext cx="10939670" cy="7429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ctr" hangingPunct="0">
              <a:lnSpc>
                <a:spcPct val="100000"/>
              </a:lnSpc>
            </a:pPr>
            <a:r>
              <a:rPr sz="3600" spc="1875">
                <a:latin typeface="Raleway"/>
                <a:ea typeface="+mn-ea"/>
                <a:cs typeface="Raleway"/>
              </a:rPr>
              <a:t>Challenges</a:t>
            </a:r>
          </a:p>
        </p:txBody>
      </p:sp>
      <p:pic>
        <p:nvPicPr>
          <p:cNvPr id="13" name="HSH Logo Final-ai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10906125" y="190500"/>
            <a:ext cx="1975757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984</Words>
  <Application>Microsoft Office PowerPoint</Application>
  <PresentationFormat>Custom</PresentationFormat>
  <Paragraphs>180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Raleway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2023-10-09T08:45:16Z</dcterms:created>
  <dcterms:modified xsi:type="dcterms:W3CDTF">2023-10-18T12:29:58Z</dcterms:modified>
</cp:coreProperties>
</file>