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9"/>
  </p:notesMasterIdLst>
  <p:handoutMasterIdLst>
    <p:handoutMasterId r:id="rId10"/>
  </p:handoutMasterIdLst>
  <p:sldIdLst>
    <p:sldId id="256" r:id="rId6"/>
    <p:sldId id="257" r:id="rId7"/>
    <p:sldId id="259" r:id="rId8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E2F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31FA2-594D-4F3D-9580-E2AFC018F8D5}" v="2" dt="2025-07-01T08:54:31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47" autoAdjust="0"/>
  </p:normalViewPr>
  <p:slideViewPr>
    <p:cSldViewPr snapToGrid="0" snapToObjects="1">
      <p:cViewPr varScale="1">
        <p:scale>
          <a:sx n="70" d="100"/>
          <a:sy n="70" d="100"/>
        </p:scale>
        <p:origin x="3664" y="488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ETHAM, Emma (NHS NORTH EAST AND NORTH CUMBRIA ICB - 00P)" userId="51b2f8a3-d4c8-4192-a97d-41795fd2cbec" providerId="ADAL" clId="{C1D31FA2-594D-4F3D-9580-E2AFC018F8D5}"/>
    <pc:docChg chg="custSel modSld">
      <pc:chgData name="CHEETHAM, Emma (NHS NORTH EAST AND NORTH CUMBRIA ICB - 00P)" userId="51b2f8a3-d4c8-4192-a97d-41795fd2cbec" providerId="ADAL" clId="{C1D31FA2-594D-4F3D-9580-E2AFC018F8D5}" dt="2025-07-01T08:57:01.624" v="70" actId="20577"/>
      <pc:docMkLst>
        <pc:docMk/>
      </pc:docMkLst>
      <pc:sldChg chg="addSp delSp modSp mod">
        <pc:chgData name="CHEETHAM, Emma (NHS NORTH EAST AND NORTH CUMBRIA ICB - 00P)" userId="51b2f8a3-d4c8-4192-a97d-41795fd2cbec" providerId="ADAL" clId="{C1D31FA2-594D-4F3D-9580-E2AFC018F8D5}" dt="2025-07-01T08:56:23.605" v="60" actId="207"/>
        <pc:sldMkLst>
          <pc:docMk/>
          <pc:sldMk cId="2367546927" sldId="256"/>
        </pc:sldMkLst>
        <pc:spChg chg="mod">
          <ac:chgData name="CHEETHAM, Emma (NHS NORTH EAST AND NORTH CUMBRIA ICB - 00P)" userId="51b2f8a3-d4c8-4192-a97d-41795fd2cbec" providerId="ADAL" clId="{C1D31FA2-594D-4F3D-9580-E2AFC018F8D5}" dt="2025-07-01T08:55:27.205" v="35" actId="20577"/>
          <ac:spMkLst>
            <pc:docMk/>
            <pc:sldMk cId="2367546927" sldId="256"/>
            <ac:spMk id="20" creationId="{00000000-0000-0000-0000-000000000000}"/>
          </ac:spMkLst>
        </pc:spChg>
        <pc:spChg chg="mod">
          <ac:chgData name="CHEETHAM, Emma (NHS NORTH EAST AND NORTH CUMBRIA ICB - 00P)" userId="51b2f8a3-d4c8-4192-a97d-41795fd2cbec" providerId="ADAL" clId="{C1D31FA2-594D-4F3D-9580-E2AFC018F8D5}" dt="2025-07-01T08:55:55.863" v="49" actId="20577"/>
          <ac:spMkLst>
            <pc:docMk/>
            <pc:sldMk cId="2367546927" sldId="256"/>
            <ac:spMk id="23" creationId="{00000000-0000-0000-0000-000000000000}"/>
          </ac:spMkLst>
        </pc:spChg>
        <pc:spChg chg="mod">
          <ac:chgData name="CHEETHAM, Emma (NHS NORTH EAST AND NORTH CUMBRIA ICB - 00P)" userId="51b2f8a3-d4c8-4192-a97d-41795fd2cbec" providerId="ADAL" clId="{C1D31FA2-594D-4F3D-9580-E2AFC018F8D5}" dt="2025-07-01T08:56:23.605" v="60" actId="207"/>
          <ac:spMkLst>
            <pc:docMk/>
            <pc:sldMk cId="2367546927" sldId="256"/>
            <ac:spMk id="26" creationId="{00000000-0000-0000-0000-000000000000}"/>
          </ac:spMkLst>
        </pc:spChg>
        <pc:picChg chg="del">
          <ac:chgData name="CHEETHAM, Emma (NHS NORTH EAST AND NORTH CUMBRIA ICB - 00P)" userId="51b2f8a3-d4c8-4192-a97d-41795fd2cbec" providerId="ADAL" clId="{C1D31FA2-594D-4F3D-9580-E2AFC018F8D5}" dt="2025-07-01T08:54:07.733" v="21" actId="478"/>
          <ac:picMkLst>
            <pc:docMk/>
            <pc:sldMk cId="2367546927" sldId="256"/>
            <ac:picMk id="2" creationId="{1FF2A77B-0644-48E8-BDB6-B35368A3A75E}"/>
          </ac:picMkLst>
        </pc:picChg>
        <pc:picChg chg="add mod">
          <ac:chgData name="CHEETHAM, Emma (NHS NORTH EAST AND NORTH CUMBRIA ICB - 00P)" userId="51b2f8a3-d4c8-4192-a97d-41795fd2cbec" providerId="ADAL" clId="{C1D31FA2-594D-4F3D-9580-E2AFC018F8D5}" dt="2025-07-01T08:55:01.414" v="31" actId="1076"/>
          <ac:picMkLst>
            <pc:docMk/>
            <pc:sldMk cId="2367546927" sldId="256"/>
            <ac:picMk id="6" creationId="{12A747F8-CD3D-9C3A-EA5E-B3D8969A3C61}"/>
          </ac:picMkLst>
        </pc:picChg>
        <pc:picChg chg="mod">
          <ac:chgData name="CHEETHAM, Emma (NHS NORTH EAST AND NORTH CUMBRIA ICB - 00P)" userId="51b2f8a3-d4c8-4192-a97d-41795fd2cbec" providerId="ADAL" clId="{C1D31FA2-594D-4F3D-9580-E2AFC018F8D5}" dt="2025-07-01T08:54:44.819" v="27" actId="1076"/>
          <ac:picMkLst>
            <pc:docMk/>
            <pc:sldMk cId="2367546927" sldId="256"/>
            <ac:picMk id="10" creationId="{5FBEB142-27D3-46C2-AD6A-D35B4C049BCE}"/>
          </ac:picMkLst>
        </pc:picChg>
      </pc:sldChg>
      <pc:sldChg chg="modSp mod">
        <pc:chgData name="CHEETHAM, Emma (NHS NORTH EAST AND NORTH CUMBRIA ICB - 00P)" userId="51b2f8a3-d4c8-4192-a97d-41795fd2cbec" providerId="ADAL" clId="{C1D31FA2-594D-4F3D-9580-E2AFC018F8D5}" dt="2025-07-01T08:57:01.624" v="70" actId="20577"/>
        <pc:sldMkLst>
          <pc:docMk/>
          <pc:sldMk cId="716231108" sldId="259"/>
        </pc:sldMkLst>
        <pc:spChg chg="mod">
          <ac:chgData name="CHEETHAM, Emma (NHS NORTH EAST AND NORTH CUMBRIA ICB - 00P)" userId="51b2f8a3-d4c8-4192-a97d-41795fd2cbec" providerId="ADAL" clId="{C1D31FA2-594D-4F3D-9580-E2AFC018F8D5}" dt="2025-07-01T08:57:01.624" v="70" actId="20577"/>
          <ac:spMkLst>
            <pc:docMk/>
            <pc:sldMk cId="716231108" sldId="259"/>
            <ac:spMk id="16" creationId="{195EE436-2436-474C-985C-459241310DA1}"/>
          </ac:spMkLst>
        </pc:spChg>
      </pc:sldChg>
    </pc:docChg>
  </pc:docChgLst>
  <pc:docChgLst>
    <pc:chgData name="Kirsty Greenwell" userId="19277f04-f11e-46c3-9bda-4c347e38db7b" providerId="ADAL" clId="{827B21D7-89B7-4456-A3AF-10D3ECB68A93}"/>
    <pc:docChg chg="custSel modSld">
      <pc:chgData name="Kirsty Greenwell" userId="19277f04-f11e-46c3-9bda-4c347e38db7b" providerId="ADAL" clId="{827B21D7-89B7-4456-A3AF-10D3ECB68A93}" dt="2023-10-11T07:14:41.221" v="870" actId="20577"/>
      <pc:docMkLst>
        <pc:docMk/>
      </pc:docMkLst>
      <pc:sldChg chg="modSp mod">
        <pc:chgData name="Kirsty Greenwell" userId="19277f04-f11e-46c3-9bda-4c347e38db7b" providerId="ADAL" clId="{827B21D7-89B7-4456-A3AF-10D3ECB68A93}" dt="2023-10-11T07:11:14.550" v="740" actId="20577"/>
        <pc:sldMkLst>
          <pc:docMk/>
          <pc:sldMk cId="2367546927" sldId="256"/>
        </pc:sldMkLst>
      </pc:sldChg>
      <pc:sldChg chg="modSp mod">
        <pc:chgData name="Kirsty Greenwell" userId="19277f04-f11e-46c3-9bda-4c347e38db7b" providerId="ADAL" clId="{827B21D7-89B7-4456-A3AF-10D3ECB68A93}" dt="2023-10-11T07:12:24.336" v="857" actId="20577"/>
        <pc:sldMkLst>
          <pc:docMk/>
          <pc:sldMk cId="4079339212" sldId="257"/>
        </pc:sldMkLst>
      </pc:sldChg>
      <pc:sldChg chg="modSp mod">
        <pc:chgData name="Kirsty Greenwell" userId="19277f04-f11e-46c3-9bda-4c347e38db7b" providerId="ADAL" clId="{827B21D7-89B7-4456-A3AF-10D3ECB68A93}" dt="2023-10-11T07:14:41.221" v="870" actId="20577"/>
        <pc:sldMkLst>
          <pc:docMk/>
          <pc:sldMk cId="716231108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04/07/2025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04/07/2025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5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4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0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04/07/2025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7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04/07/2025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8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04/07/2025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4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48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1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04/07/2025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04/07/2025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04/07/2025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4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cldnetwork.co.uk/work-programmes/reasonableadjustments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necldnetwork.co.uk/flu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21995" y="3636652"/>
            <a:ext cx="6112510" cy="2164080"/>
          </a:xfrm>
          <a:prstGeom prst="rect">
            <a:avLst/>
          </a:prstGeom>
          <a:solidFill>
            <a:srgbClr val="E2F6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Text Box 406"/>
          <p:cNvSpPr txBox="1"/>
          <p:nvPr/>
        </p:nvSpPr>
        <p:spPr>
          <a:xfrm>
            <a:off x="3008950" y="2351021"/>
            <a:ext cx="3825556" cy="10820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/>
                <a:ea typeface="ＭＳ 明朝"/>
                <a:cs typeface="Times New Roman"/>
              </a:rPr>
              <a:t>Dear </a:t>
            </a:r>
          </a:p>
          <a:p>
            <a:pPr>
              <a:spcAft>
                <a:spcPts val="0"/>
              </a:spcAft>
            </a:pPr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0" name="Text Box 422"/>
          <p:cNvSpPr txBox="1"/>
          <p:nvPr/>
        </p:nvSpPr>
        <p:spPr>
          <a:xfrm>
            <a:off x="3034032" y="3656526"/>
            <a:ext cx="3606800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endParaRPr lang="en-GB" sz="1400" kern="50" dirty="0">
              <a:latin typeface="Arial"/>
              <a:cs typeface="Times New Roman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400" kern="50" dirty="0">
                <a:latin typeface="Arial"/>
                <a:cs typeface="Times New Roman"/>
              </a:rPr>
              <a:t>People with a learning disability are in the at risk group of getting flu.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GB" sz="1400" kern="50" dirty="0">
              <a:latin typeface="Arial"/>
              <a:cs typeface="Times New Roman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400" kern="50" dirty="0">
                <a:latin typeface="Arial"/>
                <a:cs typeface="Times New Roman"/>
              </a:rPr>
              <a:t>This means if they get flu they may be more at risk of getting complications and feeling very unwell.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GB" sz="1400" kern="50" dirty="0">
              <a:latin typeface="Arial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345" y="5981072"/>
            <a:ext cx="6112510" cy="2164080"/>
          </a:xfrm>
          <a:prstGeom prst="rect">
            <a:avLst/>
          </a:prstGeom>
          <a:solidFill>
            <a:srgbClr val="E2F6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36"/>
          <p:cNvSpPr txBox="1"/>
          <p:nvPr/>
        </p:nvSpPr>
        <p:spPr>
          <a:xfrm>
            <a:off x="3056890" y="6218790"/>
            <a:ext cx="3606800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400" kern="50" dirty="0">
                <a:latin typeface="Arial"/>
                <a:ea typeface="ＭＳ 明朝"/>
                <a:cs typeface="Times New Roman"/>
              </a:rPr>
              <a:t>To help keep you well this winter it’s important you have your flu jabs. This will help protect you.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US" sz="14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8345" y="8310564"/>
            <a:ext cx="6112510" cy="2164080"/>
          </a:xfrm>
          <a:prstGeom prst="rect">
            <a:avLst/>
          </a:prstGeom>
          <a:solidFill>
            <a:srgbClr val="E2F6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highlight>
                <a:srgbClr val="E2F6E4"/>
              </a:highlight>
            </a:endParaRPr>
          </a:p>
        </p:txBody>
      </p:sp>
      <p:sp>
        <p:nvSpPr>
          <p:cNvPr id="26" name="Text Box 439"/>
          <p:cNvSpPr txBox="1"/>
          <p:nvPr/>
        </p:nvSpPr>
        <p:spPr>
          <a:xfrm>
            <a:off x="3070008" y="8490904"/>
            <a:ext cx="3606800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400" kern="50" dirty="0">
                <a:effectLst/>
                <a:latin typeface="Arial"/>
                <a:ea typeface="ＭＳ 明朝"/>
                <a:cs typeface="Times New Roman"/>
              </a:rPr>
              <a:t>We would like to invite you for </a:t>
            </a:r>
            <a:r>
              <a:rPr lang="en-GB" sz="1400" kern="50" dirty="0">
                <a:solidFill>
                  <a:schemeClr val="bg1"/>
                </a:solidFill>
                <a:effectLst/>
                <a:latin typeface="Arial"/>
                <a:ea typeface="ＭＳ 明朝"/>
                <a:cs typeface="Times New Roman"/>
              </a:rPr>
              <a:t>your </a:t>
            </a:r>
            <a:r>
              <a:rPr lang="en-GB" sz="1400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flu vaccine.</a:t>
            </a:r>
            <a:endParaRPr lang="en-GB" sz="1400" kern="50" dirty="0">
              <a:solidFill>
                <a:schemeClr val="bg1"/>
              </a:solidFill>
              <a:effectLst/>
              <a:latin typeface="Arial"/>
              <a:ea typeface="ＭＳ 明朝"/>
              <a:cs typeface="Times New Roman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GB" sz="1400" kern="50" dirty="0">
              <a:latin typeface="Arial"/>
              <a:ea typeface="ＭＳ 明朝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88AE8-2D61-40F6-8410-1AC836E02610}"/>
              </a:ext>
            </a:extLst>
          </p:cNvPr>
          <p:cNvSpPr txBox="1"/>
          <p:nvPr/>
        </p:nvSpPr>
        <p:spPr>
          <a:xfrm>
            <a:off x="418592" y="345440"/>
            <a:ext cx="1735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Ref: 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92F2F-1B13-4FC5-8DCE-054E17914032}"/>
              </a:ext>
            </a:extLst>
          </p:cNvPr>
          <p:cNvSpPr txBox="1"/>
          <p:nvPr/>
        </p:nvSpPr>
        <p:spPr>
          <a:xfrm>
            <a:off x="4133088" y="1113536"/>
            <a:ext cx="29805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GP PRACTICE INFO: 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7765D1-D699-49ED-B193-4C5E55BF13BA}"/>
              </a:ext>
            </a:extLst>
          </p:cNvPr>
          <p:cNvSpPr txBox="1"/>
          <p:nvPr/>
        </p:nvSpPr>
        <p:spPr>
          <a:xfrm>
            <a:off x="462526" y="1086611"/>
            <a:ext cx="31219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PATIENT INFO: 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ello8">
            <a:extLst>
              <a:ext uri="{FF2B5EF4-FFF2-40B4-BE49-F238E27FC236}">
                <a16:creationId xmlns:a16="http://schemas.microsoft.com/office/drawing/2014/main" id="{18362FBA-9255-4505-A463-3CE3B8D1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" y="2147429"/>
            <a:ext cx="1579245" cy="15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wd">
            <a:extLst>
              <a:ext uri="{FF2B5EF4-FFF2-40B4-BE49-F238E27FC236}">
                <a16:creationId xmlns:a16="http://schemas.microsoft.com/office/drawing/2014/main" id="{B35DE045-20DB-4B2E-9D0D-189DC2F3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" y="3654012"/>
            <a:ext cx="1458595" cy="145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nter Flu">
            <a:extLst>
              <a:ext uri="{FF2B5EF4-FFF2-40B4-BE49-F238E27FC236}">
                <a16:creationId xmlns:a16="http://schemas.microsoft.com/office/drawing/2014/main" id="{11E4AB70-D263-4FDB-BAED-9968A737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83" y="4637071"/>
            <a:ext cx="1072937" cy="10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accine Carer 1">
            <a:extLst>
              <a:ext uri="{FF2B5EF4-FFF2-40B4-BE49-F238E27FC236}">
                <a16:creationId xmlns:a16="http://schemas.microsoft.com/office/drawing/2014/main" id="{23429698-E7F0-4896-B824-3DC2A554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" y="5981129"/>
            <a:ext cx="1458595" cy="145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accine Tray">
            <a:extLst>
              <a:ext uri="{FF2B5EF4-FFF2-40B4-BE49-F238E27FC236}">
                <a16:creationId xmlns:a16="http://schemas.microsoft.com/office/drawing/2014/main" id="{013C2529-643B-4245-BB51-BD626A472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7" y="8631724"/>
            <a:ext cx="1484792" cy="14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EB142-27D3-46C2-AD6A-D35B4C049B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3979" y="311958"/>
            <a:ext cx="2009293" cy="499095"/>
          </a:xfrm>
          <a:prstGeom prst="rect">
            <a:avLst/>
          </a:prstGeom>
        </p:spPr>
      </p:pic>
      <p:pic>
        <p:nvPicPr>
          <p:cNvPr id="6" name="Picture 5" descr="A green circle with text&#10;&#10;AI-generated content may be incorrect.">
            <a:extLst>
              <a:ext uri="{FF2B5EF4-FFF2-40B4-BE49-F238E27FC236}">
                <a16:creationId xmlns:a16="http://schemas.microsoft.com/office/drawing/2014/main" id="{12A747F8-CD3D-9C3A-EA5E-B3D8969A3C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6124" y="213994"/>
            <a:ext cx="1537551" cy="740004"/>
          </a:xfrm>
          <a:prstGeom prst="rect">
            <a:avLst/>
          </a:prstGeom>
        </p:spPr>
      </p:pic>
      <p:pic>
        <p:nvPicPr>
          <p:cNvPr id="5" name="Picture 4" descr="A purple and white sign&#10;&#10;AI-generated content may be incorrect.">
            <a:extLst>
              <a:ext uri="{FF2B5EF4-FFF2-40B4-BE49-F238E27FC236}">
                <a16:creationId xmlns:a16="http://schemas.microsoft.com/office/drawing/2014/main" id="{962247C9-9F94-39A3-8306-3635F2CC7B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8052" y="273421"/>
            <a:ext cx="846651" cy="4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25170" y="5430044"/>
            <a:ext cx="6112510" cy="2164080"/>
          </a:xfrm>
          <a:prstGeom prst="rect">
            <a:avLst/>
          </a:prstGeom>
          <a:solidFill>
            <a:srgbClr val="E2F6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2" name="Text Box 444"/>
          <p:cNvSpPr txBox="1"/>
          <p:nvPr/>
        </p:nvSpPr>
        <p:spPr>
          <a:xfrm>
            <a:off x="2984500" y="5610384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If you can’t come on this day we can arrange a different appointment for you. </a:t>
            </a:r>
            <a:r>
              <a:rPr lang="en-GB" sz="1400" kern="50" dirty="0">
                <a:solidFill>
                  <a:prstClr val="black"/>
                </a:solidFill>
                <a:latin typeface="Arial"/>
                <a:cs typeface="Times New Roman"/>
              </a:rPr>
              <a:t>Please phone reception on </a:t>
            </a:r>
            <a:r>
              <a:rPr lang="en-GB" sz="1400" b="1" kern="50" dirty="0">
                <a:solidFill>
                  <a:srgbClr val="FF0000"/>
                </a:solidFill>
                <a:latin typeface="Arial"/>
                <a:cs typeface="Times New Roman"/>
              </a:rPr>
              <a:t>INSERT PHONE NUMBER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50" dirty="0">
              <a:solidFill>
                <a:prstClr val="black"/>
              </a:solidFill>
              <a:latin typeface="Arial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.</a:t>
            </a:r>
            <a:endParaRPr kumimoji="0" lang="en-GB" sz="140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5170" y="7783354"/>
            <a:ext cx="6112510" cy="2164080"/>
          </a:xfrm>
          <a:prstGeom prst="rect">
            <a:avLst/>
          </a:prstGeom>
          <a:solidFill>
            <a:srgbClr val="E2F6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5" name="Text Box 446"/>
          <p:cNvSpPr txBox="1"/>
          <p:nvPr/>
        </p:nvSpPr>
        <p:spPr>
          <a:xfrm>
            <a:off x="3069590" y="7963694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1400" kern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some reasonable adjustments then please let us know by phoning reception on </a:t>
            </a:r>
            <a:r>
              <a:rPr lang="en-GB" sz="1400" b="1" kern="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PHONE NUMBER. </a:t>
            </a:r>
          </a:p>
          <a:p>
            <a:pPr lvl="0">
              <a:lnSpc>
                <a:spcPct val="90000"/>
              </a:lnSpc>
            </a:pPr>
            <a:endParaRPr kumimoji="0" lang="en-GB" sz="14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GB" sz="1400" kern="50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want to support you really well. You can find out more about reasonable adjustments at </a:t>
            </a:r>
            <a:r>
              <a:rPr lang="en-GB" sz="1400" kern="50" dirty="0">
                <a:solidFill>
                  <a:schemeClr val="bg2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www.necldnetwork.co.uk/work-programmes/reasonableadjustments</a:t>
            </a:r>
            <a:r>
              <a:rPr lang="en-GB" sz="1400" kern="50" dirty="0">
                <a:solidFill>
                  <a:schemeClr val="bg2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</a:t>
            </a:r>
            <a:endParaRPr kumimoji="0" lang="en-GB" sz="1600" b="0" i="0" u="none" strike="noStrike" kern="5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5170" y="741204"/>
            <a:ext cx="6112510" cy="4499610"/>
          </a:xfrm>
          <a:prstGeom prst="rect">
            <a:avLst/>
          </a:prstGeom>
          <a:solidFill>
            <a:srgbClr val="E2F6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8" name="Text Box 451"/>
          <p:cNvSpPr txBox="1"/>
          <p:nvPr/>
        </p:nvSpPr>
        <p:spPr>
          <a:xfrm>
            <a:off x="3035619" y="1291114"/>
            <a:ext cx="3597275" cy="177720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Please come to your GP surgery on: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[</a:t>
            </a:r>
            <a:r>
              <a:rPr kumimoji="0" lang="en-GB" sz="1400" b="0" i="0" u="none" strike="noStrike" kern="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INSERT DATE DD/MONTH/YEAR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5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5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5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5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[TIME: 12 hour clock]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5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5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5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The address is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[PRACTICE NAME AND ADDRESS] </a:t>
            </a:r>
          </a:p>
        </p:txBody>
      </p:sp>
      <p:pic>
        <p:nvPicPr>
          <p:cNvPr id="1026" name="Picture 2" descr="When?">
            <a:extLst>
              <a:ext uri="{FF2B5EF4-FFF2-40B4-BE49-F238E27FC236}">
                <a16:creationId xmlns:a16="http://schemas.microsoft.com/office/drawing/2014/main" id="{7FC8BC96-48A6-4991-93DA-F26D460E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" y="921544"/>
            <a:ext cx="1943576" cy="19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ce GP Surgery">
            <a:extLst>
              <a:ext uri="{FF2B5EF4-FFF2-40B4-BE49-F238E27FC236}">
                <a16:creationId xmlns:a16="http://schemas.microsoft.com/office/drawing/2014/main" id="{8A72CE4D-9DA3-4D2F-9A5A-8596BE1D2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865120"/>
            <a:ext cx="18034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ception">
            <a:extLst>
              <a:ext uri="{FF2B5EF4-FFF2-40B4-BE49-F238E27FC236}">
                <a16:creationId xmlns:a16="http://schemas.microsoft.com/office/drawing/2014/main" id="{CF079946-FEC0-48C2-8744-AA621CE1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" y="5610384"/>
            <a:ext cx="18034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asonable Adjustments">
            <a:extLst>
              <a:ext uri="{FF2B5EF4-FFF2-40B4-BE49-F238E27FC236}">
                <a16:creationId xmlns:a16="http://schemas.microsoft.com/office/drawing/2014/main" id="{520CEC04-E892-4438-8E40-12F4E900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7879640"/>
            <a:ext cx="1887454" cy="18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3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25170" y="3231675"/>
            <a:ext cx="6112510" cy="1902012"/>
          </a:xfrm>
          <a:prstGeom prst="rect">
            <a:avLst/>
          </a:prstGeom>
          <a:solidFill>
            <a:srgbClr val="E2F6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9" name="Text Box 442"/>
          <p:cNvSpPr txBox="1"/>
          <p:nvPr/>
        </p:nvSpPr>
        <p:spPr>
          <a:xfrm>
            <a:off x="3069590" y="3280981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50" dirty="0">
                <a:solidFill>
                  <a:prstClr val="black"/>
                </a:solidFill>
                <a:latin typeface="Arial"/>
                <a:cs typeface="Times New Roman"/>
              </a:rPr>
              <a:t>The North East &amp; Cumbria Learning Disability Network have made some short films about getting your flu jab they can be found at:  </a:t>
            </a:r>
            <a:r>
              <a:rPr lang="en-GB" sz="1400" kern="50" dirty="0">
                <a:solidFill>
                  <a:schemeClr val="bg2"/>
                </a:solidFill>
                <a:latin typeface="Arial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www.necldnetwork.co.uk/flu</a:t>
            </a:r>
            <a:r>
              <a:rPr lang="en-GB" sz="1400" kern="50" dirty="0">
                <a:solidFill>
                  <a:schemeClr val="bg2"/>
                </a:solidFill>
                <a:latin typeface="Arial"/>
                <a:cs typeface="Times New Roman"/>
              </a:rPr>
              <a:t> </a:t>
            </a:r>
            <a:endParaRPr kumimoji="0" lang="en-GB" sz="1400" i="0" u="none" strike="noStrike" kern="5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5170" y="7783354"/>
            <a:ext cx="6112510" cy="2164080"/>
          </a:xfrm>
          <a:prstGeom prst="rect">
            <a:avLst/>
          </a:prstGeom>
          <a:solidFill>
            <a:srgbClr val="E2F6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5" name="Text Box 446"/>
          <p:cNvSpPr txBox="1"/>
          <p:nvPr/>
        </p:nvSpPr>
        <p:spPr>
          <a:xfrm>
            <a:off x="3069590" y="7963694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We look forward to seeing you</a:t>
            </a:r>
            <a:r>
              <a:rPr kumimoji="0" lang="en-US" sz="16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If you don’t wan</a:t>
            </a:r>
            <a:r>
              <a:rPr lang="en-US" sz="14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t to have your flu jab please phone and tell us.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INSERT GP PRACTICE DETAILS </a:t>
            </a:r>
            <a:endParaRPr kumimoji="0" lang="en-GB" sz="1600" b="1" i="0" u="none" strike="noStrike" kern="5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5170" y="741204"/>
            <a:ext cx="6112510" cy="2164080"/>
          </a:xfrm>
          <a:prstGeom prst="rect">
            <a:avLst/>
          </a:prstGeom>
          <a:solidFill>
            <a:srgbClr val="E2F6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3076" name="Picture 4" descr="Physiotherapist">
            <a:extLst>
              <a:ext uri="{FF2B5EF4-FFF2-40B4-BE49-F238E27FC236}">
                <a16:creationId xmlns:a16="http://schemas.microsoft.com/office/drawing/2014/main" id="{B8EC4182-66F2-484F-B106-EDD8B842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6" y="7963694"/>
            <a:ext cx="1657349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are Worker 1">
            <a:extLst>
              <a:ext uri="{FF2B5EF4-FFF2-40B4-BE49-F238E27FC236}">
                <a16:creationId xmlns:a16="http://schemas.microsoft.com/office/drawing/2014/main" id="{58F00C39-63A2-4189-A551-199DC6C9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" y="849392"/>
            <a:ext cx="1947704" cy="19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46">
            <a:extLst>
              <a:ext uri="{FF2B5EF4-FFF2-40B4-BE49-F238E27FC236}">
                <a16:creationId xmlns:a16="http://schemas.microsoft.com/office/drawing/2014/main" id="{195EE436-2436-474C-985C-459241310DA1}"/>
              </a:ext>
            </a:extLst>
          </p:cNvPr>
          <p:cNvSpPr txBox="1"/>
          <p:nvPr/>
        </p:nvSpPr>
        <p:spPr>
          <a:xfrm>
            <a:off x="3069589" y="866934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1400" kern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a carer they can also have a </a:t>
            </a:r>
            <a:r>
              <a:rPr lang="en-GB" sz="1400" kern="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flu </a:t>
            </a:r>
            <a:r>
              <a:rPr lang="en-GB" sz="1400" kern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 which will help protect them and the people they care for. </a:t>
            </a:r>
          </a:p>
          <a:p>
            <a:pPr lvl="0">
              <a:lnSpc>
                <a:spcPct val="90000"/>
              </a:lnSpc>
            </a:pPr>
            <a:endParaRPr lang="en-GB" sz="1400" kern="50" dirty="0">
              <a:solidFill>
                <a:prstClr val="black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sz="1400" kern="50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Ask them to contact their GP or local pharmacy to arrange this</a:t>
            </a: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.</a:t>
            </a:r>
            <a:endParaRPr kumimoji="0" lang="en-GB" sz="16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1368A6-E3EC-4983-99CC-D0FDC7A5598E}"/>
              </a:ext>
            </a:extLst>
          </p:cNvPr>
          <p:cNvSpPr/>
          <p:nvPr/>
        </p:nvSpPr>
        <p:spPr>
          <a:xfrm>
            <a:off x="725170" y="5554951"/>
            <a:ext cx="6112510" cy="1902012"/>
          </a:xfrm>
          <a:prstGeom prst="rect">
            <a:avLst/>
          </a:prstGeom>
          <a:solidFill>
            <a:srgbClr val="E2F6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" name="Text Box 442">
            <a:extLst>
              <a:ext uri="{FF2B5EF4-FFF2-40B4-BE49-F238E27FC236}">
                <a16:creationId xmlns:a16="http://schemas.microsoft.com/office/drawing/2014/main" id="{72F8675E-AB90-40F3-9D8D-4EE53FA09C6A}"/>
              </a:ext>
            </a:extLst>
          </p:cNvPr>
          <p:cNvSpPr txBox="1"/>
          <p:nvPr/>
        </p:nvSpPr>
        <p:spPr>
          <a:xfrm>
            <a:off x="3021733" y="5604257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50" dirty="0">
                <a:solidFill>
                  <a:prstClr val="black"/>
                </a:solidFill>
                <a:latin typeface="Arial"/>
                <a:cs typeface="Times New Roman"/>
              </a:rPr>
              <a:t>If you have any questions please contact us on the phone number below.  We are here to help you. </a:t>
            </a:r>
            <a:endParaRPr kumimoji="0" lang="en-GB" sz="1400" b="1" i="0" u="none" strike="noStrike" kern="5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Times New Roman"/>
            </a:endParaRPr>
          </a:p>
        </p:txBody>
      </p:sp>
      <p:pic>
        <p:nvPicPr>
          <p:cNvPr id="1026" name="Picture 2" descr="YouTube">
            <a:extLst>
              <a:ext uri="{FF2B5EF4-FFF2-40B4-BE49-F238E27FC236}">
                <a16:creationId xmlns:a16="http://schemas.microsoft.com/office/drawing/2014/main" id="{E25ABDE8-A6F9-443D-9456-F9C39A9A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6" y="3449689"/>
            <a:ext cx="1465984" cy="14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stion2">
            <a:extLst>
              <a:ext uri="{FF2B5EF4-FFF2-40B4-BE49-F238E27FC236}">
                <a16:creationId xmlns:a16="http://schemas.microsoft.com/office/drawing/2014/main" id="{11257EC2-1635-4F2C-A2ED-8B3800B89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" y="5604257"/>
            <a:ext cx="1330758" cy="13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necall15">
            <a:extLst>
              <a:ext uri="{FF2B5EF4-FFF2-40B4-BE49-F238E27FC236}">
                <a16:creationId xmlns:a16="http://schemas.microsoft.com/office/drawing/2014/main" id="{AD9262C7-7731-4CE6-9E30-AEB8AD2C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67" y="6073911"/>
            <a:ext cx="1432358" cy="14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31108"/>
      </p:ext>
    </p:extLst>
  </p:cSld>
  <p:clrMapOvr>
    <a:masterClrMapping/>
  </p:clrMapOvr>
</p:sld>
</file>

<file path=ppt/theme/theme1.xml><?xml version="1.0" encoding="utf-8"?>
<a:theme xmlns:a="http://schemas.openxmlformats.org/drawingml/2006/main" name="Boxouts-1-Left-Heading-Intro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oxouts-1-Left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DB3F7AA8876449232B2F7B089104F" ma:contentTypeVersion="17" ma:contentTypeDescription="Create a new document." ma:contentTypeScope="" ma:versionID="2507a11275cd30624487e0c8cb4377dc">
  <xsd:schema xmlns:xsd="http://www.w3.org/2001/XMLSchema" xmlns:xs="http://www.w3.org/2001/XMLSchema" xmlns:p="http://schemas.microsoft.com/office/2006/metadata/properties" xmlns:ns1="http://schemas.microsoft.com/sharepoint/v3" xmlns:ns2="f65d6877-1cee-4ac1-8761-28363d0f944b" xmlns:ns3="d375a79e-dbcb-410b-9616-73a1c8e6182d" targetNamespace="http://schemas.microsoft.com/office/2006/metadata/properties" ma:root="true" ma:fieldsID="92d93747fb36af057fd42bda0811e640" ns1:_="" ns2:_="" ns3:_="">
    <xsd:import namespace="http://schemas.microsoft.com/sharepoint/v3"/>
    <xsd:import namespace="f65d6877-1cee-4ac1-8761-28363d0f944b"/>
    <xsd:import namespace="d375a79e-dbcb-410b-9616-73a1c8e618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d6877-1cee-4ac1-8761-28363d0f94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0aed3b7-6a23-41c1-9a2c-570d769e52d1}" ma:internalName="TaxCatchAll" ma:showField="CatchAllData" ma:web="f65d6877-1cee-4ac1-8761-28363d0f94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5a79e-dbcb-410b-9616-73a1c8e618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f65d6877-1cee-4ac1-8761-28363d0f944b" xsi:nil="true"/>
    <lcf76f155ced4ddcb4097134ff3c332f xmlns="d375a79e-dbcb-410b-9616-73a1c8e6182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0103C1-0B3A-4335-B234-966107422C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5d6877-1cee-4ac1-8761-28363d0f944b"/>
    <ds:schemaRef ds:uri="d375a79e-dbcb-410b-9616-73a1c8e618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D88A3B-90C6-4837-AA19-F9E635DEA4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78ef2d1-b8c2-4367-a73c-0a60878083f3"/>
    <ds:schemaRef ds:uri="cccaf3ac-2de9-44d4-aa31-54302fceb5f7"/>
    <ds:schemaRef ds:uri="f65d6877-1cee-4ac1-8761-28363d0f944b"/>
    <ds:schemaRef ds:uri="d375a79e-dbcb-410b-9616-73a1c8e6182d"/>
  </ds:schemaRefs>
</ds:datastoreItem>
</file>

<file path=customXml/itemProps3.xml><?xml version="1.0" encoding="utf-8"?>
<ds:datastoreItem xmlns:ds="http://schemas.openxmlformats.org/officeDocument/2006/customXml" ds:itemID="{13015FE6-1449-43AD-BE95-F099859288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Boxouts 3L Intro A</Template>
  <TotalTime>291</TotalTime>
  <Words>303</Words>
  <Application>Microsoft Macintosh PowerPoint</Application>
  <PresentationFormat>Custom</PresentationFormat>
  <Paragraphs>45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Boxouts-1-Left-Heading-Intro</vt:lpstr>
      <vt:lpstr>Boxouts-1-Left</vt:lpstr>
      <vt:lpstr>PowerPoint Presentation</vt:lpstr>
      <vt:lpstr>PowerPoint Presentation</vt:lpstr>
      <vt:lpstr>PowerPoint Presentation</vt:lpstr>
    </vt:vector>
  </TitlesOfParts>
  <Manager/>
  <Company>Photosymbols</Company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Kirsty Greenwell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BARLOW, Michael (NHS NORTH EAST AND NORTH CUMBRIA ICB - 00P)</cp:lastModifiedBy>
  <cp:revision>10</cp:revision>
  <dcterms:created xsi:type="dcterms:W3CDTF">2020-09-09T09:40:26Z</dcterms:created>
  <dcterms:modified xsi:type="dcterms:W3CDTF">2025-07-04T10:09:54Z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0x0101001ABDB3F7AA8876449232B2F7B089104F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