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20"/>
  </p:notesMasterIdLst>
  <p:sldIdLst>
    <p:sldId id="256" r:id="rId2"/>
    <p:sldId id="257" r:id="rId3"/>
    <p:sldId id="259" r:id="rId4"/>
    <p:sldId id="268" r:id="rId5"/>
    <p:sldId id="260" r:id="rId6"/>
    <p:sldId id="276" r:id="rId7"/>
    <p:sldId id="261" r:id="rId8"/>
    <p:sldId id="265" r:id="rId9"/>
    <p:sldId id="262" r:id="rId10"/>
    <p:sldId id="281" r:id="rId11"/>
    <p:sldId id="282" r:id="rId12"/>
    <p:sldId id="266" r:id="rId13"/>
    <p:sldId id="264" r:id="rId14"/>
    <p:sldId id="263" r:id="rId15"/>
    <p:sldId id="275" r:id="rId16"/>
    <p:sldId id="258" r:id="rId17"/>
    <p:sldId id="279" r:id="rId18"/>
    <p:sldId id="280" r:id="rId19"/>
  </p:sldIdLst>
  <p:sldSz cx="12192000" cy="6858000"/>
  <p:notesSz cx="6797675" cy="9925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9" autoAdjust="0"/>
    <p:restoredTop sz="84045" autoAdjust="0"/>
  </p:normalViewPr>
  <p:slideViewPr>
    <p:cSldViewPr snapToGrid="0">
      <p:cViewPr varScale="1">
        <p:scale>
          <a:sx n="56" d="100"/>
          <a:sy n="56" d="100"/>
        </p:scale>
        <p:origin x="1100" y="48"/>
      </p:cViewPr>
      <p:guideLst/>
    </p:cSldViewPr>
  </p:slideViewPr>
  <p:notesTextViewPr>
    <p:cViewPr>
      <p:scale>
        <a:sx n="1" d="1"/>
        <a:sy n="1" d="1"/>
      </p:scale>
      <p:origin x="0" y="0"/>
    </p:cViewPr>
  </p:notesTextViewPr>
  <p:notesViewPr>
    <p:cSldViewPr snapToGrid="0">
      <p:cViewPr varScale="1">
        <p:scale>
          <a:sx n="72" d="100"/>
          <a:sy n="72" d="100"/>
        </p:scale>
        <p:origin x="409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28A-445F-A23D-82579614A84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28A-445F-A23D-82579614A84D}"/>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28A-445F-A23D-82579614A84D}"/>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B28A-445F-A23D-82579614A84D}"/>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Remain in addictions recovery with A-NE services </c:v>
                </c:pt>
                <c:pt idx="1">
                  <c:v>Left A-NE of her own accord and still in touch with the service</c:v>
                </c:pt>
                <c:pt idx="2">
                  <c:v>Left A-NE twice due to relapses, but has remained engaged </c:v>
                </c:pt>
                <c:pt idx="3">
                  <c:v>Left A-NE due to relapse </c:v>
                </c:pt>
              </c:strCache>
            </c:strRef>
          </c:cat>
          <c:val>
            <c:numRef>
              <c:f>Sheet1!$B$2:$B$5</c:f>
              <c:numCache>
                <c:formatCode>General</c:formatCode>
                <c:ptCount val="4"/>
                <c:pt idx="0">
                  <c:v>11</c:v>
                </c:pt>
                <c:pt idx="1">
                  <c:v>1</c:v>
                </c:pt>
                <c:pt idx="2">
                  <c:v>1</c:v>
                </c:pt>
                <c:pt idx="3">
                  <c:v>8</c:v>
                </c:pt>
              </c:numCache>
            </c:numRef>
          </c:val>
          <c:extLst>
            <c:ext xmlns:c16="http://schemas.microsoft.com/office/drawing/2014/chart" uri="{C3380CC4-5D6E-409C-BE32-E72D297353CC}">
              <c16:uniqueId val="{00000008-B28A-445F-A23D-82579614A84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07D57E-70EB-4F16-AAE5-2F29E1A5C540}" type="doc">
      <dgm:prSet loTypeId="urn:microsoft.com/office/officeart/2005/8/layout/hProcess9" loCatId="process" qsTypeId="urn:microsoft.com/office/officeart/2005/8/quickstyle/simple1" qsCatId="simple" csTypeId="urn:microsoft.com/office/officeart/2005/8/colors/accent1_4" csCatId="accent1" phldr="1"/>
      <dgm:spPr/>
    </dgm:pt>
    <dgm:pt modelId="{DB5756DB-FF5D-4681-A02D-9A4E451DEC3E}">
      <dgm:prSet/>
      <dgm:spPr/>
      <dgm:t>
        <a:bodyPr/>
        <a:lstStyle/>
        <a:p>
          <a:r>
            <a:rPr lang="en-GB" dirty="0"/>
            <a:t>Sharing experiences in a forgiving safe space</a:t>
          </a:r>
        </a:p>
      </dgm:t>
    </dgm:pt>
    <dgm:pt modelId="{A955B3B5-2EEC-4D39-AAFC-93B45D31D68D}" type="parTrans" cxnId="{2DA6F708-56C9-46C8-AB99-847DC93844F0}">
      <dgm:prSet/>
      <dgm:spPr/>
      <dgm:t>
        <a:bodyPr/>
        <a:lstStyle/>
        <a:p>
          <a:endParaRPr lang="en-GB"/>
        </a:p>
      </dgm:t>
    </dgm:pt>
    <dgm:pt modelId="{3FD025EF-268F-4AA5-859A-742EB9F65CB9}" type="sibTrans" cxnId="{2DA6F708-56C9-46C8-AB99-847DC93844F0}">
      <dgm:prSet/>
      <dgm:spPr/>
      <dgm:t>
        <a:bodyPr/>
        <a:lstStyle/>
        <a:p>
          <a:endParaRPr lang="en-GB"/>
        </a:p>
      </dgm:t>
    </dgm:pt>
    <dgm:pt modelId="{0B8C0E71-3F42-44D0-9F4D-3AEC45291B59}">
      <dgm:prSet/>
      <dgm:spPr>
        <a:solidFill>
          <a:schemeClr val="accent4">
            <a:lumMod val="75000"/>
          </a:schemeClr>
        </a:solidFill>
      </dgm:spPr>
      <dgm:t>
        <a:bodyPr/>
        <a:lstStyle/>
        <a:p>
          <a:r>
            <a:rPr lang="en-GB" dirty="0"/>
            <a:t>Situating experiences in wider societal framework</a:t>
          </a:r>
        </a:p>
      </dgm:t>
    </dgm:pt>
    <dgm:pt modelId="{D6DFFB9E-604F-4EC8-BDF2-646CB0B2769B}" type="parTrans" cxnId="{58B5C49E-E959-4775-8789-B93F764EB0EF}">
      <dgm:prSet/>
      <dgm:spPr/>
      <dgm:t>
        <a:bodyPr/>
        <a:lstStyle/>
        <a:p>
          <a:endParaRPr lang="en-GB"/>
        </a:p>
      </dgm:t>
    </dgm:pt>
    <dgm:pt modelId="{7A283B2B-4C1D-4F70-A67C-59A2AA63A1C7}" type="sibTrans" cxnId="{58B5C49E-E959-4775-8789-B93F764EB0EF}">
      <dgm:prSet/>
      <dgm:spPr/>
      <dgm:t>
        <a:bodyPr/>
        <a:lstStyle/>
        <a:p>
          <a:endParaRPr lang="en-GB"/>
        </a:p>
      </dgm:t>
    </dgm:pt>
    <dgm:pt modelId="{74EF2B52-518B-4977-A6C6-EA53DFF293E5}">
      <dgm:prSet/>
      <dgm:spPr>
        <a:solidFill>
          <a:srgbClr val="7030A0"/>
        </a:solidFill>
      </dgm:spPr>
      <dgm:t>
        <a:bodyPr/>
        <a:lstStyle/>
        <a:p>
          <a:r>
            <a:rPr lang="en-GB" dirty="0"/>
            <a:t>Making sense of experiences, letting go of guilt and shame</a:t>
          </a:r>
        </a:p>
      </dgm:t>
    </dgm:pt>
    <dgm:pt modelId="{BC6F9209-CEE1-45ED-A25E-E3260E03703D}" type="parTrans" cxnId="{CE139474-9699-4A9F-ADA7-3F136EC67E26}">
      <dgm:prSet/>
      <dgm:spPr/>
      <dgm:t>
        <a:bodyPr/>
        <a:lstStyle/>
        <a:p>
          <a:endParaRPr lang="en-GB"/>
        </a:p>
      </dgm:t>
    </dgm:pt>
    <dgm:pt modelId="{9D997327-DFDA-4248-B522-4C10CB17BFEC}" type="sibTrans" cxnId="{CE139474-9699-4A9F-ADA7-3F136EC67E26}">
      <dgm:prSet/>
      <dgm:spPr/>
      <dgm:t>
        <a:bodyPr/>
        <a:lstStyle/>
        <a:p>
          <a:endParaRPr lang="en-GB"/>
        </a:p>
      </dgm:t>
    </dgm:pt>
    <dgm:pt modelId="{63ACBF3D-0C33-46B1-B67F-2886DE171221}">
      <dgm:prSet/>
      <dgm:spPr>
        <a:solidFill>
          <a:srgbClr val="9900CC"/>
        </a:solidFill>
      </dgm:spPr>
      <dgm:t>
        <a:bodyPr/>
        <a:lstStyle/>
        <a:p>
          <a:r>
            <a:rPr lang="en-GB" dirty="0"/>
            <a:t>Applying boundaries, taking control of lives</a:t>
          </a:r>
        </a:p>
      </dgm:t>
    </dgm:pt>
    <dgm:pt modelId="{788CC1F6-C7FC-4481-A79F-4B296702BB2D}" type="parTrans" cxnId="{0959CD5B-42CA-4828-BB85-7BF1B11EA054}">
      <dgm:prSet/>
      <dgm:spPr/>
      <dgm:t>
        <a:bodyPr/>
        <a:lstStyle/>
        <a:p>
          <a:endParaRPr lang="en-GB"/>
        </a:p>
      </dgm:t>
    </dgm:pt>
    <dgm:pt modelId="{4529CD01-982A-47D8-834E-8301C01D9E5D}" type="sibTrans" cxnId="{0959CD5B-42CA-4828-BB85-7BF1B11EA054}">
      <dgm:prSet/>
      <dgm:spPr/>
      <dgm:t>
        <a:bodyPr/>
        <a:lstStyle/>
        <a:p>
          <a:endParaRPr lang="en-GB"/>
        </a:p>
      </dgm:t>
    </dgm:pt>
    <dgm:pt modelId="{2BC860A6-6D9A-404F-805B-F3EFEAAA77FC}">
      <dgm:prSet/>
      <dgm:spPr>
        <a:solidFill>
          <a:srgbClr val="6600FF"/>
        </a:solidFill>
      </dgm:spPr>
      <dgm:t>
        <a:bodyPr/>
        <a:lstStyle/>
        <a:p>
          <a:r>
            <a:rPr lang="en-GB" dirty="0"/>
            <a:t>Speaking out about experiences, collectively</a:t>
          </a:r>
        </a:p>
      </dgm:t>
    </dgm:pt>
    <dgm:pt modelId="{9A270A94-873D-4572-8420-CCC5E17EBC67}" type="parTrans" cxnId="{DA74CA5F-95F8-47E9-946E-BDC5BAC17D8E}">
      <dgm:prSet/>
      <dgm:spPr/>
      <dgm:t>
        <a:bodyPr/>
        <a:lstStyle/>
        <a:p>
          <a:endParaRPr lang="en-GB"/>
        </a:p>
      </dgm:t>
    </dgm:pt>
    <dgm:pt modelId="{54FCC002-EFAC-411D-BF84-63897F662BCF}" type="sibTrans" cxnId="{DA74CA5F-95F8-47E9-946E-BDC5BAC17D8E}">
      <dgm:prSet/>
      <dgm:spPr/>
      <dgm:t>
        <a:bodyPr/>
        <a:lstStyle/>
        <a:p>
          <a:endParaRPr lang="en-GB"/>
        </a:p>
      </dgm:t>
    </dgm:pt>
    <dgm:pt modelId="{58B3F02D-383E-4CE9-BDB9-F2BA29038A0B}" type="pres">
      <dgm:prSet presAssocID="{6207D57E-70EB-4F16-AAE5-2F29E1A5C540}" presName="CompostProcess" presStyleCnt="0">
        <dgm:presLayoutVars>
          <dgm:dir/>
          <dgm:resizeHandles val="exact"/>
        </dgm:presLayoutVars>
      </dgm:prSet>
      <dgm:spPr/>
    </dgm:pt>
    <dgm:pt modelId="{B3E58C83-59EA-4101-A6C8-381E8A76653B}" type="pres">
      <dgm:prSet presAssocID="{6207D57E-70EB-4F16-AAE5-2F29E1A5C540}" presName="arrow" presStyleLbl="bgShp" presStyleIdx="0" presStyleCnt="1"/>
      <dgm:spPr/>
    </dgm:pt>
    <dgm:pt modelId="{E0D12EB3-E28B-481C-9C11-0B75A8BA96BF}" type="pres">
      <dgm:prSet presAssocID="{6207D57E-70EB-4F16-AAE5-2F29E1A5C540}" presName="linearProcess" presStyleCnt="0"/>
      <dgm:spPr/>
    </dgm:pt>
    <dgm:pt modelId="{57C427DF-A775-4B0D-8579-3FDEF77155E9}" type="pres">
      <dgm:prSet presAssocID="{DB5756DB-FF5D-4681-A02D-9A4E451DEC3E}" presName="textNode" presStyleLbl="node1" presStyleIdx="0" presStyleCnt="5">
        <dgm:presLayoutVars>
          <dgm:bulletEnabled val="1"/>
        </dgm:presLayoutVars>
      </dgm:prSet>
      <dgm:spPr/>
    </dgm:pt>
    <dgm:pt modelId="{CB4F56E2-3D0F-4AED-BACB-E8964BD41636}" type="pres">
      <dgm:prSet presAssocID="{3FD025EF-268F-4AA5-859A-742EB9F65CB9}" presName="sibTrans" presStyleCnt="0"/>
      <dgm:spPr/>
    </dgm:pt>
    <dgm:pt modelId="{CD2A5FBD-9875-4881-97DE-CD49AF8B7A52}" type="pres">
      <dgm:prSet presAssocID="{0B8C0E71-3F42-44D0-9F4D-3AEC45291B59}" presName="textNode" presStyleLbl="node1" presStyleIdx="1" presStyleCnt="5">
        <dgm:presLayoutVars>
          <dgm:bulletEnabled val="1"/>
        </dgm:presLayoutVars>
      </dgm:prSet>
      <dgm:spPr/>
    </dgm:pt>
    <dgm:pt modelId="{18CD468D-4BCB-406E-8FE2-7AF850F840F3}" type="pres">
      <dgm:prSet presAssocID="{7A283B2B-4C1D-4F70-A67C-59A2AA63A1C7}" presName="sibTrans" presStyleCnt="0"/>
      <dgm:spPr/>
    </dgm:pt>
    <dgm:pt modelId="{AA2A788F-3CC3-4884-9771-72EAF53FD902}" type="pres">
      <dgm:prSet presAssocID="{74EF2B52-518B-4977-A6C6-EA53DFF293E5}" presName="textNode" presStyleLbl="node1" presStyleIdx="2" presStyleCnt="5">
        <dgm:presLayoutVars>
          <dgm:bulletEnabled val="1"/>
        </dgm:presLayoutVars>
      </dgm:prSet>
      <dgm:spPr/>
    </dgm:pt>
    <dgm:pt modelId="{62C49250-252C-4F93-9317-B45E9E24FE09}" type="pres">
      <dgm:prSet presAssocID="{9D997327-DFDA-4248-B522-4C10CB17BFEC}" presName="sibTrans" presStyleCnt="0"/>
      <dgm:spPr/>
    </dgm:pt>
    <dgm:pt modelId="{8CB951ED-902D-4956-9FD5-12F50F8BF036}" type="pres">
      <dgm:prSet presAssocID="{63ACBF3D-0C33-46B1-B67F-2886DE171221}" presName="textNode" presStyleLbl="node1" presStyleIdx="3" presStyleCnt="5">
        <dgm:presLayoutVars>
          <dgm:bulletEnabled val="1"/>
        </dgm:presLayoutVars>
      </dgm:prSet>
      <dgm:spPr/>
    </dgm:pt>
    <dgm:pt modelId="{DC06CB95-999A-48B0-9567-5C5780D5B499}" type="pres">
      <dgm:prSet presAssocID="{4529CD01-982A-47D8-834E-8301C01D9E5D}" presName="sibTrans" presStyleCnt="0"/>
      <dgm:spPr/>
    </dgm:pt>
    <dgm:pt modelId="{2899426D-F560-4B4F-92E7-2BF4DC36C456}" type="pres">
      <dgm:prSet presAssocID="{2BC860A6-6D9A-404F-805B-F3EFEAAA77FC}" presName="textNode" presStyleLbl="node1" presStyleIdx="4" presStyleCnt="5">
        <dgm:presLayoutVars>
          <dgm:bulletEnabled val="1"/>
        </dgm:presLayoutVars>
      </dgm:prSet>
      <dgm:spPr/>
    </dgm:pt>
  </dgm:ptLst>
  <dgm:cxnLst>
    <dgm:cxn modelId="{2DA6F708-56C9-46C8-AB99-847DC93844F0}" srcId="{6207D57E-70EB-4F16-AAE5-2F29E1A5C540}" destId="{DB5756DB-FF5D-4681-A02D-9A4E451DEC3E}" srcOrd="0" destOrd="0" parTransId="{A955B3B5-2EEC-4D39-AAFC-93B45D31D68D}" sibTransId="{3FD025EF-268F-4AA5-859A-742EB9F65CB9}"/>
    <dgm:cxn modelId="{0959CD5B-42CA-4828-BB85-7BF1B11EA054}" srcId="{6207D57E-70EB-4F16-AAE5-2F29E1A5C540}" destId="{63ACBF3D-0C33-46B1-B67F-2886DE171221}" srcOrd="3" destOrd="0" parTransId="{788CC1F6-C7FC-4481-A79F-4B296702BB2D}" sibTransId="{4529CD01-982A-47D8-834E-8301C01D9E5D}"/>
    <dgm:cxn modelId="{DA74CA5F-95F8-47E9-946E-BDC5BAC17D8E}" srcId="{6207D57E-70EB-4F16-AAE5-2F29E1A5C540}" destId="{2BC860A6-6D9A-404F-805B-F3EFEAAA77FC}" srcOrd="4" destOrd="0" parTransId="{9A270A94-873D-4572-8420-CCC5E17EBC67}" sibTransId="{54FCC002-EFAC-411D-BF84-63897F662BCF}"/>
    <dgm:cxn modelId="{A232B368-296B-4E97-A6E6-B16D93FA8451}" type="presOf" srcId="{2BC860A6-6D9A-404F-805B-F3EFEAAA77FC}" destId="{2899426D-F560-4B4F-92E7-2BF4DC36C456}" srcOrd="0" destOrd="0" presId="urn:microsoft.com/office/officeart/2005/8/layout/hProcess9"/>
    <dgm:cxn modelId="{CE139474-9699-4A9F-ADA7-3F136EC67E26}" srcId="{6207D57E-70EB-4F16-AAE5-2F29E1A5C540}" destId="{74EF2B52-518B-4977-A6C6-EA53DFF293E5}" srcOrd="2" destOrd="0" parTransId="{BC6F9209-CEE1-45ED-A25E-E3260E03703D}" sibTransId="{9D997327-DFDA-4248-B522-4C10CB17BFEC}"/>
    <dgm:cxn modelId="{32167758-1D74-431D-916C-29F8B51CF2AD}" type="presOf" srcId="{DB5756DB-FF5D-4681-A02D-9A4E451DEC3E}" destId="{57C427DF-A775-4B0D-8579-3FDEF77155E9}" srcOrd="0" destOrd="0" presId="urn:microsoft.com/office/officeart/2005/8/layout/hProcess9"/>
    <dgm:cxn modelId="{7C77D780-F1BA-4454-8177-173807DBA359}" type="presOf" srcId="{0B8C0E71-3F42-44D0-9F4D-3AEC45291B59}" destId="{CD2A5FBD-9875-4881-97DE-CD49AF8B7A52}" srcOrd="0" destOrd="0" presId="urn:microsoft.com/office/officeart/2005/8/layout/hProcess9"/>
    <dgm:cxn modelId="{58B5C49E-E959-4775-8789-B93F764EB0EF}" srcId="{6207D57E-70EB-4F16-AAE5-2F29E1A5C540}" destId="{0B8C0E71-3F42-44D0-9F4D-3AEC45291B59}" srcOrd="1" destOrd="0" parTransId="{D6DFFB9E-604F-4EC8-BDF2-646CB0B2769B}" sibTransId="{7A283B2B-4C1D-4F70-A67C-59A2AA63A1C7}"/>
    <dgm:cxn modelId="{917D2CF6-EE21-417A-8058-2DE5F20293C8}" type="presOf" srcId="{6207D57E-70EB-4F16-AAE5-2F29E1A5C540}" destId="{58B3F02D-383E-4CE9-BDB9-F2BA29038A0B}" srcOrd="0" destOrd="0" presId="urn:microsoft.com/office/officeart/2005/8/layout/hProcess9"/>
    <dgm:cxn modelId="{8DDAD8FC-3702-4C84-9D27-F8F71A4D91DF}" type="presOf" srcId="{74EF2B52-518B-4977-A6C6-EA53DFF293E5}" destId="{AA2A788F-3CC3-4884-9771-72EAF53FD902}" srcOrd="0" destOrd="0" presId="urn:microsoft.com/office/officeart/2005/8/layout/hProcess9"/>
    <dgm:cxn modelId="{DDEAD8FF-C1E0-4C09-9720-390EFC4F3BCE}" type="presOf" srcId="{63ACBF3D-0C33-46B1-B67F-2886DE171221}" destId="{8CB951ED-902D-4956-9FD5-12F50F8BF036}" srcOrd="0" destOrd="0" presId="urn:microsoft.com/office/officeart/2005/8/layout/hProcess9"/>
    <dgm:cxn modelId="{375D34DE-80B5-43C5-84F6-AE0C8EBF4FD0}" type="presParOf" srcId="{58B3F02D-383E-4CE9-BDB9-F2BA29038A0B}" destId="{B3E58C83-59EA-4101-A6C8-381E8A76653B}" srcOrd="0" destOrd="0" presId="urn:microsoft.com/office/officeart/2005/8/layout/hProcess9"/>
    <dgm:cxn modelId="{5B93993F-C032-4BC1-B96B-E4538EDE2009}" type="presParOf" srcId="{58B3F02D-383E-4CE9-BDB9-F2BA29038A0B}" destId="{E0D12EB3-E28B-481C-9C11-0B75A8BA96BF}" srcOrd="1" destOrd="0" presId="urn:microsoft.com/office/officeart/2005/8/layout/hProcess9"/>
    <dgm:cxn modelId="{72B64768-24DF-49F2-B437-F1BDDBD982B6}" type="presParOf" srcId="{E0D12EB3-E28B-481C-9C11-0B75A8BA96BF}" destId="{57C427DF-A775-4B0D-8579-3FDEF77155E9}" srcOrd="0" destOrd="0" presId="urn:microsoft.com/office/officeart/2005/8/layout/hProcess9"/>
    <dgm:cxn modelId="{95A4F3A4-C8FE-411F-B207-48E1D951FE89}" type="presParOf" srcId="{E0D12EB3-E28B-481C-9C11-0B75A8BA96BF}" destId="{CB4F56E2-3D0F-4AED-BACB-E8964BD41636}" srcOrd="1" destOrd="0" presId="urn:microsoft.com/office/officeart/2005/8/layout/hProcess9"/>
    <dgm:cxn modelId="{3344AFBF-2BCC-4629-A4C1-E3A20BD8A81F}" type="presParOf" srcId="{E0D12EB3-E28B-481C-9C11-0B75A8BA96BF}" destId="{CD2A5FBD-9875-4881-97DE-CD49AF8B7A52}" srcOrd="2" destOrd="0" presId="urn:microsoft.com/office/officeart/2005/8/layout/hProcess9"/>
    <dgm:cxn modelId="{8D51B2CA-0DBF-4170-A405-E51147F9DDD5}" type="presParOf" srcId="{E0D12EB3-E28B-481C-9C11-0B75A8BA96BF}" destId="{18CD468D-4BCB-406E-8FE2-7AF850F840F3}" srcOrd="3" destOrd="0" presId="urn:microsoft.com/office/officeart/2005/8/layout/hProcess9"/>
    <dgm:cxn modelId="{D5A55823-7DA5-4069-8AEC-1622B593FCAF}" type="presParOf" srcId="{E0D12EB3-E28B-481C-9C11-0B75A8BA96BF}" destId="{AA2A788F-3CC3-4884-9771-72EAF53FD902}" srcOrd="4" destOrd="0" presId="urn:microsoft.com/office/officeart/2005/8/layout/hProcess9"/>
    <dgm:cxn modelId="{3143018E-9D33-4C36-AA21-5CF8A6671F45}" type="presParOf" srcId="{E0D12EB3-E28B-481C-9C11-0B75A8BA96BF}" destId="{62C49250-252C-4F93-9317-B45E9E24FE09}" srcOrd="5" destOrd="0" presId="urn:microsoft.com/office/officeart/2005/8/layout/hProcess9"/>
    <dgm:cxn modelId="{D45651C8-AF0A-44E4-9F78-2B3721A22C6E}" type="presParOf" srcId="{E0D12EB3-E28B-481C-9C11-0B75A8BA96BF}" destId="{8CB951ED-902D-4956-9FD5-12F50F8BF036}" srcOrd="6" destOrd="0" presId="urn:microsoft.com/office/officeart/2005/8/layout/hProcess9"/>
    <dgm:cxn modelId="{12E74BCC-C316-459B-B818-B1D9CBE8BE99}" type="presParOf" srcId="{E0D12EB3-E28B-481C-9C11-0B75A8BA96BF}" destId="{DC06CB95-999A-48B0-9567-5C5780D5B499}" srcOrd="7" destOrd="0" presId="urn:microsoft.com/office/officeart/2005/8/layout/hProcess9"/>
    <dgm:cxn modelId="{C45E18A1-0680-4DA3-B1C0-544541424FAD}" type="presParOf" srcId="{E0D12EB3-E28B-481C-9C11-0B75A8BA96BF}" destId="{2899426D-F560-4B4F-92E7-2BF4DC36C456}"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E58C83-59EA-4101-A6C8-381E8A76653B}">
      <dsp:nvSpPr>
        <dsp:cNvPr id="0" name=""/>
        <dsp:cNvSpPr/>
      </dsp:nvSpPr>
      <dsp:spPr>
        <a:xfrm>
          <a:off x="815220" y="0"/>
          <a:ext cx="9239170" cy="3600450"/>
        </a:xfrm>
        <a:prstGeom prst="rightArrow">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C427DF-A775-4B0D-8579-3FDEF77155E9}">
      <dsp:nvSpPr>
        <dsp:cNvPr id="0" name=""/>
        <dsp:cNvSpPr/>
      </dsp:nvSpPr>
      <dsp:spPr>
        <a:xfrm>
          <a:off x="4776" y="1080135"/>
          <a:ext cx="2088472" cy="1440180"/>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Sharing experiences in a forgiving safe space</a:t>
          </a:r>
        </a:p>
      </dsp:txBody>
      <dsp:txXfrm>
        <a:off x="75080" y="1150439"/>
        <a:ext cx="1947864" cy="1299572"/>
      </dsp:txXfrm>
    </dsp:sp>
    <dsp:sp modelId="{CD2A5FBD-9875-4881-97DE-CD49AF8B7A52}">
      <dsp:nvSpPr>
        <dsp:cNvPr id="0" name=""/>
        <dsp:cNvSpPr/>
      </dsp:nvSpPr>
      <dsp:spPr>
        <a:xfrm>
          <a:off x="2197673" y="1080135"/>
          <a:ext cx="2088472" cy="1440180"/>
        </a:xfrm>
        <a:prstGeom prst="round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Situating experiences in wider societal framework</a:t>
          </a:r>
        </a:p>
      </dsp:txBody>
      <dsp:txXfrm>
        <a:off x="2267977" y="1150439"/>
        <a:ext cx="1947864" cy="1299572"/>
      </dsp:txXfrm>
    </dsp:sp>
    <dsp:sp modelId="{AA2A788F-3CC3-4884-9771-72EAF53FD902}">
      <dsp:nvSpPr>
        <dsp:cNvPr id="0" name=""/>
        <dsp:cNvSpPr/>
      </dsp:nvSpPr>
      <dsp:spPr>
        <a:xfrm>
          <a:off x="4390569" y="1080135"/>
          <a:ext cx="2088472" cy="1440180"/>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Making sense of experiences, letting go of guilt and shame</a:t>
          </a:r>
        </a:p>
      </dsp:txBody>
      <dsp:txXfrm>
        <a:off x="4460873" y="1150439"/>
        <a:ext cx="1947864" cy="1299572"/>
      </dsp:txXfrm>
    </dsp:sp>
    <dsp:sp modelId="{8CB951ED-902D-4956-9FD5-12F50F8BF036}">
      <dsp:nvSpPr>
        <dsp:cNvPr id="0" name=""/>
        <dsp:cNvSpPr/>
      </dsp:nvSpPr>
      <dsp:spPr>
        <a:xfrm>
          <a:off x="6583466" y="1080135"/>
          <a:ext cx="2088472" cy="1440180"/>
        </a:xfrm>
        <a:prstGeom prst="roundRect">
          <a:avLst/>
        </a:prstGeom>
        <a:solidFill>
          <a:srgbClr val="9900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Applying boundaries, taking control of lives</a:t>
          </a:r>
        </a:p>
      </dsp:txBody>
      <dsp:txXfrm>
        <a:off x="6653770" y="1150439"/>
        <a:ext cx="1947864" cy="1299572"/>
      </dsp:txXfrm>
    </dsp:sp>
    <dsp:sp modelId="{2899426D-F560-4B4F-92E7-2BF4DC36C456}">
      <dsp:nvSpPr>
        <dsp:cNvPr id="0" name=""/>
        <dsp:cNvSpPr/>
      </dsp:nvSpPr>
      <dsp:spPr>
        <a:xfrm>
          <a:off x="8776362" y="1080135"/>
          <a:ext cx="2088472" cy="1440180"/>
        </a:xfrm>
        <a:prstGeom prst="roundRect">
          <a:avLst/>
        </a:prstGeom>
        <a:solidFill>
          <a:srgbClr val="66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Speaking out about experiences, collectively</a:t>
          </a:r>
        </a:p>
      </dsp:txBody>
      <dsp:txXfrm>
        <a:off x="8846666" y="1150439"/>
        <a:ext cx="1947864" cy="129957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284EBB8-A6A5-4036-8465-4B2D64C6F9CA}" type="datetimeFigureOut">
              <a:rPr lang="en-GB" smtClean="0"/>
              <a:t>18/10/2023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CDF676F4-02B7-4A1B-90CC-78A49BFD0AA1}" type="slidenum">
              <a:rPr lang="en-GB" smtClean="0"/>
              <a:t>‹#›</a:t>
            </a:fld>
            <a:endParaRPr lang="en-GB"/>
          </a:p>
        </p:txBody>
      </p:sp>
    </p:spTree>
    <p:extLst>
      <p:ext uri="{BB962C8B-B14F-4D97-AF65-F5344CB8AC3E}">
        <p14:creationId xmlns:p14="http://schemas.microsoft.com/office/powerpoint/2010/main" val="2870696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DF676F4-02B7-4A1B-90CC-78A49BFD0AA1}" type="slidenum">
              <a:rPr lang="en-GB" smtClean="0"/>
              <a:t>1</a:t>
            </a:fld>
            <a:endParaRPr lang="en-GB"/>
          </a:p>
        </p:txBody>
      </p:sp>
    </p:spTree>
    <p:extLst>
      <p:ext uri="{BB962C8B-B14F-4D97-AF65-F5344CB8AC3E}">
        <p14:creationId xmlns:p14="http://schemas.microsoft.com/office/powerpoint/2010/main" val="2739427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sz="1200" dirty="0">
                <a:effectLst/>
                <a:latin typeface="Arial" panose="020B0604020202020204" pitchFamily="34" charset="0"/>
                <a:ea typeface="Calibri" panose="020F0502020204030204" pitchFamily="34" charset="0"/>
              </a:rPr>
              <a:t>“I was untrusting full stop due to the things I have been through with both women and men in services. I was rock-bottom. I was told that I would not be signposted into health services and recovery until I stopped drinking. I was kicked out of my doctors (GP), I felt abandoned.”</a:t>
            </a:r>
          </a:p>
          <a:p>
            <a:endParaRPr lang="en-GB" sz="1200" dirty="0">
              <a:effectLst/>
              <a:latin typeface="Arial" panose="020B0604020202020204" pitchFamily="34" charset="0"/>
              <a:ea typeface="Calibri" panose="020F0502020204030204" pitchFamily="34" charset="0"/>
            </a:endParaRPr>
          </a:p>
          <a:p>
            <a:r>
              <a:rPr lang="en-GB" sz="1200" dirty="0">
                <a:effectLst/>
                <a:latin typeface="Arial" panose="020B0604020202020204" pitchFamily="34" charset="0"/>
                <a:ea typeface="Calibri" panose="020F0502020204030204" pitchFamily="34" charset="0"/>
              </a:rPr>
              <a:t>3 minutes</a:t>
            </a:r>
          </a:p>
          <a:p>
            <a:endParaRPr lang="en-GB" sz="1200" dirty="0">
              <a:effectLst/>
              <a:latin typeface="Arial" panose="020B0604020202020204" pitchFamily="34" charset="0"/>
              <a:ea typeface="Calibri" panose="020F0502020204030204" pitchFamily="34" charset="0"/>
            </a:endParaRPr>
          </a:p>
          <a:p>
            <a:r>
              <a:rPr lang="en-GB" sz="1200" dirty="0">
                <a:effectLst/>
                <a:latin typeface="Arial" panose="020B0604020202020204" pitchFamily="34" charset="0"/>
                <a:ea typeface="Calibri" panose="020F0502020204030204" pitchFamily="34" charset="0"/>
              </a:rPr>
              <a:t>Background/ past, untrusting</a:t>
            </a:r>
          </a:p>
          <a:p>
            <a:r>
              <a:rPr lang="en-GB" sz="1200" dirty="0">
                <a:effectLst/>
                <a:latin typeface="Arial" panose="020B0604020202020204" pitchFamily="34" charset="0"/>
                <a:ea typeface="Calibri" panose="020F0502020204030204" pitchFamily="34" charset="0"/>
              </a:rPr>
              <a:t>How trust was built, going to The Barn, getting to know the women, hearing other stories, realising “it’s not just me” and letting go of guilt and shame (safe and forgiving spaces)</a:t>
            </a:r>
          </a:p>
          <a:p>
            <a:r>
              <a:rPr lang="en-GB" sz="1200" dirty="0">
                <a:effectLst/>
                <a:latin typeface="Arial" panose="020B0604020202020204" pitchFamily="34" charset="0"/>
                <a:ea typeface="Calibri" panose="020F0502020204030204" pitchFamily="34" charset="0"/>
              </a:rPr>
              <a:t>Now volunteer co-ordinator – supporting next phase of Tina’s Haven project </a:t>
            </a:r>
          </a:p>
          <a:p>
            <a:endParaRPr lang="en-GB" dirty="0"/>
          </a:p>
          <a:p>
            <a:endParaRPr lang="en-GB" dirty="0"/>
          </a:p>
        </p:txBody>
      </p:sp>
      <p:sp>
        <p:nvSpPr>
          <p:cNvPr id="4" name="Slide Number Placeholder 3"/>
          <p:cNvSpPr>
            <a:spLocks noGrp="1"/>
          </p:cNvSpPr>
          <p:nvPr>
            <p:ph type="sldNum" sz="quarter" idx="5"/>
          </p:nvPr>
        </p:nvSpPr>
        <p:spPr/>
        <p:txBody>
          <a:bodyPr/>
          <a:lstStyle/>
          <a:p>
            <a:fld id="{CDF676F4-02B7-4A1B-90CC-78A49BFD0AA1}" type="slidenum">
              <a:rPr lang="en-GB" smtClean="0"/>
              <a:t>10</a:t>
            </a:fld>
            <a:endParaRPr lang="en-GB"/>
          </a:p>
        </p:txBody>
      </p:sp>
    </p:spTree>
    <p:extLst>
      <p:ext uri="{BB962C8B-B14F-4D97-AF65-F5344CB8AC3E}">
        <p14:creationId xmlns:p14="http://schemas.microsoft.com/office/powerpoint/2010/main" val="600656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Blending of different practice models – overarching learning was an alternative feminist model of professional practice based upon mutual identification and solidarity building with women </a:t>
            </a:r>
          </a:p>
        </p:txBody>
      </p:sp>
      <p:sp>
        <p:nvSpPr>
          <p:cNvPr id="4" name="Slide Number Placeholder 3"/>
          <p:cNvSpPr>
            <a:spLocks noGrp="1"/>
          </p:cNvSpPr>
          <p:nvPr>
            <p:ph type="sldNum" sz="quarter" idx="5"/>
          </p:nvPr>
        </p:nvSpPr>
        <p:spPr/>
        <p:txBody>
          <a:bodyPr/>
          <a:lstStyle/>
          <a:p>
            <a:fld id="{CDF676F4-02B7-4A1B-90CC-78A49BFD0AA1}" type="slidenum">
              <a:rPr lang="en-GB" smtClean="0"/>
              <a:t>12</a:t>
            </a:fld>
            <a:endParaRPr lang="en-GB"/>
          </a:p>
        </p:txBody>
      </p:sp>
    </p:spTree>
    <p:extLst>
      <p:ext uri="{BB962C8B-B14F-4D97-AF65-F5344CB8AC3E}">
        <p14:creationId xmlns:p14="http://schemas.microsoft.com/office/powerpoint/2010/main" val="1861126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Tina’s Haven model that we will be applying to the second pilot project – hopefully in Newcastle</a:t>
            </a:r>
          </a:p>
          <a:p>
            <a:r>
              <a:rPr lang="en-GB" dirty="0"/>
              <a:t>Ongoing work in East Durham – volunteering and an arts-based storytelling project at The Barn and embedding the OML programme at A-NE</a:t>
            </a:r>
          </a:p>
          <a:p>
            <a:r>
              <a:rPr lang="en-GB" b="0" i="1" dirty="0">
                <a:solidFill>
                  <a:srgbClr val="333333"/>
                </a:solidFill>
                <a:effectLst/>
                <a:latin typeface="Montserrat" panose="00000500000000000000" pitchFamily="2" charset="0"/>
              </a:rPr>
              <a:t>‘There was this one sentence of Freire’s that became a revolutionary mantra for me: “We cannot enter the struggle as objects in order to later become subjects”.’ (hooks 1994, pp-46)</a:t>
            </a:r>
            <a:endParaRPr lang="en-GB" dirty="0"/>
          </a:p>
        </p:txBody>
      </p:sp>
      <p:sp>
        <p:nvSpPr>
          <p:cNvPr id="4" name="Slide Number Placeholder 3"/>
          <p:cNvSpPr>
            <a:spLocks noGrp="1"/>
          </p:cNvSpPr>
          <p:nvPr>
            <p:ph type="sldNum" sz="quarter" idx="5"/>
          </p:nvPr>
        </p:nvSpPr>
        <p:spPr/>
        <p:txBody>
          <a:bodyPr/>
          <a:lstStyle/>
          <a:p>
            <a:fld id="{CDF676F4-02B7-4A1B-90CC-78A49BFD0AA1}" type="slidenum">
              <a:rPr lang="en-GB" smtClean="0"/>
              <a:t>13</a:t>
            </a:fld>
            <a:endParaRPr lang="en-GB"/>
          </a:p>
        </p:txBody>
      </p:sp>
    </p:spTree>
    <p:extLst>
      <p:ext uri="{BB962C8B-B14F-4D97-AF65-F5344CB8AC3E}">
        <p14:creationId xmlns:p14="http://schemas.microsoft.com/office/powerpoint/2010/main" val="1521703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t">
              <a:lnSpc>
                <a:spcPct val="107000"/>
              </a:lnSpc>
              <a:spcBef>
                <a:spcPts val="0"/>
              </a:spcBef>
              <a:spcAft>
                <a:spcPts val="800"/>
              </a:spcAft>
            </a:pPr>
            <a:r>
              <a:rPr lang="en-GB" sz="1200" b="0" i="0" u="none" strike="noStrike" dirty="0">
                <a:solidFill>
                  <a:srgbClr val="242852"/>
                </a:solidFill>
                <a:effectLst/>
                <a:latin typeface="Cavolini" panose="03000502040302020204" pitchFamily="66" charset="0"/>
                <a:ea typeface="Times New Roman" panose="02020603050405020304" pitchFamily="18" charset="0"/>
                <a:cs typeface="Times New Roman" panose="02020603050405020304" pitchFamily="18" charset="0"/>
              </a:rPr>
              <a:t>Upskilling Social Workers and Early Help workers through Own My Life training. </a:t>
            </a:r>
          </a:p>
          <a:p>
            <a:pPr algn="l" fontAlgn="t">
              <a:lnSpc>
                <a:spcPct val="107000"/>
              </a:lnSpc>
              <a:spcBef>
                <a:spcPts val="0"/>
              </a:spcBef>
              <a:spcAft>
                <a:spcPts val="800"/>
              </a:spcAft>
            </a:pPr>
            <a:r>
              <a:rPr lang="en-GB" sz="1200" b="0" i="0" u="none" strike="noStrike" dirty="0">
                <a:solidFill>
                  <a:srgbClr val="242852"/>
                </a:solidFill>
                <a:effectLst/>
                <a:latin typeface="Cavolini" panose="03000502040302020204" pitchFamily="66" charset="0"/>
                <a:ea typeface="Times New Roman" panose="02020603050405020304" pitchFamily="18" charset="0"/>
                <a:cs typeface="Times New Roman" panose="02020603050405020304" pitchFamily="18" charset="0"/>
              </a:rPr>
              <a:t>Improving how they  and their organisation respond to women who have been subjected to abuse. </a:t>
            </a:r>
            <a:endParaRPr lang="en-GB" sz="1200" b="0" i="0" u="none" strike="noStrike" dirty="0">
              <a:effectLst/>
              <a:latin typeface="Arial" panose="020B0604020202020204" pitchFamily="34" charset="0"/>
            </a:endParaRPr>
          </a:p>
          <a:p>
            <a:pPr algn="l" fontAlgn="t">
              <a:lnSpc>
                <a:spcPct val="107000"/>
              </a:lnSpc>
              <a:spcBef>
                <a:spcPts val="0"/>
              </a:spcBef>
              <a:spcAft>
                <a:spcPts val="800"/>
              </a:spcAft>
            </a:pPr>
            <a:r>
              <a:rPr lang="en-GB" sz="1200" b="0" i="0" u="none" strike="noStrike" dirty="0">
                <a:solidFill>
                  <a:srgbClr val="242852"/>
                </a:solidFill>
                <a:effectLst/>
                <a:latin typeface="Cavolini" panose="03000502040302020204" pitchFamily="66" charset="0"/>
                <a:ea typeface="Times New Roman" panose="02020603050405020304" pitchFamily="18" charset="0"/>
                <a:cs typeface="Times New Roman" panose="02020603050405020304" pitchFamily="18" charset="0"/>
              </a:rPr>
              <a:t>Embedding OML methodology and theory of change.</a:t>
            </a:r>
            <a:endParaRPr lang="en-GB" sz="1200" b="0" i="0" u="none" strike="noStrike" dirty="0">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CDF676F4-02B7-4A1B-90CC-78A49BFD0AA1}" type="slidenum">
              <a:rPr lang="en-GB" smtClean="0"/>
              <a:t>14</a:t>
            </a:fld>
            <a:endParaRPr lang="en-GB"/>
          </a:p>
        </p:txBody>
      </p:sp>
    </p:spTree>
    <p:extLst>
      <p:ext uri="{BB962C8B-B14F-4D97-AF65-F5344CB8AC3E}">
        <p14:creationId xmlns:p14="http://schemas.microsoft.com/office/powerpoint/2010/main" val="1894457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Lack of state support, in parallel with adopters and special guardians, when birthmothers and children are reunited.</a:t>
            </a:r>
          </a:p>
          <a:p>
            <a:endParaRPr lang="en-GB" dirty="0"/>
          </a:p>
        </p:txBody>
      </p:sp>
      <p:sp>
        <p:nvSpPr>
          <p:cNvPr id="4" name="Slide Number Placeholder 3"/>
          <p:cNvSpPr>
            <a:spLocks noGrp="1"/>
          </p:cNvSpPr>
          <p:nvPr>
            <p:ph type="sldNum" sz="quarter" idx="5"/>
          </p:nvPr>
        </p:nvSpPr>
        <p:spPr/>
        <p:txBody>
          <a:bodyPr/>
          <a:lstStyle/>
          <a:p>
            <a:fld id="{CDF676F4-02B7-4A1B-90CC-78A49BFD0AA1}" type="slidenum">
              <a:rPr lang="en-GB" smtClean="0"/>
              <a:t>15</a:t>
            </a:fld>
            <a:endParaRPr lang="en-GB"/>
          </a:p>
        </p:txBody>
      </p:sp>
    </p:spTree>
    <p:extLst>
      <p:ext uri="{BB962C8B-B14F-4D97-AF65-F5344CB8AC3E}">
        <p14:creationId xmlns:p14="http://schemas.microsoft.com/office/powerpoint/2010/main" val="1512918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F676F4-02B7-4A1B-90CC-78A49BFD0AA1}" type="slidenum">
              <a:rPr lang="en-GB" smtClean="0"/>
              <a:t>16</a:t>
            </a:fld>
            <a:endParaRPr lang="en-GB"/>
          </a:p>
        </p:txBody>
      </p:sp>
    </p:spTree>
    <p:extLst>
      <p:ext uri="{BB962C8B-B14F-4D97-AF65-F5344CB8AC3E}">
        <p14:creationId xmlns:p14="http://schemas.microsoft.com/office/powerpoint/2010/main" val="1737795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DF676F4-02B7-4A1B-90CC-78A49BFD0AA1}" type="slidenum">
              <a:rPr lang="en-GB" smtClean="0"/>
              <a:t>17</a:t>
            </a:fld>
            <a:endParaRPr lang="en-GB"/>
          </a:p>
        </p:txBody>
      </p:sp>
    </p:spTree>
    <p:extLst>
      <p:ext uri="{BB962C8B-B14F-4D97-AF65-F5344CB8AC3E}">
        <p14:creationId xmlns:p14="http://schemas.microsoft.com/office/powerpoint/2010/main" val="1892405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DF676F4-02B7-4A1B-90CC-78A49BFD0AA1}" type="slidenum">
              <a:rPr lang="en-GB" smtClean="0"/>
              <a:t>18</a:t>
            </a:fld>
            <a:endParaRPr lang="en-GB"/>
          </a:p>
        </p:txBody>
      </p:sp>
    </p:spTree>
    <p:extLst>
      <p:ext uri="{BB962C8B-B14F-4D97-AF65-F5344CB8AC3E}">
        <p14:creationId xmlns:p14="http://schemas.microsoft.com/office/powerpoint/2010/main" val="1603831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F676F4-02B7-4A1B-90CC-78A49BFD0AA1}" type="slidenum">
              <a:rPr lang="en-GB" smtClean="0"/>
              <a:t>2</a:t>
            </a:fld>
            <a:endParaRPr lang="en-GB"/>
          </a:p>
        </p:txBody>
      </p:sp>
    </p:spTree>
    <p:extLst>
      <p:ext uri="{BB962C8B-B14F-4D97-AF65-F5344CB8AC3E}">
        <p14:creationId xmlns:p14="http://schemas.microsoft.com/office/powerpoint/2010/main" val="974115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DF676F4-02B7-4A1B-90CC-78A49BFD0AA1}" type="slidenum">
              <a:rPr lang="en-GB" smtClean="0"/>
              <a:t>3</a:t>
            </a:fld>
            <a:endParaRPr lang="en-GB"/>
          </a:p>
        </p:txBody>
      </p:sp>
    </p:spTree>
    <p:extLst>
      <p:ext uri="{BB962C8B-B14F-4D97-AF65-F5344CB8AC3E}">
        <p14:creationId xmlns:p14="http://schemas.microsoft.com/office/powerpoint/2010/main" val="1845151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The common trajectory of women, replicated in “Just a Mam” conducted by REFORM </a:t>
            </a:r>
          </a:p>
          <a:p>
            <a:r>
              <a:rPr lang="en-GB" sz="1200" dirty="0"/>
              <a:t>Parallels Stephanie Covington (2012) – studies </a:t>
            </a:r>
          </a:p>
          <a:p>
            <a:r>
              <a:rPr lang="en-GB" sz="1200" dirty="0"/>
              <a:t>Women’s trauma is DIFFERENT from men’s, more complex. </a:t>
            </a:r>
            <a:endParaRPr lang="en-GB" dirty="0"/>
          </a:p>
        </p:txBody>
      </p:sp>
      <p:sp>
        <p:nvSpPr>
          <p:cNvPr id="4" name="Slide Number Placeholder 3"/>
          <p:cNvSpPr>
            <a:spLocks noGrp="1"/>
          </p:cNvSpPr>
          <p:nvPr>
            <p:ph type="sldNum" sz="quarter" idx="5"/>
          </p:nvPr>
        </p:nvSpPr>
        <p:spPr/>
        <p:txBody>
          <a:bodyPr/>
          <a:lstStyle/>
          <a:p>
            <a:fld id="{CDF676F4-02B7-4A1B-90CC-78A49BFD0AA1}" type="slidenum">
              <a:rPr lang="en-GB" smtClean="0"/>
              <a:t>4</a:t>
            </a:fld>
            <a:endParaRPr lang="en-GB"/>
          </a:p>
        </p:txBody>
      </p:sp>
    </p:spTree>
    <p:extLst>
      <p:ext uri="{BB962C8B-B14F-4D97-AF65-F5344CB8AC3E}">
        <p14:creationId xmlns:p14="http://schemas.microsoft.com/office/powerpoint/2010/main" val="1486647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 just about women’s self-empowerment and development, about making changes at every level surrounding birthmothers experience </a:t>
            </a:r>
          </a:p>
        </p:txBody>
      </p:sp>
      <p:sp>
        <p:nvSpPr>
          <p:cNvPr id="4" name="Slide Number Placeholder 3"/>
          <p:cNvSpPr>
            <a:spLocks noGrp="1"/>
          </p:cNvSpPr>
          <p:nvPr>
            <p:ph type="sldNum" sz="quarter" idx="5"/>
          </p:nvPr>
        </p:nvSpPr>
        <p:spPr/>
        <p:txBody>
          <a:bodyPr/>
          <a:lstStyle/>
          <a:p>
            <a:fld id="{CDF676F4-02B7-4A1B-90CC-78A49BFD0AA1}" type="slidenum">
              <a:rPr lang="en-GB" smtClean="0"/>
              <a:t>5</a:t>
            </a:fld>
            <a:endParaRPr lang="en-GB"/>
          </a:p>
        </p:txBody>
      </p:sp>
    </p:spTree>
    <p:extLst>
      <p:ext uri="{BB962C8B-B14F-4D97-AF65-F5344CB8AC3E}">
        <p14:creationId xmlns:p14="http://schemas.microsoft.com/office/powerpoint/2010/main" val="1442750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Aft>
                <a:spcPts val="600"/>
              </a:spcAft>
              <a:buFont typeface="Wingdings" panose="05000000000000000000" pitchFamily="2" charset="2"/>
              <a:buChar char="q"/>
            </a:pPr>
            <a:r>
              <a:rPr lang="en-GB" dirty="0">
                <a:effectLst/>
                <a:ea typeface="Times New Roman" panose="02020603050405020304" pitchFamily="18" charset="0"/>
                <a:cs typeface="Arial" panose="020B0604020202020204" pitchFamily="34" charset="0"/>
              </a:rPr>
              <a:t>Zero (0%) of women who completed the “Own my Life” course relapsed.</a:t>
            </a:r>
          </a:p>
          <a:p>
            <a:endParaRPr lang="en-GB" dirty="0"/>
          </a:p>
        </p:txBody>
      </p:sp>
      <p:sp>
        <p:nvSpPr>
          <p:cNvPr id="4" name="Slide Number Placeholder 3"/>
          <p:cNvSpPr>
            <a:spLocks noGrp="1"/>
          </p:cNvSpPr>
          <p:nvPr>
            <p:ph type="sldNum" sz="quarter" idx="5"/>
          </p:nvPr>
        </p:nvSpPr>
        <p:spPr/>
        <p:txBody>
          <a:bodyPr/>
          <a:lstStyle/>
          <a:p>
            <a:fld id="{CDF676F4-02B7-4A1B-90CC-78A49BFD0AA1}" type="slidenum">
              <a:rPr lang="en-GB" smtClean="0"/>
              <a:t>6</a:t>
            </a:fld>
            <a:endParaRPr lang="en-GB"/>
          </a:p>
        </p:txBody>
      </p:sp>
    </p:spTree>
    <p:extLst>
      <p:ext uri="{BB962C8B-B14F-4D97-AF65-F5344CB8AC3E}">
        <p14:creationId xmlns:p14="http://schemas.microsoft.com/office/powerpoint/2010/main" val="356481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whole spectrum of interpersonal outcomes emerging from women’s positive experiences of being in women only space</a:t>
            </a:r>
          </a:p>
        </p:txBody>
      </p:sp>
      <p:sp>
        <p:nvSpPr>
          <p:cNvPr id="4" name="Slide Number Placeholder 3"/>
          <p:cNvSpPr>
            <a:spLocks noGrp="1"/>
          </p:cNvSpPr>
          <p:nvPr>
            <p:ph type="sldNum" sz="quarter" idx="5"/>
          </p:nvPr>
        </p:nvSpPr>
        <p:spPr/>
        <p:txBody>
          <a:bodyPr/>
          <a:lstStyle/>
          <a:p>
            <a:fld id="{CDF676F4-02B7-4A1B-90CC-78A49BFD0AA1}" type="slidenum">
              <a:rPr lang="en-GB" smtClean="0"/>
              <a:t>7</a:t>
            </a:fld>
            <a:endParaRPr lang="en-GB"/>
          </a:p>
        </p:txBody>
      </p:sp>
    </p:spTree>
    <p:extLst>
      <p:ext uri="{BB962C8B-B14F-4D97-AF65-F5344CB8AC3E}">
        <p14:creationId xmlns:p14="http://schemas.microsoft.com/office/powerpoint/2010/main" val="3346273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Positive experiences of female only space wasn’t something that the women were used to – with other women in addictions, with female family members or with female practitioners</a:t>
            </a:r>
          </a:p>
          <a:p>
            <a:endParaRPr lang="en-GB" dirty="0"/>
          </a:p>
        </p:txBody>
      </p:sp>
      <p:sp>
        <p:nvSpPr>
          <p:cNvPr id="4" name="Slide Number Placeholder 3"/>
          <p:cNvSpPr>
            <a:spLocks noGrp="1"/>
          </p:cNvSpPr>
          <p:nvPr>
            <p:ph type="sldNum" sz="quarter" idx="5"/>
          </p:nvPr>
        </p:nvSpPr>
        <p:spPr/>
        <p:txBody>
          <a:bodyPr/>
          <a:lstStyle/>
          <a:p>
            <a:fld id="{CDF676F4-02B7-4A1B-90CC-78A49BFD0AA1}" type="slidenum">
              <a:rPr lang="en-GB" smtClean="0"/>
              <a:t>8</a:t>
            </a:fld>
            <a:endParaRPr lang="en-GB"/>
          </a:p>
        </p:txBody>
      </p:sp>
    </p:spTree>
    <p:extLst>
      <p:ext uri="{BB962C8B-B14F-4D97-AF65-F5344CB8AC3E}">
        <p14:creationId xmlns:p14="http://schemas.microsoft.com/office/powerpoint/2010/main" val="72218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Centered</a:t>
            </a:r>
            <a:r>
              <a:rPr lang="en-GB" dirty="0"/>
              <a:t> upon solidarity building and mutual identifications between female participants and practitioners – through this started to gain different perspectives upon the abuse women are subjected to, and systems of </a:t>
            </a:r>
            <a:r>
              <a:rPr lang="en-GB" dirty="0" err="1"/>
              <a:t>opression</a:t>
            </a:r>
            <a:endParaRPr lang="en-GB" dirty="0"/>
          </a:p>
        </p:txBody>
      </p:sp>
      <p:sp>
        <p:nvSpPr>
          <p:cNvPr id="4" name="Slide Number Placeholder 3"/>
          <p:cNvSpPr>
            <a:spLocks noGrp="1"/>
          </p:cNvSpPr>
          <p:nvPr>
            <p:ph type="sldNum" sz="quarter" idx="5"/>
          </p:nvPr>
        </p:nvSpPr>
        <p:spPr/>
        <p:txBody>
          <a:bodyPr/>
          <a:lstStyle/>
          <a:p>
            <a:fld id="{CDF676F4-02B7-4A1B-90CC-78A49BFD0AA1}" type="slidenum">
              <a:rPr lang="en-GB" smtClean="0"/>
              <a:t>9</a:t>
            </a:fld>
            <a:endParaRPr lang="en-GB"/>
          </a:p>
        </p:txBody>
      </p:sp>
    </p:spTree>
    <p:extLst>
      <p:ext uri="{BB962C8B-B14F-4D97-AF65-F5344CB8AC3E}">
        <p14:creationId xmlns:p14="http://schemas.microsoft.com/office/powerpoint/2010/main" val="3147624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0666DC1-CD27-4874-9484-9D06C59FE4D0}"/>
              </a:ext>
            </a:extLst>
          </p:cNvPr>
          <p:cNvSpPr/>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77579F-F417-47C2-AC03-911CCED021DB}"/>
              </a:ext>
            </a:extLst>
          </p:cNvPr>
          <p:cNvSpPr>
            <a:spLocks noGrp="1"/>
          </p:cNvSpPr>
          <p:nvPr>
            <p:ph type="ctrTitle"/>
          </p:nvPr>
        </p:nvSpPr>
        <p:spPr>
          <a:xfrm>
            <a:off x="484552" y="447675"/>
            <a:ext cx="8397511" cy="2714625"/>
          </a:xfrm>
        </p:spPr>
        <p:txBody>
          <a:bodyPr anchor="b">
            <a:normAutofit/>
          </a:bodyPr>
          <a:lstStyle>
            <a:lvl1pPr algn="l">
              <a:defRPr sz="54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643E600-28DA-4780-9E00-2E12F74FF621}"/>
              </a:ext>
            </a:extLst>
          </p:cNvPr>
          <p:cNvSpPr>
            <a:spLocks noGrp="1"/>
          </p:cNvSpPr>
          <p:nvPr>
            <p:ph type="subTitle" idx="1"/>
          </p:nvPr>
        </p:nvSpPr>
        <p:spPr>
          <a:xfrm>
            <a:off x="484552" y="3602037"/>
            <a:ext cx="8397511" cy="2460625"/>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0E6F1DC-ADFB-42C9-AB34-FCB38C8123FC}"/>
              </a:ext>
            </a:extLst>
          </p:cNvPr>
          <p:cNvSpPr>
            <a:spLocks noGrp="1"/>
          </p:cNvSpPr>
          <p:nvPr>
            <p:ph type="dt" sz="half" idx="10"/>
          </p:nvPr>
        </p:nvSpPr>
        <p:spPr/>
        <p:txBody>
          <a:bodyPr/>
          <a:lstStyle/>
          <a:p>
            <a:fld id="{92538219-6E45-4D12-B767-46F92D5844D4}" type="datetime1">
              <a:rPr lang="en-US" smtClean="0"/>
              <a:t>10/18/2023</a:t>
            </a:fld>
            <a:endParaRPr lang="en-US"/>
          </a:p>
        </p:txBody>
      </p:sp>
      <p:sp>
        <p:nvSpPr>
          <p:cNvPr id="5" name="Footer Placeholder 4">
            <a:extLst>
              <a:ext uri="{FF2B5EF4-FFF2-40B4-BE49-F238E27FC236}">
                <a16:creationId xmlns:a16="http://schemas.microsoft.com/office/drawing/2014/main" id="{EE799E6D-BBA8-4A15-94DA-DBE8A4FDE6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803C82-8719-4FAC-94BF-2A91335FB58A}"/>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884870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68A33-CB96-4CB1-9941-753BD0824C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3EB269-70DF-4510-A313-336226558E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1EA3CC-B2DC-4E87-826C-B885A7E62819}"/>
              </a:ext>
            </a:extLst>
          </p:cNvPr>
          <p:cNvSpPr>
            <a:spLocks noGrp="1"/>
          </p:cNvSpPr>
          <p:nvPr>
            <p:ph type="dt" sz="half" idx="10"/>
          </p:nvPr>
        </p:nvSpPr>
        <p:spPr/>
        <p:txBody>
          <a:bodyPr/>
          <a:lstStyle/>
          <a:p>
            <a:fld id="{836430B8-6059-41E5-A5DC-C07A76F5859A}" type="datetime1">
              <a:rPr lang="en-US" smtClean="0"/>
              <a:t>10/18/2023</a:t>
            </a:fld>
            <a:endParaRPr lang="en-US"/>
          </a:p>
        </p:txBody>
      </p:sp>
      <p:sp>
        <p:nvSpPr>
          <p:cNvPr id="5" name="Footer Placeholder 4">
            <a:extLst>
              <a:ext uri="{FF2B5EF4-FFF2-40B4-BE49-F238E27FC236}">
                <a16:creationId xmlns:a16="http://schemas.microsoft.com/office/drawing/2014/main" id="{7AF37F52-A7C4-4E21-A12A-02546D4775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6031F-5A79-48A7-8EDC-DDD9A9E4B9FC}"/>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14713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9188483-96C4-4E9C-AA6A-E70005461AEE}"/>
              </a:ext>
            </a:extLst>
          </p:cNvPr>
          <p:cNvSpPr/>
          <p:nvPr/>
        </p:nvSpPr>
        <p:spPr>
          <a:xfrm>
            <a:off x="9144000" y="0"/>
            <a:ext cx="3048000" cy="6854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0E4FCD54-7F0B-446E-9998-93E7BD7CE74D}"/>
              </a:ext>
            </a:extLst>
          </p:cNvPr>
          <p:cNvSpPr>
            <a:spLocks noGrp="1"/>
          </p:cNvSpPr>
          <p:nvPr>
            <p:ph type="title" orient="vert"/>
          </p:nvPr>
        </p:nvSpPr>
        <p:spPr>
          <a:xfrm>
            <a:off x="9534222" y="365125"/>
            <a:ext cx="2238678"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0766238-BBF1-4672-BC09-746C6967E5DF}"/>
              </a:ext>
            </a:extLst>
          </p:cNvPr>
          <p:cNvSpPr>
            <a:spLocks noGrp="1"/>
          </p:cNvSpPr>
          <p:nvPr>
            <p:ph type="body" orient="vert" idx="1"/>
          </p:nvPr>
        </p:nvSpPr>
        <p:spPr>
          <a:xfrm>
            <a:off x="484552" y="365125"/>
            <a:ext cx="8374062"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8F32A5-B67B-45C1-B454-12E9FBE0C869}"/>
              </a:ext>
            </a:extLst>
          </p:cNvPr>
          <p:cNvSpPr>
            <a:spLocks noGrp="1"/>
          </p:cNvSpPr>
          <p:nvPr>
            <p:ph type="dt" sz="half" idx="10"/>
          </p:nvPr>
        </p:nvSpPr>
        <p:spPr/>
        <p:txBody>
          <a:bodyPr/>
          <a:lstStyle/>
          <a:p>
            <a:fld id="{A09D0CB7-D16E-4358-B7F4-EA4A24554592}" type="datetime1">
              <a:rPr lang="en-US" smtClean="0"/>
              <a:t>10/18/2023</a:t>
            </a:fld>
            <a:endParaRPr lang="en-US"/>
          </a:p>
        </p:txBody>
      </p:sp>
      <p:sp>
        <p:nvSpPr>
          <p:cNvPr id="5" name="Footer Placeholder 4">
            <a:extLst>
              <a:ext uri="{FF2B5EF4-FFF2-40B4-BE49-F238E27FC236}">
                <a16:creationId xmlns:a16="http://schemas.microsoft.com/office/drawing/2014/main" id="{48E91896-9441-4636-89D5-84E5932A1EDB}"/>
              </a:ext>
            </a:extLst>
          </p:cNvPr>
          <p:cNvSpPr>
            <a:spLocks noGrp="1"/>
          </p:cNvSpPr>
          <p:nvPr>
            <p:ph type="ftr" sz="quarter" idx="11"/>
          </p:nvPr>
        </p:nvSpPr>
        <p:spPr>
          <a:xfrm>
            <a:off x="3228110" y="6356350"/>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88937DFE-7F48-4EB0-83BC-A93F342D2618}"/>
              </a:ext>
            </a:extLst>
          </p:cNvPr>
          <p:cNvSpPr>
            <a:spLocks noGrp="1"/>
          </p:cNvSpPr>
          <p:nvPr>
            <p:ph type="sldNum" sz="quarter" idx="12"/>
          </p:nvPr>
        </p:nvSpPr>
        <p:spPr/>
        <p:txBody>
          <a:bodyPr/>
          <a:lstStyle>
            <a:lvl1pPr>
              <a:defRPr>
                <a:solidFill>
                  <a:schemeClr val="bg1">
                    <a:alpha val="80000"/>
                  </a:schemeClr>
                </a:solidFill>
              </a:defRPr>
            </a:lvl1pPr>
          </a:lstStyle>
          <a:p>
            <a:fld id="{1F646F3F-274D-499B-ABBE-824EB4ABDC3D}" type="slidenum">
              <a:rPr lang="en-US" smtClean="0"/>
              <a:pPr/>
              <a:t>‹#›</a:t>
            </a:fld>
            <a:endParaRPr lang="en-US" dirty="0"/>
          </a:p>
        </p:txBody>
      </p:sp>
    </p:spTree>
    <p:extLst>
      <p:ext uri="{BB962C8B-B14F-4D97-AF65-F5344CB8AC3E}">
        <p14:creationId xmlns:p14="http://schemas.microsoft.com/office/powerpoint/2010/main" val="966259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9CF16-986E-4D90-AA40-CDB46E23320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A6F14DA-A783-43BC-8F15-95408B89DE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58C48B6-C394-452A-94D9-D4802755D841}"/>
              </a:ext>
            </a:extLst>
          </p:cNvPr>
          <p:cNvSpPr>
            <a:spLocks noGrp="1"/>
          </p:cNvSpPr>
          <p:nvPr>
            <p:ph type="dt" sz="half" idx="10"/>
          </p:nvPr>
        </p:nvSpPr>
        <p:spPr/>
        <p:txBody>
          <a:bodyPr/>
          <a:lstStyle/>
          <a:p>
            <a:fld id="{8BB296A2-D8F0-4E17-BFD0-A6C902250D59}" type="datetime1">
              <a:rPr lang="en-US" smtClean="0"/>
              <a:t>10/18/2023</a:t>
            </a:fld>
            <a:endParaRPr lang="en-US"/>
          </a:p>
        </p:txBody>
      </p:sp>
      <p:sp>
        <p:nvSpPr>
          <p:cNvPr id="5" name="Footer Placeholder 4">
            <a:extLst>
              <a:ext uri="{FF2B5EF4-FFF2-40B4-BE49-F238E27FC236}">
                <a16:creationId xmlns:a16="http://schemas.microsoft.com/office/drawing/2014/main" id="{43858A8A-3DD0-41C8-9F48-F4309FA195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706C92-7C02-4D34-B3E5-D549A7A36BD3}"/>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806948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66F9FA-E6B8-4CFC-B3F1-0C075546EE33}"/>
              </a:ext>
            </a:extLst>
          </p:cNvPr>
          <p:cNvSpPr/>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16F270-B2AA-4935-885F-5924B1F63A3E}"/>
              </a:ext>
            </a:extLst>
          </p:cNvPr>
          <p:cNvSpPr>
            <a:spLocks noGrp="1"/>
          </p:cNvSpPr>
          <p:nvPr>
            <p:ph type="title"/>
          </p:nvPr>
        </p:nvSpPr>
        <p:spPr>
          <a:xfrm>
            <a:off x="484552" y="457200"/>
            <a:ext cx="10862898" cy="2724151"/>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22658E-3D87-4D5A-A602-847153CC4845}"/>
              </a:ext>
            </a:extLst>
          </p:cNvPr>
          <p:cNvSpPr>
            <a:spLocks noGrp="1"/>
          </p:cNvSpPr>
          <p:nvPr>
            <p:ph type="body" idx="1"/>
          </p:nvPr>
        </p:nvSpPr>
        <p:spPr>
          <a:xfrm>
            <a:off x="484552" y="3695701"/>
            <a:ext cx="10862898" cy="2393950"/>
          </a:xfr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AB1D84-A229-45B1-BD42-0DC0CE9F8DE9}"/>
              </a:ext>
            </a:extLst>
          </p:cNvPr>
          <p:cNvSpPr>
            <a:spLocks noGrp="1"/>
          </p:cNvSpPr>
          <p:nvPr>
            <p:ph type="dt" sz="half" idx="10"/>
          </p:nvPr>
        </p:nvSpPr>
        <p:spPr/>
        <p:txBody>
          <a:bodyPr/>
          <a:lstStyle/>
          <a:p>
            <a:fld id="{D9108C9C-1ACB-4C84-A002-C7E0E45B937A}" type="datetime1">
              <a:rPr lang="en-US" smtClean="0"/>
              <a:t>10/18/2023</a:t>
            </a:fld>
            <a:endParaRPr lang="en-US"/>
          </a:p>
        </p:txBody>
      </p:sp>
      <p:sp>
        <p:nvSpPr>
          <p:cNvPr id="5" name="Footer Placeholder 4">
            <a:extLst>
              <a:ext uri="{FF2B5EF4-FFF2-40B4-BE49-F238E27FC236}">
                <a16:creationId xmlns:a16="http://schemas.microsoft.com/office/drawing/2014/main" id="{2664EEF4-D461-49D7-8F24-8BFE2444B6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44055A-7488-4646-9E88-692036EA22DE}"/>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700626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F1F74-ED26-4F8B-BF51-3533D8404E5A}"/>
              </a:ext>
            </a:extLst>
          </p:cNvPr>
          <p:cNvSpPr>
            <a:spLocks noGrp="1"/>
          </p:cNvSpPr>
          <p:nvPr>
            <p:ph type="title"/>
          </p:nvPr>
        </p:nvSpPr>
        <p:spPr>
          <a:xfrm>
            <a:off x="484552" y="365760"/>
            <a:ext cx="11264536" cy="168751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201D2D7-7F18-43E0-9B2E-3FCD83CC83BC}"/>
              </a:ext>
            </a:extLst>
          </p:cNvPr>
          <p:cNvSpPr>
            <a:spLocks noGrp="1"/>
          </p:cNvSpPr>
          <p:nvPr>
            <p:ph sz="half" idx="1"/>
          </p:nvPr>
        </p:nvSpPr>
        <p:spPr>
          <a:xfrm>
            <a:off x="484552" y="2552699"/>
            <a:ext cx="5323703" cy="3624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FCBBB66-EB7D-4F8C-9C78-1D1C88846469}"/>
              </a:ext>
            </a:extLst>
          </p:cNvPr>
          <p:cNvSpPr>
            <a:spLocks noGrp="1"/>
          </p:cNvSpPr>
          <p:nvPr>
            <p:ph sz="half" idx="2"/>
          </p:nvPr>
        </p:nvSpPr>
        <p:spPr>
          <a:xfrm>
            <a:off x="6270162" y="2552699"/>
            <a:ext cx="5323703" cy="3624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7A684E6-393D-4587-AA45-E6734FB47AEC}"/>
              </a:ext>
            </a:extLst>
          </p:cNvPr>
          <p:cNvSpPr>
            <a:spLocks noGrp="1"/>
          </p:cNvSpPr>
          <p:nvPr>
            <p:ph type="dt" sz="half" idx="10"/>
          </p:nvPr>
        </p:nvSpPr>
        <p:spPr/>
        <p:txBody>
          <a:bodyPr/>
          <a:lstStyle/>
          <a:p>
            <a:fld id="{F49AF2A5-B297-4977-9E5B-4D3050E23689}" type="datetime1">
              <a:rPr lang="en-US" smtClean="0"/>
              <a:t>10/18/2023</a:t>
            </a:fld>
            <a:endParaRPr lang="en-US"/>
          </a:p>
        </p:txBody>
      </p:sp>
      <p:sp>
        <p:nvSpPr>
          <p:cNvPr id="6" name="Footer Placeholder 5">
            <a:extLst>
              <a:ext uri="{FF2B5EF4-FFF2-40B4-BE49-F238E27FC236}">
                <a16:creationId xmlns:a16="http://schemas.microsoft.com/office/drawing/2014/main" id="{0A1D8EE0-0333-4ABC-AE18-10DD5071CF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452369-A8F0-4709-8372-B420A67DB7CC}"/>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995202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91592-4621-4D72-BC2D-F2C439F81B81}"/>
              </a:ext>
            </a:extLst>
          </p:cNvPr>
          <p:cNvSpPr>
            <a:spLocks noGrp="1"/>
          </p:cNvSpPr>
          <p:nvPr>
            <p:ph type="title"/>
          </p:nvPr>
        </p:nvSpPr>
        <p:spPr>
          <a:xfrm>
            <a:off x="484552" y="365759"/>
            <a:ext cx="10870836" cy="169164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4B823F5-0A90-4666-BE88-2BE0D0A61603}"/>
              </a:ext>
            </a:extLst>
          </p:cNvPr>
          <p:cNvSpPr>
            <a:spLocks noGrp="1"/>
          </p:cNvSpPr>
          <p:nvPr>
            <p:ph type="body" idx="1"/>
          </p:nvPr>
        </p:nvSpPr>
        <p:spPr>
          <a:xfrm>
            <a:off x="484552" y="2436473"/>
            <a:ext cx="5332026"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EC6A7C-6260-463D-B3FD-71A07ACD0669}"/>
              </a:ext>
            </a:extLst>
          </p:cNvPr>
          <p:cNvSpPr>
            <a:spLocks noGrp="1"/>
          </p:cNvSpPr>
          <p:nvPr>
            <p:ph sz="half" idx="2"/>
          </p:nvPr>
        </p:nvSpPr>
        <p:spPr>
          <a:xfrm>
            <a:off x="484552" y="3409051"/>
            <a:ext cx="5332026" cy="27806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BF2AF8D-90ED-4512-9423-C91BF73A99B2}"/>
              </a:ext>
            </a:extLst>
          </p:cNvPr>
          <p:cNvSpPr>
            <a:spLocks noGrp="1"/>
          </p:cNvSpPr>
          <p:nvPr>
            <p:ph type="body" sz="quarter" idx="3"/>
          </p:nvPr>
        </p:nvSpPr>
        <p:spPr>
          <a:xfrm>
            <a:off x="6270162" y="2436473"/>
            <a:ext cx="5358285"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D838EA-E20D-4CC3-83C2-AFE0DE9F7376}"/>
              </a:ext>
            </a:extLst>
          </p:cNvPr>
          <p:cNvSpPr>
            <a:spLocks noGrp="1"/>
          </p:cNvSpPr>
          <p:nvPr>
            <p:ph sz="quarter" idx="4"/>
          </p:nvPr>
        </p:nvSpPr>
        <p:spPr>
          <a:xfrm>
            <a:off x="6270162" y="3409051"/>
            <a:ext cx="5358285" cy="27806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3603F8A-08E1-4160-9B7E-E0CA4BF8EC3C}"/>
              </a:ext>
            </a:extLst>
          </p:cNvPr>
          <p:cNvSpPr>
            <a:spLocks noGrp="1"/>
          </p:cNvSpPr>
          <p:nvPr>
            <p:ph type="dt" sz="half" idx="10"/>
          </p:nvPr>
        </p:nvSpPr>
        <p:spPr/>
        <p:txBody>
          <a:bodyPr/>
          <a:lstStyle/>
          <a:p>
            <a:fld id="{70127434-4794-409A-9547-04789BA47588}" type="datetime1">
              <a:rPr lang="en-US" smtClean="0"/>
              <a:t>10/18/2023</a:t>
            </a:fld>
            <a:endParaRPr lang="en-US"/>
          </a:p>
        </p:txBody>
      </p:sp>
      <p:sp>
        <p:nvSpPr>
          <p:cNvPr id="8" name="Footer Placeholder 7">
            <a:extLst>
              <a:ext uri="{FF2B5EF4-FFF2-40B4-BE49-F238E27FC236}">
                <a16:creationId xmlns:a16="http://schemas.microsoft.com/office/drawing/2014/main" id="{118291AB-3C5C-4BE1-9E50-02F4893363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596E64-CD6C-4CF7-8624-FA4AE9760EEB}"/>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560951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562B3-06A0-4F2F-96EC-A062DAE2FE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FC0095-49F0-4A83-AE8C-9D13E15C2BD8}"/>
              </a:ext>
            </a:extLst>
          </p:cNvPr>
          <p:cNvSpPr>
            <a:spLocks noGrp="1"/>
          </p:cNvSpPr>
          <p:nvPr>
            <p:ph type="dt" sz="half" idx="10"/>
          </p:nvPr>
        </p:nvSpPr>
        <p:spPr/>
        <p:txBody>
          <a:bodyPr/>
          <a:lstStyle/>
          <a:p>
            <a:fld id="{85658635-357A-4E3D-B824-A5CEFDB8449C}" type="datetime1">
              <a:rPr lang="en-US" smtClean="0"/>
              <a:t>10/18/2023</a:t>
            </a:fld>
            <a:endParaRPr lang="en-US"/>
          </a:p>
        </p:txBody>
      </p:sp>
      <p:sp>
        <p:nvSpPr>
          <p:cNvPr id="4" name="Footer Placeholder 3">
            <a:extLst>
              <a:ext uri="{FF2B5EF4-FFF2-40B4-BE49-F238E27FC236}">
                <a16:creationId xmlns:a16="http://schemas.microsoft.com/office/drawing/2014/main" id="{61824898-D4EA-497A-8FC8-43E0D0213B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4821F6-2C08-450C-A18C-702D7384292F}"/>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766168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FFE119-5FCA-4D9C-9C07-1B81A0BF3BFF}"/>
              </a:ext>
            </a:extLst>
          </p:cNvPr>
          <p:cNvSpPr>
            <a:spLocks noGrp="1"/>
          </p:cNvSpPr>
          <p:nvPr>
            <p:ph type="dt" sz="half" idx="10"/>
          </p:nvPr>
        </p:nvSpPr>
        <p:spPr/>
        <p:txBody>
          <a:bodyPr/>
          <a:lstStyle/>
          <a:p>
            <a:fld id="{7E86FF77-2719-4AD0-8740-0B90FF5D1EFB}" type="datetime1">
              <a:rPr lang="en-US" smtClean="0"/>
              <a:t>10/18/2023</a:t>
            </a:fld>
            <a:endParaRPr lang="en-US"/>
          </a:p>
        </p:txBody>
      </p:sp>
      <p:sp>
        <p:nvSpPr>
          <p:cNvPr id="3" name="Footer Placeholder 2">
            <a:extLst>
              <a:ext uri="{FF2B5EF4-FFF2-40B4-BE49-F238E27FC236}">
                <a16:creationId xmlns:a16="http://schemas.microsoft.com/office/drawing/2014/main" id="{2A2C5995-6284-4D7F-AB1C-CA8FE63A78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1E4B0D-9C21-48D0-9438-C473706814B3}"/>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4294537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90AF76DA-8F95-47D9-9EB6-B1EC93437387}"/>
              </a:ext>
            </a:extLst>
          </p:cNvPr>
          <p:cNvGrpSpPr/>
          <p:nvPr/>
        </p:nvGrpSpPr>
        <p:grpSpPr>
          <a:xfrm>
            <a:off x="2" y="0"/>
            <a:ext cx="6095998" cy="6858002"/>
            <a:chOff x="1" y="4563942"/>
            <a:chExt cx="12192005" cy="2294060"/>
          </a:xfrm>
        </p:grpSpPr>
        <p:sp>
          <p:nvSpPr>
            <p:cNvPr id="28" name="Rectangle 27">
              <a:extLst>
                <a:ext uri="{FF2B5EF4-FFF2-40B4-BE49-F238E27FC236}">
                  <a16:creationId xmlns:a16="http://schemas.microsoft.com/office/drawing/2014/main" id="{31355B14-077B-4BA1-962D-6E97D93FFCCC}"/>
                </a:ext>
              </a:extLst>
            </p:cNvPr>
            <p:cNvSpPr/>
            <p:nvPr/>
          </p:nvSpPr>
          <p:spPr>
            <a:xfrm>
              <a:off x="10" y="4563942"/>
              <a:ext cx="12191996" cy="22940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230B99F-AC6F-4973-A35E-16C87C38711D}"/>
                </a:ext>
              </a:extLst>
            </p:cNvPr>
            <p:cNvSpPr/>
            <p:nvPr/>
          </p:nvSpPr>
          <p:spPr>
            <a:xfrm>
              <a:off x="1" y="4563942"/>
              <a:ext cx="12192000" cy="2294060"/>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58E41614-9483-47F8-A429-FB0D1C5AA89A}"/>
              </a:ext>
            </a:extLst>
          </p:cNvPr>
          <p:cNvSpPr/>
          <p:nvPr/>
        </p:nvSpPr>
        <p:spPr>
          <a:xfrm>
            <a:off x="0" y="0"/>
            <a:ext cx="6095999" cy="2291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B5E91C-3C4F-40A2-BCC6-918D3BEDD24B}"/>
              </a:ext>
            </a:extLst>
          </p:cNvPr>
          <p:cNvSpPr>
            <a:spLocks noGrp="1"/>
          </p:cNvSpPr>
          <p:nvPr>
            <p:ph type="title"/>
          </p:nvPr>
        </p:nvSpPr>
        <p:spPr>
          <a:xfrm>
            <a:off x="484552" y="457200"/>
            <a:ext cx="5287234" cy="1600200"/>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330F113-1C61-4F74-BD5B-727668BBEAFC}"/>
              </a:ext>
            </a:extLst>
          </p:cNvPr>
          <p:cNvSpPr>
            <a:spLocks noGrp="1"/>
          </p:cNvSpPr>
          <p:nvPr>
            <p:ph idx="1"/>
          </p:nvPr>
        </p:nvSpPr>
        <p:spPr>
          <a:xfrm>
            <a:off x="6270162" y="457201"/>
            <a:ext cx="5085226"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410EB228-A180-4DF6-9D5B-2CF86B6B9BB0}"/>
              </a:ext>
            </a:extLst>
          </p:cNvPr>
          <p:cNvSpPr>
            <a:spLocks noGrp="1"/>
          </p:cNvSpPr>
          <p:nvPr>
            <p:ph type="body" sz="half" idx="2"/>
          </p:nvPr>
        </p:nvSpPr>
        <p:spPr>
          <a:xfrm>
            <a:off x="484552" y="2514600"/>
            <a:ext cx="5287234" cy="33543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913719-D65D-4BAE-97B7-FAE8F39982EF}"/>
              </a:ext>
            </a:extLst>
          </p:cNvPr>
          <p:cNvSpPr>
            <a:spLocks noGrp="1"/>
          </p:cNvSpPr>
          <p:nvPr>
            <p:ph type="dt" sz="half" idx="10"/>
          </p:nvPr>
        </p:nvSpPr>
        <p:spPr/>
        <p:txBody>
          <a:bodyPr/>
          <a:lstStyle/>
          <a:p>
            <a:fld id="{6E441C83-1089-48B9-8B65-293D4C236D35}" type="datetime1">
              <a:rPr lang="en-US" smtClean="0"/>
              <a:t>10/18/2023</a:t>
            </a:fld>
            <a:endParaRPr lang="en-US"/>
          </a:p>
        </p:txBody>
      </p:sp>
      <p:sp>
        <p:nvSpPr>
          <p:cNvPr id="6" name="Footer Placeholder 5">
            <a:extLst>
              <a:ext uri="{FF2B5EF4-FFF2-40B4-BE49-F238E27FC236}">
                <a16:creationId xmlns:a16="http://schemas.microsoft.com/office/drawing/2014/main" id="{F747F5BB-DC3C-45D1-A0D2-05168FECA2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344BA3-19DB-4072-9A2C-08C92361AF9C}"/>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852674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0A6909D-DC0B-4221-8140-21E981D896AF}"/>
              </a:ext>
            </a:extLst>
          </p:cNvPr>
          <p:cNvGrpSpPr/>
          <p:nvPr/>
        </p:nvGrpSpPr>
        <p:grpSpPr>
          <a:xfrm>
            <a:off x="2" y="0"/>
            <a:ext cx="6095998" cy="6858002"/>
            <a:chOff x="1" y="4563942"/>
            <a:chExt cx="12192005" cy="2294060"/>
          </a:xfrm>
        </p:grpSpPr>
        <p:sp>
          <p:nvSpPr>
            <p:cNvPr id="9" name="Rectangle 8">
              <a:extLst>
                <a:ext uri="{FF2B5EF4-FFF2-40B4-BE49-F238E27FC236}">
                  <a16:creationId xmlns:a16="http://schemas.microsoft.com/office/drawing/2014/main" id="{53D581C2-F39E-4958-A3F3-BB65AB1C5E66}"/>
                </a:ext>
              </a:extLst>
            </p:cNvPr>
            <p:cNvSpPr/>
            <p:nvPr/>
          </p:nvSpPr>
          <p:spPr>
            <a:xfrm>
              <a:off x="10" y="4563942"/>
              <a:ext cx="12191996" cy="22940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FD77040-27EF-4D2C-8D34-32337B0C8544}"/>
                </a:ext>
              </a:extLst>
            </p:cNvPr>
            <p:cNvSpPr/>
            <p:nvPr/>
          </p:nvSpPr>
          <p:spPr>
            <a:xfrm>
              <a:off x="1" y="4563942"/>
              <a:ext cx="12192000" cy="2294060"/>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1A26D20-69F8-4BBC-98C0-BEB470AB8284}"/>
              </a:ext>
            </a:extLst>
          </p:cNvPr>
          <p:cNvSpPr/>
          <p:nvPr/>
        </p:nvSpPr>
        <p:spPr>
          <a:xfrm>
            <a:off x="0" y="0"/>
            <a:ext cx="6095999" cy="2291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47B6BC-4B2A-4001-9634-47473F82701E}"/>
              </a:ext>
            </a:extLst>
          </p:cNvPr>
          <p:cNvSpPr>
            <a:spLocks noGrp="1"/>
          </p:cNvSpPr>
          <p:nvPr>
            <p:ph type="title"/>
          </p:nvPr>
        </p:nvSpPr>
        <p:spPr>
          <a:xfrm>
            <a:off x="484552" y="457200"/>
            <a:ext cx="5211519" cy="1600200"/>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497D074-2CCB-4AB8-A7A0-7847D3C1EF8A}"/>
              </a:ext>
            </a:extLst>
          </p:cNvPr>
          <p:cNvSpPr>
            <a:spLocks noGrp="1"/>
          </p:cNvSpPr>
          <p:nvPr>
            <p:ph type="pic" idx="1"/>
          </p:nvPr>
        </p:nvSpPr>
        <p:spPr>
          <a:xfrm>
            <a:off x="6270162" y="457201"/>
            <a:ext cx="5085226"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51FB94BD-D906-4213-9F31-1BE17A86F926}"/>
              </a:ext>
            </a:extLst>
          </p:cNvPr>
          <p:cNvSpPr>
            <a:spLocks noGrp="1"/>
          </p:cNvSpPr>
          <p:nvPr>
            <p:ph type="body" sz="half" idx="2"/>
          </p:nvPr>
        </p:nvSpPr>
        <p:spPr>
          <a:xfrm>
            <a:off x="484552" y="2514600"/>
            <a:ext cx="5211519" cy="33543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1B8431-70CB-4E9F-8A49-CDFF18554212}"/>
              </a:ext>
            </a:extLst>
          </p:cNvPr>
          <p:cNvSpPr>
            <a:spLocks noGrp="1"/>
          </p:cNvSpPr>
          <p:nvPr>
            <p:ph type="dt" sz="half" idx="10"/>
          </p:nvPr>
        </p:nvSpPr>
        <p:spPr/>
        <p:txBody>
          <a:bodyPr/>
          <a:lstStyle/>
          <a:p>
            <a:fld id="{D162FE45-CC1E-47DB-8B82-6CF0636FBDB8}" type="datetime1">
              <a:rPr lang="en-US" smtClean="0"/>
              <a:t>10/18/2023</a:t>
            </a:fld>
            <a:endParaRPr lang="en-US"/>
          </a:p>
        </p:txBody>
      </p:sp>
      <p:sp>
        <p:nvSpPr>
          <p:cNvPr id="6" name="Footer Placeholder 5">
            <a:extLst>
              <a:ext uri="{FF2B5EF4-FFF2-40B4-BE49-F238E27FC236}">
                <a16:creationId xmlns:a16="http://schemas.microsoft.com/office/drawing/2014/main" id="{ADD2F293-170E-410E-88BF-187A63C5E0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ED93A2-588D-43B5-B6FA-0B7892E6E138}"/>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918999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26A151-13BF-4305-A6DC-9DC7C9877195}"/>
              </a:ext>
            </a:extLst>
          </p:cNvPr>
          <p:cNvSpPr/>
          <p:nvPr/>
        </p:nvSpPr>
        <p:spPr>
          <a:xfrm>
            <a:off x="0" y="0"/>
            <a:ext cx="12192000" cy="2291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3DEE6AE3-3BCC-4B3B-AC4E-60F91014449A}"/>
              </a:ext>
            </a:extLst>
          </p:cNvPr>
          <p:cNvSpPr>
            <a:spLocks noGrp="1"/>
          </p:cNvSpPr>
          <p:nvPr>
            <p:ph type="title"/>
          </p:nvPr>
        </p:nvSpPr>
        <p:spPr>
          <a:xfrm>
            <a:off x="484552" y="365125"/>
            <a:ext cx="10869248" cy="168751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4CB514A-E7EA-41A8-ADBA-85CA1DF6D349}"/>
              </a:ext>
            </a:extLst>
          </p:cNvPr>
          <p:cNvSpPr>
            <a:spLocks noGrp="1"/>
          </p:cNvSpPr>
          <p:nvPr>
            <p:ph type="body" idx="1"/>
          </p:nvPr>
        </p:nvSpPr>
        <p:spPr>
          <a:xfrm>
            <a:off x="484552" y="2576513"/>
            <a:ext cx="10869248" cy="36004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19CB0BD-D6E3-4B3D-BCBB-6FECA5D6323C}"/>
              </a:ext>
            </a:extLst>
          </p:cNvPr>
          <p:cNvSpPr>
            <a:spLocks noGrp="1"/>
          </p:cNvSpPr>
          <p:nvPr>
            <p:ph type="dt" sz="half" idx="2"/>
          </p:nvPr>
        </p:nvSpPr>
        <p:spPr>
          <a:xfrm>
            <a:off x="146221" y="635720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1FC8E16-3C03-4238-9C6F-B34F3D10F77E}" type="datetime1">
              <a:rPr lang="en-US" smtClean="0"/>
              <a:t>10/18/2023</a:t>
            </a:fld>
            <a:endParaRPr lang="en-US" dirty="0"/>
          </a:p>
        </p:txBody>
      </p:sp>
      <p:sp>
        <p:nvSpPr>
          <p:cNvPr id="5" name="Footer Placeholder 4">
            <a:extLst>
              <a:ext uri="{FF2B5EF4-FFF2-40B4-BE49-F238E27FC236}">
                <a16:creationId xmlns:a16="http://schemas.microsoft.com/office/drawing/2014/main" id="{A84147F7-B466-4892-BE27-876F947515C8}"/>
              </a:ext>
            </a:extLst>
          </p:cNvPr>
          <p:cNvSpPr>
            <a:spLocks noGrp="1"/>
          </p:cNvSpPr>
          <p:nvPr>
            <p:ph type="ftr" sz="quarter" idx="3"/>
          </p:nvPr>
        </p:nvSpPr>
        <p:spPr>
          <a:xfrm>
            <a:off x="6270162" y="6356350"/>
            <a:ext cx="411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64B4FE0-65CC-4435-A6AF-150E52F35BB8}"/>
              </a:ext>
            </a:extLst>
          </p:cNvPr>
          <p:cNvSpPr>
            <a:spLocks noGrp="1"/>
          </p:cNvSpPr>
          <p:nvPr>
            <p:ph type="sldNum" sz="quarter" idx="4"/>
          </p:nvPr>
        </p:nvSpPr>
        <p:spPr>
          <a:xfrm>
            <a:off x="10764983" y="6356350"/>
            <a:ext cx="1280796"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646F3F-274D-499B-ABBE-824EB4ABDC3D}" type="slidenum">
              <a:rPr lang="en-US" smtClean="0"/>
              <a:pPr/>
              <a:t>‹#›</a:t>
            </a:fld>
            <a:endParaRPr lang="en-US" dirty="0"/>
          </a:p>
        </p:txBody>
      </p:sp>
    </p:spTree>
    <p:extLst>
      <p:ext uri="{BB962C8B-B14F-4D97-AF65-F5344CB8AC3E}">
        <p14:creationId xmlns:p14="http://schemas.microsoft.com/office/powerpoint/2010/main" val="174255248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18" r:id="rId6"/>
    <p:sldLayoutId id="2147483714" r:id="rId7"/>
    <p:sldLayoutId id="2147483715" r:id="rId8"/>
    <p:sldLayoutId id="2147483716" r:id="rId9"/>
    <p:sldLayoutId id="2147483717" r:id="rId10"/>
    <p:sldLayoutId id="2147483719" r:id="rId11"/>
  </p:sldLayoutIdLst>
  <p:hf sldNum="0" hdr="0" ftr="0" dt="0"/>
  <p:txStyles>
    <p:titleStyle>
      <a:lvl1pPr algn="l" defTabSz="914400" rtl="0" eaLnBrk="1" latinLnBrk="0" hangingPunct="1">
        <a:lnSpc>
          <a:spcPct val="100000"/>
        </a:lnSpc>
        <a:spcBef>
          <a:spcPct val="0"/>
        </a:spcBef>
        <a:buNone/>
        <a:defRPr sz="5400" kern="1200">
          <a:solidFill>
            <a:schemeClr val="bg1"/>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mailto:sheelagh.bright@gmail.com" TargetMode="External"/><Relationship Id="rId4" Type="http://schemas.openxmlformats.org/officeDocument/2006/relationships/hyperlink" Target="mailto:sue@suerobson.co.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5C8041AD-0A28-47FA-8BFF-56BAAA246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2">
            <a:extLst>
              <a:ext uri="{FF2B5EF4-FFF2-40B4-BE49-F238E27FC236}">
                <a16:creationId xmlns:a16="http://schemas.microsoft.com/office/drawing/2014/main" id="{72EF3F9A-9717-4ACB-A30D-96694842C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95998" cy="4573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07ED85-42C2-33CA-C065-13B536D1B3F9}"/>
              </a:ext>
            </a:extLst>
          </p:cNvPr>
          <p:cNvSpPr>
            <a:spLocks noGrp="1"/>
          </p:cNvSpPr>
          <p:nvPr>
            <p:ph type="ctrTitle"/>
          </p:nvPr>
        </p:nvSpPr>
        <p:spPr>
          <a:xfrm>
            <a:off x="484553" y="397275"/>
            <a:ext cx="5216531" cy="3761257"/>
          </a:xfrm>
        </p:spPr>
        <p:txBody>
          <a:bodyPr anchor="ctr">
            <a:normAutofit fontScale="90000"/>
          </a:bodyPr>
          <a:lstStyle/>
          <a:p>
            <a:r>
              <a:rPr lang="en-GB" dirty="0"/>
              <a:t>In Love &amp; Anger: </a:t>
            </a:r>
            <a:r>
              <a:rPr lang="en-GB" sz="4000" dirty="0"/>
              <a:t>Evaluation of Tina’s Haven pilot project with twenty-one women/birthmothers in East Durham</a:t>
            </a:r>
            <a:br>
              <a:rPr lang="en-GB" dirty="0"/>
            </a:br>
            <a:endParaRPr lang="en-GB" dirty="0"/>
          </a:p>
        </p:txBody>
      </p:sp>
      <p:sp>
        <p:nvSpPr>
          <p:cNvPr id="3" name="Subtitle 2">
            <a:extLst>
              <a:ext uri="{FF2B5EF4-FFF2-40B4-BE49-F238E27FC236}">
                <a16:creationId xmlns:a16="http://schemas.microsoft.com/office/drawing/2014/main" id="{2A8ECEA1-6D3D-6252-55F4-E0E0589300CD}"/>
              </a:ext>
            </a:extLst>
          </p:cNvPr>
          <p:cNvSpPr>
            <a:spLocks noGrp="1"/>
          </p:cNvSpPr>
          <p:nvPr>
            <p:ph type="subTitle" idx="1"/>
          </p:nvPr>
        </p:nvSpPr>
        <p:spPr>
          <a:xfrm>
            <a:off x="351183" y="4846029"/>
            <a:ext cx="5238584" cy="1370463"/>
          </a:xfrm>
        </p:spPr>
        <p:txBody>
          <a:bodyPr anchor="ctr">
            <a:normAutofit/>
          </a:bodyPr>
          <a:lstStyle/>
          <a:p>
            <a:pPr>
              <a:lnSpc>
                <a:spcPct val="110000"/>
              </a:lnSpc>
            </a:pPr>
            <a:r>
              <a:rPr lang="en-GB" dirty="0"/>
              <a:t>Dr Sue Robson, Founder &amp; Evaluator and Sheelagh Fraser, Volunteer Co-ordinator </a:t>
            </a:r>
          </a:p>
        </p:txBody>
      </p:sp>
      <p:pic>
        <p:nvPicPr>
          <p:cNvPr id="6" name="Picture 5" descr="A round rock in the sand&#10;&#10;Description automatically generated">
            <a:extLst>
              <a:ext uri="{FF2B5EF4-FFF2-40B4-BE49-F238E27FC236}">
                <a16:creationId xmlns:a16="http://schemas.microsoft.com/office/drawing/2014/main" id="{E7E09C79-7C2E-B12A-3855-ECD2DE851FD9}"/>
              </a:ext>
            </a:extLst>
          </p:cNvPr>
          <p:cNvPicPr>
            <a:picLocks noChangeAspect="1"/>
          </p:cNvPicPr>
          <p:nvPr/>
        </p:nvPicPr>
        <p:blipFill rotWithShape="1">
          <a:blip r:embed="rId3">
            <a:extLst>
              <a:ext uri="{28A0092B-C50C-407E-A947-70E740481C1C}">
                <a14:useLocalDpi xmlns:a14="http://schemas.microsoft.com/office/drawing/2010/main" val="0"/>
              </a:ext>
            </a:extLst>
          </a:blip>
          <a:srcRect l="21185" r="26370" b="-1"/>
          <a:stretch/>
        </p:blipFill>
        <p:spPr>
          <a:xfrm>
            <a:off x="6095998" y="-1"/>
            <a:ext cx="6096002" cy="6858001"/>
          </a:xfrm>
          <a:prstGeom prst="rect">
            <a:avLst/>
          </a:prstGeom>
        </p:spPr>
      </p:pic>
    </p:spTree>
    <p:extLst>
      <p:ext uri="{BB962C8B-B14F-4D97-AF65-F5344CB8AC3E}">
        <p14:creationId xmlns:p14="http://schemas.microsoft.com/office/powerpoint/2010/main" val="2153146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A2FCF07-6918-45A6-B28F-1025FEBA7A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3428E8E-37C8-4D70-A580-D3954C830A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 y="0"/>
            <a:ext cx="12191996" cy="2293125"/>
            <a:chOff x="6" y="4573945"/>
            <a:chExt cx="3047997" cy="2293125"/>
          </a:xfrm>
        </p:grpSpPr>
        <p:sp>
          <p:nvSpPr>
            <p:cNvPr id="13" name="Rectangle 12">
              <a:extLst>
                <a:ext uri="{FF2B5EF4-FFF2-40B4-BE49-F238E27FC236}">
                  <a16:creationId xmlns:a16="http://schemas.microsoft.com/office/drawing/2014/main" id="{EA1B2B8F-CE0D-452B-8898-D9D79F02C4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 y="4573945"/>
              <a:ext cx="3047991" cy="2293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5312B7B-4F10-48BA-9C02-B6CB870DA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 y="4573945"/>
              <a:ext cx="3047997" cy="2293125"/>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CA8AE1BF-125C-49C1-AFF5-2691C0921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4053"/>
            <a:ext cx="12192000" cy="4573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text on a white background&#10;&#10;Description automatically generated">
            <a:extLst>
              <a:ext uri="{FF2B5EF4-FFF2-40B4-BE49-F238E27FC236}">
                <a16:creationId xmlns:a16="http://schemas.microsoft.com/office/drawing/2014/main" id="{8DEFCFD5-1984-C9A5-66D3-D38705C99B5D}"/>
              </a:ext>
            </a:extLst>
          </p:cNvPr>
          <p:cNvPicPr>
            <a:picLocks noChangeAspect="1"/>
          </p:cNvPicPr>
          <p:nvPr/>
        </p:nvPicPr>
        <p:blipFill rotWithShape="1">
          <a:blip r:embed="rId3">
            <a:extLst>
              <a:ext uri="{28A0092B-C50C-407E-A947-70E740481C1C}">
                <a14:useLocalDpi xmlns:a14="http://schemas.microsoft.com/office/drawing/2010/main" val="0"/>
              </a:ext>
            </a:extLst>
          </a:blip>
          <a:srcRect t="3600" b="24396"/>
          <a:stretch/>
        </p:blipFill>
        <p:spPr>
          <a:xfrm>
            <a:off x="638175" y="648655"/>
            <a:ext cx="10915647" cy="5560690"/>
          </a:xfrm>
          <a:prstGeom prst="rect">
            <a:avLst/>
          </a:prstGeom>
        </p:spPr>
      </p:pic>
    </p:spTree>
    <p:extLst>
      <p:ext uri="{BB962C8B-B14F-4D97-AF65-F5344CB8AC3E}">
        <p14:creationId xmlns:p14="http://schemas.microsoft.com/office/powerpoint/2010/main" val="3322303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D88081-41A6-07D0-1BC8-0EAC6E3AF249}"/>
              </a:ext>
            </a:extLst>
          </p:cNvPr>
          <p:cNvSpPr>
            <a:spLocks noGrp="1"/>
          </p:cNvSpPr>
          <p:nvPr>
            <p:ph type="title"/>
          </p:nvPr>
        </p:nvSpPr>
        <p:spPr>
          <a:xfrm>
            <a:off x="484552" y="365125"/>
            <a:ext cx="10869248" cy="1570831"/>
          </a:xfrm>
        </p:spPr>
        <p:txBody>
          <a:bodyPr vert="horz" lIns="91440" tIns="45720" rIns="91440" bIns="45720" rtlCol="0">
            <a:normAutofit fontScale="90000"/>
          </a:bodyPr>
          <a:lstStyle/>
          <a:p>
            <a:r>
              <a:rPr lang="en-US" dirty="0"/>
              <a:t>Women’s self-empowerment journeys</a:t>
            </a:r>
          </a:p>
        </p:txBody>
      </p:sp>
      <p:graphicFrame>
        <p:nvGraphicFramePr>
          <p:cNvPr id="5" name="Content Placeholder 4">
            <a:extLst>
              <a:ext uri="{FF2B5EF4-FFF2-40B4-BE49-F238E27FC236}">
                <a16:creationId xmlns:a16="http://schemas.microsoft.com/office/drawing/2014/main" id="{3C6427A9-1ABA-403A-D680-22D7F1A71A74}"/>
              </a:ext>
            </a:extLst>
          </p:cNvPr>
          <p:cNvGraphicFramePr>
            <a:graphicFrameLocks noGrp="1"/>
          </p:cNvGraphicFramePr>
          <p:nvPr>
            <p:ph idx="1"/>
            <p:extLst>
              <p:ext uri="{D42A27DB-BD31-4B8C-83A1-F6EECF244321}">
                <p14:modId xmlns:p14="http://schemas.microsoft.com/office/powerpoint/2010/main" val="2686607592"/>
              </p:ext>
            </p:extLst>
          </p:nvPr>
        </p:nvGraphicFramePr>
        <p:xfrm>
          <a:off x="484188" y="2576513"/>
          <a:ext cx="10869612" cy="3600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3481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666DC1-CD27-4874-9484-9D06C59FE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BE66D35-6371-4809-9433-1EBF87915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EF3F9A-9717-4ACB-A30D-96694842C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047998" cy="4573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3B4DE1-DECA-643A-5B15-350FB32280DF}"/>
              </a:ext>
            </a:extLst>
          </p:cNvPr>
          <p:cNvSpPr>
            <a:spLocks noGrp="1"/>
          </p:cNvSpPr>
          <p:nvPr>
            <p:ph type="title"/>
          </p:nvPr>
        </p:nvSpPr>
        <p:spPr>
          <a:xfrm>
            <a:off x="146221" y="397275"/>
            <a:ext cx="2628785" cy="3761257"/>
          </a:xfrm>
        </p:spPr>
        <p:txBody>
          <a:bodyPr vert="horz" lIns="91440" tIns="45720" rIns="91440" bIns="45720" rtlCol="0" anchor="ctr">
            <a:normAutofit/>
          </a:bodyPr>
          <a:lstStyle/>
          <a:p>
            <a:r>
              <a:rPr lang="en-US" sz="2700"/>
              <a:t>Organisational outcomes</a:t>
            </a:r>
          </a:p>
        </p:txBody>
      </p:sp>
      <p:pic>
        <p:nvPicPr>
          <p:cNvPr id="5" name="Content Placeholder 4">
            <a:extLst>
              <a:ext uri="{FF2B5EF4-FFF2-40B4-BE49-F238E27FC236}">
                <a16:creationId xmlns:a16="http://schemas.microsoft.com/office/drawing/2014/main" id="{5CE160A8-3A70-EEAB-20A5-B8D44278487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4512" r="4512"/>
          <a:stretch/>
        </p:blipFill>
        <p:spPr>
          <a:xfrm>
            <a:off x="3047998" y="10"/>
            <a:ext cx="9144002" cy="6857990"/>
          </a:xfrm>
          <a:prstGeom prst="rect">
            <a:avLst/>
          </a:prstGeom>
        </p:spPr>
      </p:pic>
    </p:spTree>
    <p:extLst>
      <p:ext uri="{BB962C8B-B14F-4D97-AF65-F5344CB8AC3E}">
        <p14:creationId xmlns:p14="http://schemas.microsoft.com/office/powerpoint/2010/main" val="3793385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0666DC1-CD27-4874-9484-9D06C59FE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Slide Background">
            <a:extLst>
              <a:ext uri="{FF2B5EF4-FFF2-40B4-BE49-F238E27FC236}">
                <a16:creationId xmlns:a16="http://schemas.microsoft.com/office/drawing/2014/main" id="{922E0291-99C8-40F9-ADAB-32589A3B57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672ED36B-9C4D-7A36-21B5-536A0D4CD5B4}"/>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5258" b="5258"/>
          <a:stretch/>
        </p:blipFill>
        <p:spPr>
          <a:xfrm>
            <a:off x="21" y="-312191"/>
            <a:ext cx="12191979" cy="6857998"/>
          </a:xfrm>
          <a:prstGeom prst="rect">
            <a:avLst/>
          </a:prstGeom>
          <a:effectLst>
            <a:outerShdw blurRad="596900" dist="330200" dir="8820000" sx="87000" sy="87000" algn="ctr" rotWithShape="0">
              <a:srgbClr val="000000">
                <a:alpha val="29000"/>
              </a:srgbClr>
            </a:outerShdw>
          </a:effectLst>
        </p:spPr>
      </p:pic>
      <p:sp>
        <p:nvSpPr>
          <p:cNvPr id="27" name="Rectangle 26">
            <a:extLst>
              <a:ext uri="{FF2B5EF4-FFF2-40B4-BE49-F238E27FC236}">
                <a16:creationId xmlns:a16="http://schemas.microsoft.com/office/drawing/2014/main" id="{095830D2-F2AE-4DD8-B586-89B0977916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58714" y="258715"/>
            <a:ext cx="6858000" cy="6340569"/>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C67908-DFB4-AA75-A882-8D2B2448F52E}"/>
              </a:ext>
            </a:extLst>
          </p:cNvPr>
          <p:cNvSpPr>
            <a:spLocks noGrp="1"/>
          </p:cNvSpPr>
          <p:nvPr>
            <p:ph type="title"/>
          </p:nvPr>
        </p:nvSpPr>
        <p:spPr>
          <a:xfrm>
            <a:off x="477371" y="871314"/>
            <a:ext cx="4867234" cy="2508616"/>
          </a:xfrm>
        </p:spPr>
        <p:txBody>
          <a:bodyPr vert="horz" lIns="91440" tIns="45720" rIns="91440" bIns="45720" rtlCol="0" anchor="t">
            <a:normAutofit/>
          </a:bodyPr>
          <a:lstStyle/>
          <a:p>
            <a:pPr>
              <a:lnSpc>
                <a:spcPct val="90000"/>
              </a:lnSpc>
            </a:pPr>
            <a:r>
              <a:rPr lang="en-US">
                <a:solidFill>
                  <a:srgbClr val="FFFFFF"/>
                </a:solidFill>
              </a:rPr>
              <a:t>Towards a replicable model</a:t>
            </a:r>
          </a:p>
        </p:txBody>
      </p:sp>
    </p:spTree>
    <p:extLst>
      <p:ext uri="{BB962C8B-B14F-4D97-AF65-F5344CB8AC3E}">
        <p14:creationId xmlns:p14="http://schemas.microsoft.com/office/powerpoint/2010/main" val="889934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666DC1-CD27-4874-9484-9D06C59FE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BE66D35-6371-4809-9433-1EBF87915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EF3F9A-9717-4ACB-A30D-96694842C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047998" cy="4573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773B82-2B94-3094-338D-818518C5196F}"/>
              </a:ext>
            </a:extLst>
          </p:cNvPr>
          <p:cNvSpPr>
            <a:spLocks noGrp="1"/>
          </p:cNvSpPr>
          <p:nvPr>
            <p:ph type="title"/>
          </p:nvPr>
        </p:nvSpPr>
        <p:spPr>
          <a:xfrm>
            <a:off x="146221" y="397275"/>
            <a:ext cx="2628785" cy="3761257"/>
          </a:xfrm>
        </p:spPr>
        <p:txBody>
          <a:bodyPr vert="horz" lIns="91440" tIns="45720" rIns="91440" bIns="45720" rtlCol="0" anchor="ctr">
            <a:normAutofit/>
          </a:bodyPr>
          <a:lstStyle/>
          <a:p>
            <a:r>
              <a:rPr lang="en-US" sz="3200" dirty="0"/>
              <a:t>Incremental Structural Changes</a:t>
            </a:r>
          </a:p>
        </p:txBody>
      </p:sp>
      <p:grpSp>
        <p:nvGrpSpPr>
          <p:cNvPr id="16" name="Group 15">
            <a:extLst>
              <a:ext uri="{FF2B5EF4-FFF2-40B4-BE49-F238E27FC236}">
                <a16:creationId xmlns:a16="http://schemas.microsoft.com/office/drawing/2014/main" id="{0EB82B4C-9249-4CFC-A372-7B0FF5E36E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565226"/>
            <a:ext cx="3048003" cy="2292774"/>
            <a:chOff x="6096002" y="-9073"/>
            <a:chExt cx="6095998" cy="6867073"/>
          </a:xfrm>
        </p:grpSpPr>
        <p:sp>
          <p:nvSpPr>
            <p:cNvPr id="17" name="Rectangle 16">
              <a:extLst>
                <a:ext uri="{FF2B5EF4-FFF2-40B4-BE49-F238E27FC236}">
                  <a16:creationId xmlns:a16="http://schemas.microsoft.com/office/drawing/2014/main" id="{41B9437E-0974-4AB4-8491-D8BDD841D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2" y="-9073"/>
              <a:ext cx="6095998" cy="68670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DCB975E-33D1-4FB0-AA40-C2250AA66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2" y="-6987"/>
              <a:ext cx="6095998" cy="6864987"/>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Content Placeholder 4">
            <a:extLst>
              <a:ext uri="{FF2B5EF4-FFF2-40B4-BE49-F238E27FC236}">
                <a16:creationId xmlns:a16="http://schemas.microsoft.com/office/drawing/2014/main" id="{19301DBE-2115-A535-45FA-7C022CAB4E7C}"/>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3646516" y="692236"/>
            <a:ext cx="7908176" cy="5397328"/>
          </a:xfrm>
          <a:prstGeom prst="rect">
            <a:avLst/>
          </a:prstGeom>
        </p:spPr>
      </p:pic>
    </p:spTree>
    <p:extLst>
      <p:ext uri="{BB962C8B-B14F-4D97-AF65-F5344CB8AC3E}">
        <p14:creationId xmlns:p14="http://schemas.microsoft.com/office/powerpoint/2010/main" val="840239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0D863-C8D2-2679-DB4E-AAD4CEC09AEF}"/>
              </a:ext>
            </a:extLst>
          </p:cNvPr>
          <p:cNvSpPr>
            <a:spLocks noGrp="1"/>
          </p:cNvSpPr>
          <p:nvPr>
            <p:ph type="title"/>
          </p:nvPr>
        </p:nvSpPr>
        <p:spPr/>
        <p:txBody>
          <a:bodyPr/>
          <a:lstStyle/>
          <a:p>
            <a:r>
              <a:rPr lang="en-GB" dirty="0"/>
              <a:t>Challenges </a:t>
            </a:r>
          </a:p>
        </p:txBody>
      </p:sp>
      <p:sp>
        <p:nvSpPr>
          <p:cNvPr id="5" name="Content Placeholder 4">
            <a:extLst>
              <a:ext uri="{FF2B5EF4-FFF2-40B4-BE49-F238E27FC236}">
                <a16:creationId xmlns:a16="http://schemas.microsoft.com/office/drawing/2014/main" id="{2EAAD709-308A-ECC3-FE5F-951B67199C9A}"/>
              </a:ext>
            </a:extLst>
          </p:cNvPr>
          <p:cNvSpPr>
            <a:spLocks noGrp="1"/>
          </p:cNvSpPr>
          <p:nvPr>
            <p:ph idx="1"/>
          </p:nvPr>
        </p:nvSpPr>
        <p:spPr/>
        <p:txBody>
          <a:bodyPr>
            <a:normAutofit fontScale="92500" lnSpcReduction="10000"/>
          </a:bodyPr>
          <a:lstStyle/>
          <a:p>
            <a:pPr marL="342900" indent="-342900">
              <a:buFont typeface="Arial" panose="020B0604020202020204" pitchFamily="34" charset="0"/>
              <a:buChar char="•"/>
            </a:pPr>
            <a:r>
              <a:rPr lang="en-GB" sz="2600" dirty="0"/>
              <a:t>Women in early recovery need a sensitive approach.</a:t>
            </a:r>
          </a:p>
          <a:p>
            <a:pPr marL="342900" indent="-342900">
              <a:buFont typeface="Arial" panose="020B0604020202020204" pitchFamily="34" charset="0"/>
              <a:buChar char="•"/>
            </a:pPr>
            <a:r>
              <a:rPr lang="en-GB" sz="2600" dirty="0"/>
              <a:t>Reconciling pathological approaches to trauma with feminist consciousness raising and solidarity building.</a:t>
            </a:r>
          </a:p>
          <a:p>
            <a:pPr marL="342900" indent="-342900">
              <a:buFont typeface="Arial" panose="020B0604020202020204" pitchFamily="34" charset="0"/>
              <a:buChar char="•"/>
            </a:pPr>
            <a:r>
              <a:rPr lang="en-GB" sz="2600" dirty="0"/>
              <a:t>Resistance to overcoming dominant conceptions of objective/ detached professionalism.</a:t>
            </a:r>
          </a:p>
          <a:p>
            <a:pPr marL="342900" indent="-342900">
              <a:buFont typeface="Arial" panose="020B0604020202020204" pitchFamily="34" charset="0"/>
              <a:buChar char="•"/>
            </a:pPr>
            <a:r>
              <a:rPr lang="en-GB" sz="2600" dirty="0"/>
              <a:t>Local and national resistance to applying the Single Sex Equality Duty. </a:t>
            </a:r>
          </a:p>
          <a:p>
            <a:pPr marL="342900" indent="-342900">
              <a:buFont typeface="Arial" panose="020B0604020202020204" pitchFamily="34" charset="0"/>
              <a:buChar char="•"/>
            </a:pPr>
            <a:r>
              <a:rPr lang="en-GB" sz="2600" dirty="0"/>
              <a:t>Lack of state support when birthmothers and children are reunited.</a:t>
            </a:r>
          </a:p>
        </p:txBody>
      </p:sp>
    </p:spTree>
    <p:extLst>
      <p:ext uri="{BB962C8B-B14F-4D97-AF65-F5344CB8AC3E}">
        <p14:creationId xmlns:p14="http://schemas.microsoft.com/office/powerpoint/2010/main" val="2188146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8">
            <a:extLst>
              <a:ext uri="{FF2B5EF4-FFF2-40B4-BE49-F238E27FC236}">
                <a16:creationId xmlns:a16="http://schemas.microsoft.com/office/drawing/2014/main" id="{6FF8DE50-7A65-4407-ADF1-2CD17A919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0">
            <a:extLst>
              <a:ext uri="{FF2B5EF4-FFF2-40B4-BE49-F238E27FC236}">
                <a16:creationId xmlns:a16="http://schemas.microsoft.com/office/drawing/2014/main" id="{4F5B6F84-73EF-47ED-850E-4308B2C0D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798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9223D7-3914-FC50-7996-18B0378F94D1}"/>
              </a:ext>
            </a:extLst>
          </p:cNvPr>
          <p:cNvSpPr>
            <a:spLocks noGrp="1"/>
          </p:cNvSpPr>
          <p:nvPr>
            <p:ph type="title"/>
          </p:nvPr>
        </p:nvSpPr>
        <p:spPr>
          <a:xfrm>
            <a:off x="484552" y="365125"/>
            <a:ext cx="10869248" cy="1530910"/>
          </a:xfrm>
        </p:spPr>
        <p:txBody>
          <a:bodyPr>
            <a:normAutofit fontScale="90000"/>
          </a:bodyPr>
          <a:lstStyle/>
          <a:p>
            <a:pPr>
              <a:lnSpc>
                <a:spcPct val="90000"/>
              </a:lnSpc>
            </a:pPr>
            <a:r>
              <a:rPr lang="en-GB" sz="5000" dirty="0"/>
              <a:t>“Love is an act of will, both an intention and an action.” (bell hooks 2000)</a:t>
            </a:r>
          </a:p>
        </p:txBody>
      </p:sp>
      <p:sp>
        <p:nvSpPr>
          <p:cNvPr id="3" name="Content Placeholder 2">
            <a:extLst>
              <a:ext uri="{FF2B5EF4-FFF2-40B4-BE49-F238E27FC236}">
                <a16:creationId xmlns:a16="http://schemas.microsoft.com/office/drawing/2014/main" id="{55056167-8670-012D-571B-74C2D5A45AA7}"/>
              </a:ext>
            </a:extLst>
          </p:cNvPr>
          <p:cNvSpPr>
            <a:spLocks noGrp="1"/>
          </p:cNvSpPr>
          <p:nvPr>
            <p:ph idx="1"/>
          </p:nvPr>
        </p:nvSpPr>
        <p:spPr>
          <a:xfrm>
            <a:off x="484552" y="2837329"/>
            <a:ext cx="5331229" cy="3339634"/>
          </a:xfrm>
        </p:spPr>
        <p:txBody>
          <a:bodyPr>
            <a:normAutofit/>
          </a:bodyPr>
          <a:lstStyle/>
          <a:p>
            <a:r>
              <a:rPr lang="en-GB" dirty="0"/>
              <a:t>Tina’s Haven is in memory of my beloved daughter Tina Robson, who died age 35 in temporary homeless accommodation having suffered trauma and addiction for most of her life. </a:t>
            </a:r>
          </a:p>
          <a:p>
            <a:r>
              <a:rPr lang="en-GB" dirty="0"/>
              <a:t>Tina left behind her adored son Vinnie for whom this project exists. </a:t>
            </a:r>
          </a:p>
          <a:p>
            <a:endParaRPr lang="en-GB" dirty="0"/>
          </a:p>
        </p:txBody>
      </p:sp>
      <p:pic>
        <p:nvPicPr>
          <p:cNvPr id="7" name="Picture 6" descr="A person and child lying on a couch&#10;&#10;Description automatically generated">
            <a:extLst>
              <a:ext uri="{FF2B5EF4-FFF2-40B4-BE49-F238E27FC236}">
                <a16:creationId xmlns:a16="http://schemas.microsoft.com/office/drawing/2014/main" id="{C97616F0-A781-D2C0-17ED-F584A88AD176}"/>
              </a:ext>
            </a:extLst>
          </p:cNvPr>
          <p:cNvPicPr>
            <a:picLocks noChangeAspect="1"/>
          </p:cNvPicPr>
          <p:nvPr/>
        </p:nvPicPr>
        <p:blipFill rotWithShape="1">
          <a:blip r:embed="rId3">
            <a:extLst>
              <a:ext uri="{28A0092B-C50C-407E-A947-70E740481C1C}">
                <a14:useLocalDpi xmlns:a14="http://schemas.microsoft.com/office/drawing/2010/main" val="0"/>
              </a:ext>
            </a:extLst>
          </a:blip>
          <a:srcRect r="131" b="-2"/>
          <a:stretch/>
        </p:blipFill>
        <p:spPr>
          <a:xfrm>
            <a:off x="6095998" y="2279889"/>
            <a:ext cx="6095998" cy="4578111"/>
          </a:xfrm>
          <a:prstGeom prst="rect">
            <a:avLst/>
          </a:prstGeom>
        </p:spPr>
      </p:pic>
    </p:spTree>
    <p:extLst>
      <p:ext uri="{BB962C8B-B14F-4D97-AF65-F5344CB8AC3E}">
        <p14:creationId xmlns:p14="http://schemas.microsoft.com/office/powerpoint/2010/main" val="3481776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666DC1-CD27-4874-9484-9D06C59FE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26811A6C-040C-4C5A-8FF3-63EC6CC40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EF3F9A-9717-4ACB-A30D-96694842C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95998" cy="4573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AC85A5-3153-9269-24FF-6877E72BBCBB}"/>
              </a:ext>
            </a:extLst>
          </p:cNvPr>
          <p:cNvSpPr>
            <a:spLocks noGrp="1"/>
          </p:cNvSpPr>
          <p:nvPr>
            <p:ph type="title"/>
          </p:nvPr>
        </p:nvSpPr>
        <p:spPr>
          <a:xfrm>
            <a:off x="484554" y="397275"/>
            <a:ext cx="5230446" cy="3761257"/>
          </a:xfrm>
        </p:spPr>
        <p:txBody>
          <a:bodyPr vert="horz" lIns="91440" tIns="45720" rIns="91440" bIns="45720" rtlCol="0" anchor="ctr">
            <a:normAutofit/>
          </a:bodyPr>
          <a:lstStyle/>
          <a:p>
            <a:r>
              <a:rPr lang="en-US" dirty="0"/>
              <a:t>Thank you for listening.</a:t>
            </a:r>
            <a:br>
              <a:rPr lang="en-US" dirty="0"/>
            </a:br>
            <a:br>
              <a:rPr lang="en-US" dirty="0"/>
            </a:br>
            <a:r>
              <a:rPr lang="en-US" dirty="0"/>
              <a:t>Any questions?</a:t>
            </a:r>
          </a:p>
        </p:txBody>
      </p:sp>
      <p:pic>
        <p:nvPicPr>
          <p:cNvPr id="5" name="Content Placeholder 4" descr="A group of people posing for a photo in front of a stone heart&#10;&#10;Description automatically generated">
            <a:extLst>
              <a:ext uri="{FF2B5EF4-FFF2-40B4-BE49-F238E27FC236}">
                <a16:creationId xmlns:a16="http://schemas.microsoft.com/office/drawing/2014/main" id="{834DC9BC-6B12-2C4A-1CF3-267CC51999E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9188" b="6438"/>
          <a:stretch/>
        </p:blipFill>
        <p:spPr>
          <a:xfrm>
            <a:off x="6095999" y="10"/>
            <a:ext cx="6096002" cy="6857990"/>
          </a:xfrm>
          <a:prstGeom prst="rect">
            <a:avLst/>
          </a:prstGeom>
        </p:spPr>
      </p:pic>
    </p:spTree>
    <p:extLst>
      <p:ext uri="{BB962C8B-B14F-4D97-AF65-F5344CB8AC3E}">
        <p14:creationId xmlns:p14="http://schemas.microsoft.com/office/powerpoint/2010/main" val="1523564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5">
            <a:extLst>
              <a:ext uri="{FF2B5EF4-FFF2-40B4-BE49-F238E27FC236}">
                <a16:creationId xmlns:a16="http://schemas.microsoft.com/office/drawing/2014/main" id="{77D73E63-A884-4994-BA80-B7AC098B8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7">
            <a:extLst>
              <a:ext uri="{FF2B5EF4-FFF2-40B4-BE49-F238E27FC236}">
                <a16:creationId xmlns:a16="http://schemas.microsoft.com/office/drawing/2014/main" id="{FFC33220-06A6-4A1F-B678-AE0080B08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6082"/>
            <a:ext cx="6096000" cy="34319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D080EC-7FF9-8DA6-7B2C-2CC3B260119B}"/>
              </a:ext>
            </a:extLst>
          </p:cNvPr>
          <p:cNvSpPr>
            <a:spLocks noGrp="1"/>
          </p:cNvSpPr>
          <p:nvPr>
            <p:ph type="title"/>
          </p:nvPr>
        </p:nvSpPr>
        <p:spPr>
          <a:xfrm>
            <a:off x="484553" y="3870614"/>
            <a:ext cx="5113608" cy="2306349"/>
          </a:xfrm>
        </p:spPr>
        <p:txBody>
          <a:bodyPr vert="horz" lIns="91440" tIns="45720" rIns="91440" bIns="45720" rtlCol="0">
            <a:normAutofit/>
          </a:bodyPr>
          <a:lstStyle/>
          <a:p>
            <a:r>
              <a:rPr lang="en-US" dirty="0"/>
              <a:t>Contacts for #TinasHaven</a:t>
            </a:r>
          </a:p>
        </p:txBody>
      </p:sp>
      <p:pic>
        <p:nvPicPr>
          <p:cNvPr id="5" name="Picture 4">
            <a:extLst>
              <a:ext uri="{FF2B5EF4-FFF2-40B4-BE49-F238E27FC236}">
                <a16:creationId xmlns:a16="http://schemas.microsoft.com/office/drawing/2014/main" id="{36E7868E-A132-22C0-5CB1-570581780879}"/>
              </a:ext>
            </a:extLst>
          </p:cNvPr>
          <p:cNvPicPr>
            <a:picLocks noChangeAspect="1"/>
          </p:cNvPicPr>
          <p:nvPr/>
        </p:nvPicPr>
        <p:blipFill>
          <a:blip r:embed="rId3">
            <a:extLst>
              <a:ext uri="{28A0092B-C50C-407E-A947-70E740481C1C}">
                <a14:useLocalDpi xmlns:a14="http://schemas.microsoft.com/office/drawing/2010/main" val="0"/>
              </a:ext>
            </a:extLst>
          </a:blip>
          <a:srcRect t="17562" b="17562"/>
          <a:stretch/>
        </p:blipFill>
        <p:spPr>
          <a:xfrm>
            <a:off x="-1" y="10"/>
            <a:ext cx="6095999" cy="3426071"/>
          </a:xfrm>
          <a:prstGeom prst="rect">
            <a:avLst/>
          </a:prstGeom>
        </p:spPr>
      </p:pic>
      <p:sp>
        <p:nvSpPr>
          <p:cNvPr id="3" name="Content Placeholder 2">
            <a:extLst>
              <a:ext uri="{FF2B5EF4-FFF2-40B4-BE49-F238E27FC236}">
                <a16:creationId xmlns:a16="http://schemas.microsoft.com/office/drawing/2014/main" id="{6B651458-55C9-A83E-2260-031478E05621}"/>
              </a:ext>
            </a:extLst>
          </p:cNvPr>
          <p:cNvSpPr>
            <a:spLocks noGrp="1"/>
          </p:cNvSpPr>
          <p:nvPr>
            <p:ph idx="1"/>
          </p:nvPr>
        </p:nvSpPr>
        <p:spPr>
          <a:xfrm>
            <a:off x="6466840" y="498764"/>
            <a:ext cx="5578939" cy="5678199"/>
          </a:xfrm>
        </p:spPr>
        <p:txBody>
          <a:bodyPr vert="horz" lIns="91440" tIns="45720" rIns="91440" bIns="45720" rtlCol="0" anchor="ctr">
            <a:normAutofit lnSpcReduction="10000"/>
          </a:bodyPr>
          <a:lstStyle/>
          <a:p>
            <a:r>
              <a:rPr lang="en-US" sz="3200" dirty="0"/>
              <a:t>Dr Sue Robson Founder:</a:t>
            </a:r>
          </a:p>
          <a:p>
            <a:r>
              <a:rPr lang="en-US" sz="3200" dirty="0"/>
              <a:t>Email -  </a:t>
            </a:r>
            <a:r>
              <a:rPr lang="en-US" sz="3200" dirty="0">
                <a:hlinkClick r:id="rId4"/>
              </a:rPr>
              <a:t>sue@suerobson.co.uk</a:t>
            </a:r>
            <a:r>
              <a:rPr lang="en-US" sz="3200" dirty="0"/>
              <a:t> </a:t>
            </a:r>
          </a:p>
          <a:p>
            <a:r>
              <a:rPr lang="en-US" sz="3200" dirty="0"/>
              <a:t>Facebook  - </a:t>
            </a:r>
            <a:r>
              <a:rPr lang="en-GB" sz="3200" dirty="0"/>
              <a:t>Truth and Justice for Tina</a:t>
            </a:r>
          </a:p>
          <a:p>
            <a:r>
              <a:rPr lang="en-GB" sz="3200" dirty="0"/>
              <a:t>Twitter - </a:t>
            </a:r>
            <a:r>
              <a:rPr lang="en-GB" sz="3200" b="0" i="0" dirty="0">
                <a:effectLst/>
                <a:latin typeface="TwitterChirp"/>
              </a:rPr>
              <a:t>@TruthJustice4T1 </a:t>
            </a:r>
          </a:p>
          <a:p>
            <a:r>
              <a:rPr lang="en-GB" sz="3200" dirty="0">
                <a:latin typeface="TwitterChirp"/>
              </a:rPr>
              <a:t>Sheelagh Fraser: </a:t>
            </a:r>
          </a:p>
          <a:p>
            <a:r>
              <a:rPr lang="en-GB" sz="3200" b="0" i="0" dirty="0">
                <a:effectLst/>
                <a:latin typeface="TwitterChirp"/>
              </a:rPr>
              <a:t>Email  </a:t>
            </a:r>
            <a:r>
              <a:rPr lang="en-GB" sz="3200" b="0" i="0" dirty="0">
                <a:effectLst/>
                <a:latin typeface="TwitterChirp"/>
                <a:hlinkClick r:id="rId5"/>
              </a:rPr>
              <a:t>sheelagh.bright@gmail.com</a:t>
            </a:r>
            <a:r>
              <a:rPr lang="en-GB" sz="3200" b="0" i="0" dirty="0">
                <a:effectLst/>
                <a:latin typeface="TwitterChirp"/>
              </a:rPr>
              <a:t> </a:t>
            </a:r>
            <a:endParaRPr lang="en-US" sz="3200" dirty="0"/>
          </a:p>
        </p:txBody>
      </p:sp>
    </p:spTree>
    <p:extLst>
      <p:ext uri="{BB962C8B-B14F-4D97-AF65-F5344CB8AC3E}">
        <p14:creationId xmlns:p14="http://schemas.microsoft.com/office/powerpoint/2010/main" val="44692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FF8DE50-7A65-4407-ADF1-2CD17A919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F5B6F84-73EF-47ED-850E-4308B2C0D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798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84FBAF-888F-8C5E-4AF5-96568769AC88}"/>
              </a:ext>
            </a:extLst>
          </p:cNvPr>
          <p:cNvSpPr>
            <a:spLocks noGrp="1"/>
          </p:cNvSpPr>
          <p:nvPr>
            <p:ph type="title"/>
          </p:nvPr>
        </p:nvSpPr>
        <p:spPr>
          <a:xfrm>
            <a:off x="484552" y="365125"/>
            <a:ext cx="10869248" cy="1530910"/>
          </a:xfrm>
        </p:spPr>
        <p:txBody>
          <a:bodyPr>
            <a:normAutofit fontScale="90000"/>
          </a:bodyPr>
          <a:lstStyle/>
          <a:p>
            <a:r>
              <a:rPr lang="en-GB" dirty="0"/>
              <a:t>About Tina’s Haven pilot project 2022/2023</a:t>
            </a:r>
          </a:p>
        </p:txBody>
      </p:sp>
      <p:sp>
        <p:nvSpPr>
          <p:cNvPr id="3" name="Content Placeholder 2">
            <a:extLst>
              <a:ext uri="{FF2B5EF4-FFF2-40B4-BE49-F238E27FC236}">
                <a16:creationId xmlns:a16="http://schemas.microsoft.com/office/drawing/2014/main" id="{009D42E1-03D1-1734-8807-D20C3D7275B7}"/>
              </a:ext>
            </a:extLst>
          </p:cNvPr>
          <p:cNvSpPr>
            <a:spLocks noGrp="1"/>
          </p:cNvSpPr>
          <p:nvPr>
            <p:ph idx="1"/>
          </p:nvPr>
        </p:nvSpPr>
        <p:spPr>
          <a:xfrm>
            <a:off x="484552" y="2837329"/>
            <a:ext cx="5331229" cy="3339634"/>
          </a:xfrm>
        </p:spPr>
        <p:txBody>
          <a:bodyPr>
            <a:normAutofit lnSpcReduction="10000"/>
          </a:bodyPr>
          <a:lstStyle/>
          <a:p>
            <a:r>
              <a:rPr lang="en-GB" sz="2400" dirty="0">
                <a:effectLst/>
                <a:latin typeface="Arial" panose="020B0604020202020204" pitchFamily="34" charset="0"/>
                <a:ea typeface="Calibri" panose="020F0502020204030204" pitchFamily="34" charset="0"/>
                <a:cs typeface="Arial" panose="020B0604020202020204" pitchFamily="34" charset="0"/>
              </a:rPr>
              <a:t>Developing a replicable model of holistic and integrated practice for birthmothers severed from their children by trauma-based addiction.</a:t>
            </a:r>
            <a:r>
              <a:rPr lang="en-GB" sz="2400" dirty="0">
                <a:effectLst/>
                <a:latin typeface="Arial" panose="020B0604020202020204" pitchFamily="34" charset="0"/>
                <a:ea typeface="Times New Roman" panose="02020603050405020304" pitchFamily="18" charset="0"/>
                <a:cs typeface="Arial" panose="020B0604020202020204" pitchFamily="34" charset="0"/>
              </a:rPr>
              <a:t> </a:t>
            </a:r>
            <a:endParaRPr lang="en-GB" sz="2400" dirty="0">
              <a:latin typeface="Arial" panose="020B0604020202020204" pitchFamily="34" charset="0"/>
              <a:ea typeface="Times New Roman" panose="02020603050405020304" pitchFamily="18" charset="0"/>
              <a:cs typeface="Arial" panose="020B0604020202020204" pitchFamily="34" charset="0"/>
            </a:endParaRPr>
          </a:p>
          <a:p>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p>
            <a:r>
              <a:rPr lang="en-GB" sz="2400" dirty="0">
                <a:latin typeface="Arial" panose="020B0604020202020204" pitchFamily="34" charset="0"/>
                <a:ea typeface="Times New Roman" panose="02020603050405020304" pitchFamily="18" charset="0"/>
                <a:cs typeface="Arial" panose="020B0604020202020204" pitchFamily="34" charset="0"/>
              </a:rPr>
              <a:t>Authentic - born out of lived experience.</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5" name="Picture 4" descr="Sun shining through the trees&#10;&#10;Description automatically generated">
            <a:extLst>
              <a:ext uri="{FF2B5EF4-FFF2-40B4-BE49-F238E27FC236}">
                <a16:creationId xmlns:a16="http://schemas.microsoft.com/office/drawing/2014/main" id="{537D8510-24A1-D631-94F1-8C0DC51D52DC}"/>
              </a:ext>
            </a:extLst>
          </p:cNvPr>
          <p:cNvPicPr>
            <a:picLocks noChangeAspect="1"/>
          </p:cNvPicPr>
          <p:nvPr/>
        </p:nvPicPr>
        <p:blipFill rotWithShape="1">
          <a:blip r:embed="rId3">
            <a:extLst>
              <a:ext uri="{28A0092B-C50C-407E-A947-70E740481C1C}">
                <a14:useLocalDpi xmlns:a14="http://schemas.microsoft.com/office/drawing/2010/main" val="0"/>
              </a:ext>
            </a:extLst>
          </a:blip>
          <a:srcRect r="11116" b="-3"/>
          <a:stretch/>
        </p:blipFill>
        <p:spPr>
          <a:xfrm>
            <a:off x="6095998" y="2279889"/>
            <a:ext cx="6095998" cy="4578111"/>
          </a:xfrm>
          <a:prstGeom prst="rect">
            <a:avLst/>
          </a:prstGeom>
        </p:spPr>
      </p:pic>
    </p:spTree>
    <p:extLst>
      <p:ext uri="{BB962C8B-B14F-4D97-AF65-F5344CB8AC3E}">
        <p14:creationId xmlns:p14="http://schemas.microsoft.com/office/powerpoint/2010/main" val="962425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6FF8DE50-7A65-4407-ADF1-2CD17A919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4F5B6F84-73EF-47ED-850E-4308B2C0D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798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90DBE0-03E1-9ED8-D05B-918F77734809}"/>
              </a:ext>
            </a:extLst>
          </p:cNvPr>
          <p:cNvSpPr>
            <a:spLocks noGrp="1"/>
          </p:cNvSpPr>
          <p:nvPr>
            <p:ph type="title"/>
          </p:nvPr>
        </p:nvSpPr>
        <p:spPr>
          <a:xfrm>
            <a:off x="484552" y="365125"/>
            <a:ext cx="10869248" cy="1530910"/>
          </a:xfrm>
        </p:spPr>
        <p:txBody>
          <a:bodyPr>
            <a:normAutofit/>
          </a:bodyPr>
          <a:lstStyle/>
          <a:p>
            <a:r>
              <a:rPr lang="en-GB" dirty="0"/>
              <a:t>Partners in the pilot project</a:t>
            </a:r>
          </a:p>
        </p:txBody>
      </p:sp>
      <p:sp>
        <p:nvSpPr>
          <p:cNvPr id="3" name="Content Placeholder 2">
            <a:extLst>
              <a:ext uri="{FF2B5EF4-FFF2-40B4-BE49-F238E27FC236}">
                <a16:creationId xmlns:a16="http://schemas.microsoft.com/office/drawing/2014/main" id="{56F8D0BC-D57A-7FC8-5029-1C3137D75D9B}"/>
              </a:ext>
            </a:extLst>
          </p:cNvPr>
          <p:cNvSpPr>
            <a:spLocks noGrp="1"/>
          </p:cNvSpPr>
          <p:nvPr>
            <p:ph idx="1"/>
          </p:nvPr>
        </p:nvSpPr>
        <p:spPr>
          <a:xfrm>
            <a:off x="484552" y="2837329"/>
            <a:ext cx="5331229" cy="3339634"/>
          </a:xfrm>
        </p:spPr>
        <p:txBody>
          <a:bodyPr>
            <a:normAutofit/>
          </a:bodyPr>
          <a:lstStyle/>
          <a:p>
            <a:pPr marL="342900" indent="-342900">
              <a:lnSpc>
                <a:spcPct val="110000"/>
              </a:lnSpc>
              <a:buFont typeface="Arial" panose="020B0604020202020204" pitchFamily="34" charset="0"/>
              <a:buChar char="•"/>
            </a:pPr>
            <a:r>
              <a:rPr lang="en-GB" sz="1900" dirty="0"/>
              <a:t>Addictions North-East - ‘The 12-Steps’ to addiction recovery.   </a:t>
            </a:r>
          </a:p>
          <a:p>
            <a:pPr marL="342900" indent="-342900">
              <a:lnSpc>
                <a:spcPct val="110000"/>
              </a:lnSpc>
              <a:buFont typeface="Arial" panose="020B0604020202020204" pitchFamily="34" charset="0"/>
              <a:buChar char="•"/>
            </a:pPr>
            <a:r>
              <a:rPr lang="en-GB" sz="1900" dirty="0"/>
              <a:t>The Barn at Easington – ‘Immersive nature experiences.’</a:t>
            </a:r>
          </a:p>
          <a:p>
            <a:pPr marL="342900" indent="-342900">
              <a:lnSpc>
                <a:spcPct val="110000"/>
              </a:lnSpc>
              <a:buFont typeface="Arial" panose="020B0604020202020204" pitchFamily="34" charset="0"/>
              <a:buChar char="•"/>
            </a:pPr>
            <a:r>
              <a:rPr lang="en-GB" sz="1900" dirty="0"/>
              <a:t>The Women's Liberation Collective, - ‘The Own My Life’ psycho-education programme.    </a:t>
            </a:r>
          </a:p>
          <a:p>
            <a:pPr marL="342900" indent="-342900">
              <a:lnSpc>
                <a:spcPct val="110000"/>
              </a:lnSpc>
              <a:buFont typeface="Arial" panose="020B0604020202020204" pitchFamily="34" charset="0"/>
              <a:buChar char="•"/>
            </a:pPr>
            <a:r>
              <a:rPr lang="en-GB" sz="1900" dirty="0"/>
              <a:t>A freelance trauma therapy practitioner and trainer with social work background.</a:t>
            </a:r>
          </a:p>
          <a:p>
            <a:pPr>
              <a:lnSpc>
                <a:spcPct val="110000"/>
              </a:lnSpc>
            </a:pPr>
            <a:endParaRPr lang="en-GB" sz="1900" dirty="0"/>
          </a:p>
        </p:txBody>
      </p:sp>
      <p:pic>
        <p:nvPicPr>
          <p:cNvPr id="5" name="Picture 4" descr="A group of people standing in front of a building&#10;&#10;Description automatically generated">
            <a:extLst>
              <a:ext uri="{FF2B5EF4-FFF2-40B4-BE49-F238E27FC236}">
                <a16:creationId xmlns:a16="http://schemas.microsoft.com/office/drawing/2014/main" id="{8F24B37A-C24B-A26F-5E7D-6B77C681D250}"/>
              </a:ext>
            </a:extLst>
          </p:cNvPr>
          <p:cNvPicPr>
            <a:picLocks noChangeAspect="1"/>
          </p:cNvPicPr>
          <p:nvPr/>
        </p:nvPicPr>
        <p:blipFill rotWithShape="1">
          <a:blip r:embed="rId3">
            <a:extLst>
              <a:ext uri="{28A0092B-C50C-407E-A947-70E740481C1C}">
                <a14:useLocalDpi xmlns:a14="http://schemas.microsoft.com/office/drawing/2010/main" val="0"/>
              </a:ext>
            </a:extLst>
          </a:blip>
          <a:srcRect l="8341" r="11764" b="-2"/>
          <a:stretch/>
        </p:blipFill>
        <p:spPr>
          <a:xfrm>
            <a:off x="6095998" y="2279889"/>
            <a:ext cx="6095998" cy="4578111"/>
          </a:xfrm>
          <a:prstGeom prst="rect">
            <a:avLst/>
          </a:prstGeom>
        </p:spPr>
      </p:pic>
    </p:spTree>
    <p:extLst>
      <p:ext uri="{BB962C8B-B14F-4D97-AF65-F5344CB8AC3E}">
        <p14:creationId xmlns:p14="http://schemas.microsoft.com/office/powerpoint/2010/main" val="294969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D5330DB3-5CFA-4A1C-8DFC-3CAE24E60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217F9F14-9FAD-4036-9393-4470ED0DF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0"/>
            <a:ext cx="6095998"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09A2C2-B04A-DC6B-53E8-0F87802E6D80}"/>
              </a:ext>
            </a:extLst>
          </p:cNvPr>
          <p:cNvSpPr>
            <a:spLocks noGrp="1"/>
          </p:cNvSpPr>
          <p:nvPr>
            <p:ph type="title"/>
          </p:nvPr>
        </p:nvSpPr>
        <p:spPr>
          <a:xfrm>
            <a:off x="484553" y="3797597"/>
            <a:ext cx="5086908" cy="2423944"/>
          </a:xfrm>
        </p:spPr>
        <p:txBody>
          <a:bodyPr anchor="ctr">
            <a:noAutofit/>
          </a:bodyPr>
          <a:lstStyle/>
          <a:p>
            <a:pPr>
              <a:lnSpc>
                <a:spcPct val="90000"/>
              </a:lnSpc>
            </a:pPr>
            <a:r>
              <a:rPr lang="en-GB" sz="3600" dirty="0"/>
              <a:t>Women experience violence and abuse from those who are “supposed to love and care for them”</a:t>
            </a:r>
          </a:p>
        </p:txBody>
      </p:sp>
      <p:pic>
        <p:nvPicPr>
          <p:cNvPr id="7" name="Picture 6">
            <a:extLst>
              <a:ext uri="{FF2B5EF4-FFF2-40B4-BE49-F238E27FC236}">
                <a16:creationId xmlns:a16="http://schemas.microsoft.com/office/drawing/2014/main" id="{63216920-1A9A-CADA-D618-79F4A068F258}"/>
              </a:ext>
            </a:extLst>
          </p:cNvPr>
          <p:cNvPicPr>
            <a:picLocks noChangeAspect="1"/>
          </p:cNvPicPr>
          <p:nvPr/>
        </p:nvPicPr>
        <p:blipFill rotWithShape="1">
          <a:blip r:embed="rId3">
            <a:extLst>
              <a:ext uri="{28A0092B-C50C-407E-A947-70E740481C1C}">
                <a14:useLocalDpi xmlns:a14="http://schemas.microsoft.com/office/drawing/2010/main" val="0"/>
              </a:ext>
            </a:extLst>
          </a:blip>
          <a:srcRect t="6020" r="-1" b="9775"/>
          <a:stretch/>
        </p:blipFill>
        <p:spPr>
          <a:xfrm>
            <a:off x="1744893" y="264354"/>
            <a:ext cx="2566864" cy="2881876"/>
          </a:xfrm>
          <a:prstGeom prst="rect">
            <a:avLst/>
          </a:prstGeom>
        </p:spPr>
      </p:pic>
      <p:grpSp>
        <p:nvGrpSpPr>
          <p:cNvPr id="64" name="Group 63">
            <a:extLst>
              <a:ext uri="{FF2B5EF4-FFF2-40B4-BE49-F238E27FC236}">
                <a16:creationId xmlns:a16="http://schemas.microsoft.com/office/drawing/2014/main" id="{213B6D00-F6C3-4D23-AC88-BD80EC42F6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2" y="0"/>
            <a:ext cx="6095998" cy="6858000"/>
            <a:chOff x="6096002" y="-9073"/>
            <a:chExt cx="6095998" cy="6867073"/>
          </a:xfrm>
        </p:grpSpPr>
        <p:sp>
          <p:nvSpPr>
            <p:cNvPr id="65" name="Rectangle 64">
              <a:extLst>
                <a:ext uri="{FF2B5EF4-FFF2-40B4-BE49-F238E27FC236}">
                  <a16:creationId xmlns:a16="http://schemas.microsoft.com/office/drawing/2014/main" id="{28982163-BF99-406E-9431-767E9C2A1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2" y="-9073"/>
              <a:ext cx="6095998" cy="68670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FD8CF80C-949E-4382-B6B3-4AE9723CD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2" y="-6987"/>
              <a:ext cx="6095998" cy="6864987"/>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A1C73D8D-8535-3327-1EE8-06F6E2278AA4}"/>
              </a:ext>
            </a:extLst>
          </p:cNvPr>
          <p:cNvSpPr>
            <a:spLocks noGrp="1"/>
          </p:cNvSpPr>
          <p:nvPr>
            <p:ph idx="1"/>
          </p:nvPr>
        </p:nvSpPr>
        <p:spPr>
          <a:xfrm>
            <a:off x="6491176" y="365125"/>
            <a:ext cx="4862623" cy="5811838"/>
          </a:xfrm>
        </p:spPr>
        <p:txBody>
          <a:bodyPr>
            <a:normAutofit/>
          </a:bodyPr>
          <a:lstStyle/>
          <a:p>
            <a:pPr marL="285750" indent="-285750">
              <a:buFont typeface="Wingdings" panose="05000000000000000000" pitchFamily="2" charset="2"/>
              <a:buChar char="q"/>
            </a:pPr>
            <a:r>
              <a:rPr lang="en-GB" sz="2400" dirty="0"/>
              <a:t>Childhood abuse-trauma.</a:t>
            </a:r>
          </a:p>
          <a:p>
            <a:pPr marL="285750" indent="-285750">
              <a:buFont typeface="Wingdings" panose="05000000000000000000" pitchFamily="2" charset="2"/>
              <a:buChar char="q"/>
            </a:pPr>
            <a:r>
              <a:rPr lang="en-GB" sz="2400" dirty="0"/>
              <a:t>Subjected to sexual abuse in teenage years.</a:t>
            </a:r>
          </a:p>
          <a:p>
            <a:pPr marL="285750" indent="-285750">
              <a:buFont typeface="Wingdings" panose="05000000000000000000" pitchFamily="2" charset="2"/>
              <a:buChar char="q"/>
            </a:pPr>
            <a:r>
              <a:rPr lang="en-GB" sz="2400" dirty="0"/>
              <a:t>Reliance on substances to self-soothe.</a:t>
            </a:r>
          </a:p>
          <a:p>
            <a:pPr marL="285750" indent="-285750">
              <a:buFont typeface="Wingdings" panose="05000000000000000000" pitchFamily="2" charset="2"/>
              <a:buChar char="q"/>
            </a:pPr>
            <a:r>
              <a:rPr lang="en-GB" sz="2400" dirty="0"/>
              <a:t>Subjected to domestic violence from male partners as adults.</a:t>
            </a:r>
          </a:p>
          <a:p>
            <a:pPr marL="285750" indent="-285750">
              <a:buFont typeface="Wingdings" panose="05000000000000000000" pitchFamily="2" charset="2"/>
              <a:buChar char="q"/>
            </a:pPr>
            <a:r>
              <a:rPr lang="en-GB" sz="2400" dirty="0"/>
              <a:t>State intervention– devoid of help &amp; support for women.</a:t>
            </a:r>
          </a:p>
          <a:p>
            <a:pPr marL="285750" indent="-285750">
              <a:buFont typeface="Wingdings" panose="05000000000000000000" pitchFamily="2" charset="2"/>
              <a:buChar char="q"/>
            </a:pPr>
            <a:r>
              <a:rPr lang="en-GB" sz="2400" dirty="0"/>
              <a:t>Ultimate punishment of severance from children.</a:t>
            </a:r>
          </a:p>
          <a:p>
            <a:endParaRPr lang="en-GB" dirty="0"/>
          </a:p>
          <a:p>
            <a:endParaRPr lang="en-GB" dirty="0"/>
          </a:p>
        </p:txBody>
      </p:sp>
    </p:spTree>
    <p:extLst>
      <p:ext uri="{BB962C8B-B14F-4D97-AF65-F5344CB8AC3E}">
        <p14:creationId xmlns:p14="http://schemas.microsoft.com/office/powerpoint/2010/main" val="3505813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DDAA74B-8E81-4F15-BC0F-4050965FF5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4CD4C6-F07B-411C-876A-727559731F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83644"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2FCC0A-4859-8215-EBA8-94A474C7D56D}"/>
              </a:ext>
            </a:extLst>
          </p:cNvPr>
          <p:cNvSpPr>
            <a:spLocks noGrp="1"/>
          </p:cNvSpPr>
          <p:nvPr>
            <p:ph type="title"/>
          </p:nvPr>
        </p:nvSpPr>
        <p:spPr>
          <a:xfrm>
            <a:off x="484552" y="365125"/>
            <a:ext cx="5022630" cy="2430030"/>
          </a:xfrm>
        </p:spPr>
        <p:txBody>
          <a:bodyPr>
            <a:normAutofit/>
          </a:bodyPr>
          <a:lstStyle/>
          <a:p>
            <a:pPr>
              <a:lnSpc>
                <a:spcPct val="90000"/>
              </a:lnSpc>
            </a:pPr>
            <a:r>
              <a:rPr lang="en-GB" sz="3400"/>
              <a:t>Evaluation findings: Matrix of domination &amp; empowerment (Patricia Hill-Collins 2000)</a:t>
            </a:r>
          </a:p>
        </p:txBody>
      </p:sp>
      <p:sp>
        <p:nvSpPr>
          <p:cNvPr id="3" name="Content Placeholder 2">
            <a:extLst>
              <a:ext uri="{FF2B5EF4-FFF2-40B4-BE49-F238E27FC236}">
                <a16:creationId xmlns:a16="http://schemas.microsoft.com/office/drawing/2014/main" id="{313F56D6-7083-DA96-CC4C-B11C516CD70A}"/>
              </a:ext>
            </a:extLst>
          </p:cNvPr>
          <p:cNvSpPr>
            <a:spLocks noGrp="1"/>
          </p:cNvSpPr>
          <p:nvPr>
            <p:ph idx="1"/>
          </p:nvPr>
        </p:nvSpPr>
        <p:spPr>
          <a:xfrm>
            <a:off x="484552" y="3870613"/>
            <a:ext cx="5022630" cy="2306349"/>
          </a:xfrm>
        </p:spPr>
        <p:txBody>
          <a:bodyPr>
            <a:normAutofit/>
          </a:bodyPr>
          <a:lstStyle/>
          <a:p>
            <a:pPr marL="342900" lvl="0" indent="-342900">
              <a:buFont typeface="+mj-lt"/>
              <a:buAutoNum type="arabicPeriod"/>
            </a:pPr>
            <a:r>
              <a:rPr lang="en-GB" sz="2200" dirty="0">
                <a:effectLst/>
                <a:ea typeface="Times New Roman" panose="02020603050405020304" pitchFamily="18" charset="0"/>
                <a:cs typeface="Times New Roman" panose="02020603050405020304" pitchFamily="18" charset="0"/>
              </a:rPr>
              <a:t>Interpersonal </a:t>
            </a:r>
            <a:r>
              <a:rPr lang="en-GB" sz="2200" dirty="0">
                <a:ea typeface="Times New Roman" panose="02020603050405020304" pitchFamily="18" charset="0"/>
                <a:cs typeface="Times New Roman" panose="02020603050405020304" pitchFamily="18" charset="0"/>
              </a:rPr>
              <a:t>level</a:t>
            </a:r>
          </a:p>
          <a:p>
            <a:pPr marL="342900" lvl="0" indent="-342900">
              <a:buFont typeface="+mj-lt"/>
              <a:buAutoNum type="arabicPeriod"/>
            </a:pPr>
            <a:r>
              <a:rPr lang="en-GB" sz="2200" dirty="0">
                <a:effectLst/>
                <a:ea typeface="Times New Roman" panose="02020603050405020304" pitchFamily="18" charset="0"/>
                <a:cs typeface="Times New Roman" panose="02020603050405020304" pitchFamily="18" charset="0"/>
              </a:rPr>
              <a:t>Community level</a:t>
            </a:r>
          </a:p>
          <a:p>
            <a:pPr marL="342900" lvl="0" indent="-342900">
              <a:buFont typeface="+mj-lt"/>
              <a:buAutoNum type="arabicPeriod"/>
            </a:pPr>
            <a:r>
              <a:rPr lang="en-GB" sz="2200" dirty="0">
                <a:effectLst/>
                <a:ea typeface="Times New Roman" panose="02020603050405020304" pitchFamily="18" charset="0"/>
                <a:cs typeface="Times New Roman" panose="02020603050405020304" pitchFamily="18" charset="0"/>
              </a:rPr>
              <a:t>Organisational level </a:t>
            </a:r>
          </a:p>
          <a:p>
            <a:pPr marL="342900" lvl="0" indent="-342900">
              <a:buFont typeface="+mj-lt"/>
              <a:buAutoNum type="arabicPeriod"/>
            </a:pPr>
            <a:r>
              <a:rPr lang="en-GB" sz="2200" dirty="0">
                <a:effectLst/>
                <a:ea typeface="Times New Roman" panose="02020603050405020304" pitchFamily="18" charset="0"/>
                <a:cs typeface="Times New Roman" panose="02020603050405020304" pitchFamily="18" charset="0"/>
              </a:rPr>
              <a:t>Structural level </a:t>
            </a:r>
          </a:p>
        </p:txBody>
      </p:sp>
      <p:pic>
        <p:nvPicPr>
          <p:cNvPr id="5" name="Picture 4" descr="Looking up view of a tree&#10;&#10;Description automatically generated">
            <a:extLst>
              <a:ext uri="{FF2B5EF4-FFF2-40B4-BE49-F238E27FC236}">
                <a16:creationId xmlns:a16="http://schemas.microsoft.com/office/drawing/2014/main" id="{27FCCAC6-B543-F801-965A-630B8F718C8D}"/>
              </a:ext>
            </a:extLst>
          </p:cNvPr>
          <p:cNvPicPr>
            <a:picLocks noChangeAspect="1"/>
          </p:cNvPicPr>
          <p:nvPr/>
        </p:nvPicPr>
        <p:blipFill rotWithShape="1">
          <a:blip r:embed="rId3">
            <a:extLst>
              <a:ext uri="{28A0092B-C50C-407E-A947-70E740481C1C}">
                <a14:useLocalDpi xmlns:a14="http://schemas.microsoft.com/office/drawing/2010/main" val="0"/>
              </a:ext>
            </a:extLst>
          </a:blip>
          <a:srcRect t="5007" r="1" b="20333"/>
          <a:stretch/>
        </p:blipFill>
        <p:spPr>
          <a:xfrm>
            <a:off x="6083644" y="10"/>
            <a:ext cx="6108356" cy="6857990"/>
          </a:xfrm>
          <a:prstGeom prst="rect">
            <a:avLst/>
          </a:prstGeom>
        </p:spPr>
      </p:pic>
    </p:spTree>
    <p:extLst>
      <p:ext uri="{BB962C8B-B14F-4D97-AF65-F5344CB8AC3E}">
        <p14:creationId xmlns:p14="http://schemas.microsoft.com/office/powerpoint/2010/main" val="2088000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8B794-20CB-A3EC-B2A9-AC8353DE4B61}"/>
              </a:ext>
            </a:extLst>
          </p:cNvPr>
          <p:cNvSpPr>
            <a:spLocks noGrp="1"/>
          </p:cNvSpPr>
          <p:nvPr>
            <p:ph type="title"/>
          </p:nvPr>
        </p:nvSpPr>
        <p:spPr/>
        <p:txBody>
          <a:bodyPr>
            <a:normAutofit/>
          </a:bodyPr>
          <a:lstStyle/>
          <a:p>
            <a:r>
              <a:rPr lang="en-GB" sz="3200" dirty="0"/>
              <a:t>Outputs - two months after the end of the pilot project</a:t>
            </a:r>
          </a:p>
        </p:txBody>
      </p:sp>
      <p:graphicFrame>
        <p:nvGraphicFramePr>
          <p:cNvPr id="30" name="Content Placeholder 5">
            <a:extLst>
              <a:ext uri="{FF2B5EF4-FFF2-40B4-BE49-F238E27FC236}">
                <a16:creationId xmlns:a16="http://schemas.microsoft.com/office/drawing/2014/main" id="{0870DAA3-7833-5B0C-8891-67F52BE8965E}"/>
              </a:ext>
            </a:extLst>
          </p:cNvPr>
          <p:cNvGraphicFramePr>
            <a:graphicFrameLocks noGrp="1"/>
          </p:cNvGraphicFramePr>
          <p:nvPr>
            <p:ph sz="half" idx="1"/>
            <p:extLst>
              <p:ext uri="{D42A27DB-BD31-4B8C-83A1-F6EECF244321}">
                <p14:modId xmlns:p14="http://schemas.microsoft.com/office/powerpoint/2010/main" val="4057202010"/>
              </p:ext>
            </p:extLst>
          </p:nvPr>
        </p:nvGraphicFramePr>
        <p:xfrm>
          <a:off x="484188" y="2552700"/>
          <a:ext cx="5324475" cy="3624263"/>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a:extLst>
              <a:ext uri="{FF2B5EF4-FFF2-40B4-BE49-F238E27FC236}">
                <a16:creationId xmlns:a16="http://schemas.microsoft.com/office/drawing/2014/main" id="{B677CC71-3B83-2615-A136-02D234D4E57C}"/>
              </a:ext>
            </a:extLst>
          </p:cNvPr>
          <p:cNvSpPr>
            <a:spLocks noGrp="1"/>
          </p:cNvSpPr>
          <p:nvPr>
            <p:ph sz="half" idx="2"/>
          </p:nvPr>
        </p:nvSpPr>
        <p:spPr/>
        <p:txBody>
          <a:bodyPr/>
          <a:lstStyle/>
          <a:p>
            <a:r>
              <a:rPr lang="en-GB" sz="2800" dirty="0"/>
              <a:t>ZERO women who completed the Own My Life course element of the pilot project relapsed (33%, n=7), all remain in recovery</a:t>
            </a:r>
            <a:r>
              <a:rPr lang="en-GB" dirty="0"/>
              <a:t>.</a:t>
            </a:r>
          </a:p>
        </p:txBody>
      </p:sp>
    </p:spTree>
    <p:extLst>
      <p:ext uri="{BB962C8B-B14F-4D97-AF65-F5344CB8AC3E}">
        <p14:creationId xmlns:p14="http://schemas.microsoft.com/office/powerpoint/2010/main" val="1542337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50666DC1-CD27-4874-9484-9D06C59FE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8" name="Rectangle 37">
            <a:extLst>
              <a:ext uri="{FF2B5EF4-FFF2-40B4-BE49-F238E27FC236}">
                <a16:creationId xmlns:a16="http://schemas.microsoft.com/office/drawing/2014/main" id="{0BE66D35-6371-4809-9433-1EBF87915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72EF3F9A-9717-4ACB-A30D-96694842C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047998" cy="4573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E20764-344C-3048-90A8-9D7C2FFB97AE}"/>
              </a:ext>
            </a:extLst>
          </p:cNvPr>
          <p:cNvSpPr>
            <a:spLocks noGrp="1"/>
          </p:cNvSpPr>
          <p:nvPr>
            <p:ph type="title"/>
          </p:nvPr>
        </p:nvSpPr>
        <p:spPr>
          <a:xfrm>
            <a:off x="146221" y="397275"/>
            <a:ext cx="2628785" cy="3761257"/>
          </a:xfrm>
        </p:spPr>
        <p:txBody>
          <a:bodyPr vert="horz" lIns="91440" tIns="45720" rIns="91440" bIns="45720" rtlCol="0" anchor="ctr">
            <a:normAutofit/>
          </a:bodyPr>
          <a:lstStyle/>
          <a:p>
            <a:r>
              <a:rPr lang="en-US" sz="2800" dirty="0"/>
              <a:t>Interpersonal outcomes</a:t>
            </a:r>
          </a:p>
        </p:txBody>
      </p:sp>
      <p:pic>
        <p:nvPicPr>
          <p:cNvPr id="5" name="Content Placeholder 4" descr="A diagram of different colored circles&#10;&#10;Description automatically generated">
            <a:extLst>
              <a:ext uri="{FF2B5EF4-FFF2-40B4-BE49-F238E27FC236}">
                <a16:creationId xmlns:a16="http://schemas.microsoft.com/office/drawing/2014/main" id="{072BDD58-8445-FB3F-B729-A141CF6CD644}"/>
              </a:ext>
            </a:extLst>
          </p:cNvPr>
          <p:cNvPicPr>
            <a:picLocks noChangeAspect="1"/>
          </p:cNvPicPr>
          <p:nvPr/>
        </p:nvPicPr>
        <p:blipFill rotWithShape="1">
          <a:blip r:embed="rId3">
            <a:extLst>
              <a:ext uri="{28A0092B-C50C-407E-A947-70E740481C1C}">
                <a14:useLocalDpi xmlns:a14="http://schemas.microsoft.com/office/drawing/2010/main" val="0"/>
              </a:ext>
            </a:extLst>
          </a:blip>
          <a:srcRect l="980" r="8020" b="1"/>
          <a:stretch/>
        </p:blipFill>
        <p:spPr>
          <a:xfrm>
            <a:off x="3047998" y="10"/>
            <a:ext cx="9144002" cy="6857990"/>
          </a:xfrm>
          <a:prstGeom prst="rect">
            <a:avLst/>
          </a:prstGeom>
        </p:spPr>
      </p:pic>
    </p:spTree>
    <p:extLst>
      <p:ext uri="{BB962C8B-B14F-4D97-AF65-F5344CB8AC3E}">
        <p14:creationId xmlns:p14="http://schemas.microsoft.com/office/powerpoint/2010/main" val="79204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8A2FCF07-6918-45A6-B28F-1025FEBA7A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D3428E8E-37C8-4D70-A580-D3954C830A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 y="0"/>
            <a:ext cx="12191996" cy="2293125"/>
            <a:chOff x="6" y="4573945"/>
            <a:chExt cx="3047997" cy="2293125"/>
          </a:xfrm>
        </p:grpSpPr>
        <p:sp>
          <p:nvSpPr>
            <p:cNvPr id="31" name="Rectangle 30">
              <a:extLst>
                <a:ext uri="{FF2B5EF4-FFF2-40B4-BE49-F238E27FC236}">
                  <a16:creationId xmlns:a16="http://schemas.microsoft.com/office/drawing/2014/main" id="{EA1B2B8F-CE0D-452B-8898-D9D79F02C4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 y="4573945"/>
              <a:ext cx="3047991" cy="2293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5312B7B-4F10-48BA-9C02-B6CB870DA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 y="4573945"/>
              <a:ext cx="3047997" cy="2293125"/>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CA8AE1BF-125C-49C1-AFF5-2691C0921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4053"/>
            <a:ext cx="12192000" cy="4573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white background with black text&#10;&#10;Description automatically generated">
            <a:extLst>
              <a:ext uri="{FF2B5EF4-FFF2-40B4-BE49-F238E27FC236}">
                <a16:creationId xmlns:a16="http://schemas.microsoft.com/office/drawing/2014/main" id="{E3F483FB-097D-97B5-84A9-D9421B9DAFBE}"/>
              </a:ext>
            </a:extLst>
          </p:cNvPr>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t="2435" b="25562"/>
          <a:stretch/>
        </p:blipFill>
        <p:spPr>
          <a:xfrm>
            <a:off x="638175" y="648655"/>
            <a:ext cx="10915647" cy="5560690"/>
          </a:xfrm>
          <a:prstGeom prst="rect">
            <a:avLst/>
          </a:prstGeom>
        </p:spPr>
      </p:pic>
    </p:spTree>
    <p:extLst>
      <p:ext uri="{BB962C8B-B14F-4D97-AF65-F5344CB8AC3E}">
        <p14:creationId xmlns:p14="http://schemas.microsoft.com/office/powerpoint/2010/main" val="1395904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666DC1-CD27-4874-9484-9D06C59FE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BE66D35-6371-4809-9433-1EBF87915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EF3F9A-9717-4ACB-A30D-96694842C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047998" cy="4573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4CA24E-4083-2D0B-1582-EBF2A56B1002}"/>
              </a:ext>
            </a:extLst>
          </p:cNvPr>
          <p:cNvSpPr>
            <a:spLocks noGrp="1"/>
          </p:cNvSpPr>
          <p:nvPr>
            <p:ph type="title"/>
          </p:nvPr>
        </p:nvSpPr>
        <p:spPr>
          <a:xfrm>
            <a:off x="146221" y="397275"/>
            <a:ext cx="2628785" cy="3761257"/>
          </a:xfrm>
        </p:spPr>
        <p:txBody>
          <a:bodyPr vert="horz" lIns="91440" tIns="45720" rIns="91440" bIns="45720" rtlCol="0" anchor="ctr">
            <a:normAutofit/>
          </a:bodyPr>
          <a:lstStyle/>
          <a:p>
            <a:r>
              <a:rPr lang="en-US" sz="3600" dirty="0"/>
              <a:t>Community outcomes</a:t>
            </a:r>
          </a:p>
        </p:txBody>
      </p:sp>
      <p:grpSp>
        <p:nvGrpSpPr>
          <p:cNvPr id="16" name="Group 15">
            <a:extLst>
              <a:ext uri="{FF2B5EF4-FFF2-40B4-BE49-F238E27FC236}">
                <a16:creationId xmlns:a16="http://schemas.microsoft.com/office/drawing/2014/main" id="{0EB82B4C-9249-4CFC-A372-7B0FF5E36E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565226"/>
            <a:ext cx="3048003" cy="2292774"/>
            <a:chOff x="6096002" y="-9073"/>
            <a:chExt cx="6095998" cy="6867073"/>
          </a:xfrm>
        </p:grpSpPr>
        <p:sp>
          <p:nvSpPr>
            <p:cNvPr id="17" name="Rectangle 16">
              <a:extLst>
                <a:ext uri="{FF2B5EF4-FFF2-40B4-BE49-F238E27FC236}">
                  <a16:creationId xmlns:a16="http://schemas.microsoft.com/office/drawing/2014/main" id="{41B9437E-0974-4AB4-8491-D8BDD841D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2" y="-9073"/>
              <a:ext cx="6095998" cy="68670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DCB975E-33D1-4FB0-AA40-C2250AA66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2" y="-6987"/>
              <a:ext cx="6095998" cy="6864987"/>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Content Placeholder 4">
            <a:extLst>
              <a:ext uri="{FF2B5EF4-FFF2-40B4-BE49-F238E27FC236}">
                <a16:creationId xmlns:a16="http://schemas.microsoft.com/office/drawing/2014/main" id="{924B663A-F7B0-175D-02D2-85BEC7995FCF}"/>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3646516" y="694195"/>
            <a:ext cx="7908176" cy="5393410"/>
          </a:xfrm>
          <a:prstGeom prst="rect">
            <a:avLst/>
          </a:prstGeom>
        </p:spPr>
      </p:pic>
    </p:spTree>
    <p:extLst>
      <p:ext uri="{BB962C8B-B14F-4D97-AF65-F5344CB8AC3E}">
        <p14:creationId xmlns:p14="http://schemas.microsoft.com/office/powerpoint/2010/main" val="3060088625"/>
      </p:ext>
    </p:extLst>
  </p:cSld>
  <p:clrMapOvr>
    <a:masterClrMapping/>
  </p:clrMapOvr>
</p:sld>
</file>

<file path=ppt/theme/theme1.xml><?xml version="1.0" encoding="utf-8"?>
<a:theme xmlns:a="http://schemas.openxmlformats.org/drawingml/2006/main" name="MatrixVTI">
  <a:themeElements>
    <a:clrScheme name="Custom 29">
      <a:dk1>
        <a:srgbClr val="000000"/>
      </a:dk1>
      <a:lt1>
        <a:sysClr val="window" lastClr="FFFFFF"/>
      </a:lt1>
      <a:dk2>
        <a:srgbClr val="465959"/>
      </a:dk2>
      <a:lt2>
        <a:srgbClr val="ECF0F0"/>
      </a:lt2>
      <a:accent1>
        <a:srgbClr val="1EBE9B"/>
      </a:accent1>
      <a:accent2>
        <a:srgbClr val="FD7C7C"/>
      </a:accent2>
      <a:accent3>
        <a:srgbClr val="7DA8B5"/>
      </a:accent3>
      <a:accent4>
        <a:srgbClr val="17967B"/>
      </a:accent4>
      <a:accent5>
        <a:srgbClr val="FB7365"/>
      </a:accent5>
      <a:accent6>
        <a:srgbClr val="D39B17"/>
      </a:accent6>
      <a:hlink>
        <a:srgbClr val="EF08F7"/>
      </a:hlink>
      <a:folHlink>
        <a:srgbClr val="8477FE"/>
      </a:folHlink>
    </a:clrScheme>
    <a:fontScheme name="Custom 4">
      <a:majorFont>
        <a:latin typeface="Bahnschrif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trixVTI" id="{A2576CCC-A559-4FD4-A542-772649F65A84}" vid="{5CBC41A9-80A0-44C6-90CD-6D86303435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906</Words>
  <Application>Microsoft Office PowerPoint</Application>
  <PresentationFormat>Widescreen</PresentationFormat>
  <Paragraphs>94</Paragraphs>
  <Slides>18</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Avenir Next LT Pro</vt:lpstr>
      <vt:lpstr>Bahnschrift</vt:lpstr>
      <vt:lpstr>Calibri</vt:lpstr>
      <vt:lpstr>Cavolini</vt:lpstr>
      <vt:lpstr>Montserrat</vt:lpstr>
      <vt:lpstr>TwitterChirp</vt:lpstr>
      <vt:lpstr>Wingdings</vt:lpstr>
      <vt:lpstr>MatrixVTI</vt:lpstr>
      <vt:lpstr>In Love &amp; Anger: Evaluation of Tina’s Haven pilot project with twenty-one women/birthmothers in East Durham </vt:lpstr>
      <vt:lpstr>About Tina’s Haven pilot project 2022/2023</vt:lpstr>
      <vt:lpstr>Partners in the pilot project</vt:lpstr>
      <vt:lpstr>Women experience violence and abuse from those who are “supposed to love and care for them”</vt:lpstr>
      <vt:lpstr>Evaluation findings: Matrix of domination &amp; empowerment (Patricia Hill-Collins 2000)</vt:lpstr>
      <vt:lpstr>Outputs - two months after the end of the pilot project</vt:lpstr>
      <vt:lpstr>Interpersonal outcomes</vt:lpstr>
      <vt:lpstr>PowerPoint Presentation</vt:lpstr>
      <vt:lpstr>Community outcomes</vt:lpstr>
      <vt:lpstr>PowerPoint Presentation</vt:lpstr>
      <vt:lpstr>Women’s self-empowerment journeys</vt:lpstr>
      <vt:lpstr>Organisational outcomes</vt:lpstr>
      <vt:lpstr>Towards a replicable model</vt:lpstr>
      <vt:lpstr>Incremental Structural Changes</vt:lpstr>
      <vt:lpstr>Challenges </vt:lpstr>
      <vt:lpstr>“Love is an act of will, both an intention and an action.” (bell hooks 2000)</vt:lpstr>
      <vt:lpstr>Thank you for listening.  Any questions?</vt:lpstr>
      <vt:lpstr>Contacts for #TinasHaven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Love &amp; Anger: Evaluation of Tina’s Haven pilot project in with 21 women/birthmothers in East Durham</dc:title>
  <dc:creator>sue robson</dc:creator>
  <cp:lastModifiedBy>SHARMEEN, Anisah (NHS NORTH EAST AND NORTH CUMBRIA ICB - 16C)</cp:lastModifiedBy>
  <cp:revision>57</cp:revision>
  <cp:lastPrinted>2023-10-09T21:03:58Z</cp:lastPrinted>
  <dcterms:created xsi:type="dcterms:W3CDTF">2023-09-26T21:42:47Z</dcterms:created>
  <dcterms:modified xsi:type="dcterms:W3CDTF">2023-10-18T12:33:47Z</dcterms:modified>
</cp:coreProperties>
</file>