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6"/>
  </p:notesMasterIdLst>
  <p:sldIdLst>
    <p:sldId id="256" r:id="rId5"/>
    <p:sldId id="258" r:id="rId6"/>
    <p:sldId id="257" r:id="rId7"/>
    <p:sldId id="266" r:id="rId8"/>
    <p:sldId id="267" r:id="rId9"/>
    <p:sldId id="260" r:id="rId10"/>
    <p:sldId id="261" r:id="rId11"/>
    <p:sldId id="262" r:id="rId12"/>
    <p:sldId id="263" r:id="rId13"/>
    <p:sldId id="264" r:id="rId14"/>
    <p:sldId id="265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F66570F-83B2-45F8-A308-546A58B0DD4C}" v="1" dt="2026-02-16T10:36:11.264"/>
    <p1510:client id="{E0974C43-8D16-41E9-9046-D5241A190997}" v="5" dt="2026-02-16T10:45:52.57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58"/>
  </p:normalViewPr>
  <p:slideViewPr>
    <p:cSldViewPr snapToGrid="0" snapToObjects="1">
      <p:cViewPr varScale="1">
        <p:scale>
          <a:sx n="102" d="100"/>
          <a:sy n="102" d="100"/>
        </p:scale>
        <p:origin x="1160" y="4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410FE9-B664-4FBA-A053-11B864E61EB8}" type="datetimeFigureOut">
              <a:rPr lang="en-GB" smtClean="0"/>
              <a:t>20/02/2026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C0C67E-FE29-406C-B568-2CD052C40B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52704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• What do we already know about healthcare workers?</a:t>
            </a:r>
          </a:p>
          <a:p>
            <a:r>
              <a:rPr lang="en-GB" dirty="0"/>
              <a:t>• Create a class mind map.</a:t>
            </a:r>
          </a:p>
          <a:p>
            <a:r>
              <a:rPr lang="en-GB" dirty="0"/>
              <a:t>• Highlight key roles: Doctor, Nurse, Paramedic.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ABD2BD-E39A-AA4D-AA43-459E16642B3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1707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3434"/>
            <a:ext cx="8229600" cy="914204"/>
          </a:xfrm>
        </p:spPr>
        <p:txBody>
          <a:bodyPr anchor="t"/>
          <a:lstStyle>
            <a:lvl1pPr algn="l">
              <a:defRPr sz="3600" b="1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64415"/>
            <a:ext cx="8229600" cy="4014429"/>
          </a:xfrm>
        </p:spPr>
        <p:txBody>
          <a:bodyPr>
            <a:normAutofit/>
          </a:bodyPr>
          <a:lstStyle>
            <a:lvl1pPr>
              <a:defRPr sz="28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4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0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18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18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5819474"/>
            <a:ext cx="2133600" cy="365125"/>
          </a:xfrm>
        </p:spPr>
        <p:txBody>
          <a:bodyPr/>
          <a:lstStyle/>
          <a:p>
            <a:fld id="{5BCAD085-E8A6-8845-BD4E-CB4CCA059FC4}" type="datetimeFigureOut">
              <a:rPr lang="en-US" smtClean="0"/>
              <a:t>2/20/26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5819474"/>
            <a:ext cx="28956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5819474"/>
            <a:ext cx="2133600" cy="365125"/>
          </a:xfrm>
        </p:spPr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1BBD938-D191-4B73-647D-514C6AE6AAAB}"/>
              </a:ext>
            </a:extLst>
          </p:cNvPr>
          <p:cNvGrpSpPr/>
          <p:nvPr userDrawn="1"/>
        </p:nvGrpSpPr>
        <p:grpSpPr>
          <a:xfrm>
            <a:off x="0" y="6328007"/>
            <a:ext cx="8758719" cy="380572"/>
            <a:chOff x="0" y="6369103"/>
            <a:chExt cx="8758719" cy="380572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01D6E5C-AEED-D558-1285-82B1747CD295}"/>
                </a:ext>
              </a:extLst>
            </p:cNvPr>
            <p:cNvSpPr/>
            <p:nvPr userDrawn="1"/>
          </p:nvSpPr>
          <p:spPr>
            <a:xfrm>
              <a:off x="0" y="6382766"/>
              <a:ext cx="7489861" cy="366909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9D528A15-55AE-C3BD-DC53-DD0171E76C15}"/>
                </a:ext>
              </a:extLst>
            </p:cNvPr>
            <p:cNvSpPr/>
            <p:nvPr userDrawn="1"/>
          </p:nvSpPr>
          <p:spPr>
            <a:xfrm>
              <a:off x="7319911" y="6369103"/>
              <a:ext cx="380571" cy="380571"/>
            </a:xfrm>
            <a:prstGeom prst="ellipse">
              <a:avLst/>
            </a:prstGeom>
            <a:solidFill>
              <a:srgbClr val="00B0F0"/>
            </a:solidFill>
            <a:ln w="4445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6A38C48A-2433-2053-DDFA-6BB960D45F4E}"/>
                </a:ext>
              </a:extLst>
            </p:cNvPr>
            <p:cNvSpPr/>
            <p:nvPr userDrawn="1"/>
          </p:nvSpPr>
          <p:spPr>
            <a:xfrm>
              <a:off x="8378148" y="6369103"/>
              <a:ext cx="380571" cy="380571"/>
            </a:xfrm>
            <a:prstGeom prst="ellipse">
              <a:avLst/>
            </a:prstGeom>
            <a:solidFill>
              <a:srgbClr val="00B050"/>
            </a:solidFill>
            <a:ln w="4445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14F6F23E-0214-7341-6FE2-507842A0DE5E}"/>
                </a:ext>
              </a:extLst>
            </p:cNvPr>
            <p:cNvSpPr/>
            <p:nvPr userDrawn="1"/>
          </p:nvSpPr>
          <p:spPr>
            <a:xfrm>
              <a:off x="7854167" y="6369103"/>
              <a:ext cx="380571" cy="380571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 w="4445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4353342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507109"/>
            <a:ext cx="8229600" cy="1352515"/>
          </a:xfrm>
        </p:spPr>
        <p:txBody>
          <a:bodyPr anchor="t"/>
          <a:lstStyle>
            <a:lvl1pPr algn="l">
              <a:defRPr sz="3600" b="1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2062768"/>
            <a:ext cx="8229600" cy="3596566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5831656"/>
            <a:ext cx="2133600" cy="365125"/>
          </a:xfrm>
        </p:spPr>
        <p:txBody>
          <a:bodyPr/>
          <a:lstStyle/>
          <a:p>
            <a:fld id="{5BCAD085-E8A6-8845-BD4E-CB4CCA059FC4}" type="datetimeFigureOut">
              <a:rPr lang="en-US" smtClean="0"/>
              <a:t>2/20/26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5831656"/>
            <a:ext cx="28956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5831656"/>
            <a:ext cx="2133600" cy="365125"/>
          </a:xfrm>
        </p:spPr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380DD30-6446-D314-E826-FF5CACBBBFB5}"/>
              </a:ext>
            </a:extLst>
          </p:cNvPr>
          <p:cNvGrpSpPr/>
          <p:nvPr userDrawn="1"/>
        </p:nvGrpSpPr>
        <p:grpSpPr>
          <a:xfrm>
            <a:off x="0" y="6328007"/>
            <a:ext cx="8758719" cy="380572"/>
            <a:chOff x="0" y="6369103"/>
            <a:chExt cx="8758719" cy="38057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3E14AB1-BE5A-00CD-2C06-9C5F9B0755A7}"/>
                </a:ext>
              </a:extLst>
            </p:cNvPr>
            <p:cNvSpPr/>
            <p:nvPr userDrawn="1"/>
          </p:nvSpPr>
          <p:spPr>
            <a:xfrm>
              <a:off x="0" y="6382766"/>
              <a:ext cx="7489861" cy="366909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0993A63A-1368-0803-7F03-38CDE803176E}"/>
                </a:ext>
              </a:extLst>
            </p:cNvPr>
            <p:cNvSpPr/>
            <p:nvPr userDrawn="1"/>
          </p:nvSpPr>
          <p:spPr>
            <a:xfrm>
              <a:off x="7319911" y="6369103"/>
              <a:ext cx="380571" cy="380571"/>
            </a:xfrm>
            <a:prstGeom prst="ellipse">
              <a:avLst/>
            </a:prstGeom>
            <a:solidFill>
              <a:srgbClr val="00B0F0"/>
            </a:solidFill>
            <a:ln w="4445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C7D36DC-76D2-80E6-CDA2-169422CC6238}"/>
                </a:ext>
              </a:extLst>
            </p:cNvPr>
            <p:cNvSpPr/>
            <p:nvPr userDrawn="1"/>
          </p:nvSpPr>
          <p:spPr>
            <a:xfrm>
              <a:off x="8378148" y="6369103"/>
              <a:ext cx="380571" cy="380571"/>
            </a:xfrm>
            <a:prstGeom prst="ellipse">
              <a:avLst/>
            </a:prstGeom>
            <a:solidFill>
              <a:srgbClr val="00B050"/>
            </a:solidFill>
            <a:ln w="4445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3D8FF2EE-2DAA-C5AE-3F0F-9682B204A9D9}"/>
                </a:ext>
              </a:extLst>
            </p:cNvPr>
            <p:cNvSpPr/>
            <p:nvPr userDrawn="1"/>
          </p:nvSpPr>
          <p:spPr>
            <a:xfrm>
              <a:off x="7854167" y="6369103"/>
              <a:ext cx="380571" cy="380571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 w="4445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3653234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2/20/26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2/20/26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59596"/>
            <a:ext cx="8229600" cy="105804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2/20/26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1" r:id="rId2"/>
    <p:sldLayoutId id="2147483650" r:id="rId3"/>
    <p:sldLayoutId id="2147483649" r:id="rId4"/>
  </p:sldLayoutIdLst>
  <p:txStyles>
    <p:titleStyle>
      <a:lvl1pPr algn="l" defTabSz="457200" rtl="0" eaLnBrk="1" latinLnBrk="0" hangingPunct="1">
        <a:spcBef>
          <a:spcPct val="0"/>
        </a:spcBef>
        <a:buNone/>
        <a:defRPr sz="3600" b="1" i="0" kern="1200">
          <a:solidFill>
            <a:srgbClr val="0070C0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bbc.co.uk/teach/class-clips-video/articles/z7kfbdm" TargetMode="Externa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AABD388-778E-4668-4346-9C1FCC8AE793}"/>
              </a:ext>
            </a:extLst>
          </p:cNvPr>
          <p:cNvSpPr txBox="1">
            <a:spLocks/>
          </p:cNvSpPr>
          <p:nvPr/>
        </p:nvSpPr>
        <p:spPr>
          <a:xfrm>
            <a:off x="457200" y="463654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00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 sz="6000" dirty="0"/>
              <a:t>Mini Scrubs NHS – </a:t>
            </a:r>
            <a:br>
              <a:rPr lang="en-GB" dirty="0"/>
            </a:br>
            <a:r>
              <a:rPr lang="en-GB" sz="4400" b="0" dirty="0"/>
              <a:t>Lesson 5</a:t>
            </a:r>
          </a:p>
        </p:txBody>
      </p:sp>
      <p:pic>
        <p:nvPicPr>
          <p:cNvPr id="13" name="Picture 12" descr="A close-up of a stethoscope&#10;&#10;AI-generated content may be incorrect.">
            <a:extLst>
              <a:ext uri="{FF2B5EF4-FFF2-40B4-BE49-F238E27FC236}">
                <a16:creationId xmlns:a16="http://schemas.microsoft.com/office/drawing/2014/main" id="{F00C0209-D5F6-7DE7-6DA9-7B18D513FFA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4291"/>
          <a:stretch>
            <a:fillRect/>
          </a:stretch>
        </p:blipFill>
        <p:spPr>
          <a:xfrm>
            <a:off x="3459296" y="2256299"/>
            <a:ext cx="4331893" cy="371279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7651C6F-F58D-02A6-9117-5D2E1E8C3990}"/>
              </a:ext>
            </a:extLst>
          </p:cNvPr>
          <p:cNvCxnSpPr>
            <a:cxnSpLocks/>
          </p:cNvCxnSpPr>
          <p:nvPr/>
        </p:nvCxnSpPr>
        <p:spPr>
          <a:xfrm>
            <a:off x="582461" y="2256299"/>
            <a:ext cx="7208728" cy="1"/>
          </a:xfrm>
          <a:prstGeom prst="line">
            <a:avLst/>
          </a:prstGeom>
          <a:ln w="60325">
            <a:solidFill>
              <a:srgbClr val="00B05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type="subTitle" idx="1"/>
          </p:nvPr>
        </p:nvSpPr>
        <p:spPr>
          <a:xfrm>
            <a:off x="582461" y="2634005"/>
            <a:ext cx="3218358" cy="1937996"/>
          </a:xfrm>
        </p:spPr>
        <p:txBody>
          <a:bodyPr>
            <a:noAutofit/>
          </a:bodyPr>
          <a:lstStyle/>
          <a:p>
            <a:r>
              <a:rPr lang="en-GB" b="1" dirty="0">
                <a:solidFill>
                  <a:schemeClr val="tx1"/>
                </a:solidFill>
              </a:rPr>
              <a:t>Meet the doctor!</a:t>
            </a:r>
          </a:p>
          <a:p>
            <a:r>
              <a:rPr b="1" dirty="0">
                <a:solidFill>
                  <a:schemeClr val="tx1"/>
                </a:solidFill>
              </a:rPr>
              <a:t>Let’s explore how doctors help us feel better</a:t>
            </a:r>
            <a:r>
              <a:rPr lang="en-GB" b="1" dirty="0">
                <a:solidFill>
                  <a:schemeClr val="tx1"/>
                </a:solidFill>
              </a:rPr>
              <a:t>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/>
              <a:t>What </a:t>
            </a:r>
            <a:r>
              <a:rPr lang="en-GB" dirty="0"/>
              <a:t>w</a:t>
            </a:r>
            <a:r>
              <a:rPr dirty="0" err="1"/>
              <a:t>ould</a:t>
            </a:r>
            <a:r>
              <a:rPr dirty="0"/>
              <a:t> YOU </a:t>
            </a:r>
            <a:r>
              <a:rPr lang="en-GB" dirty="0"/>
              <a:t>d</a:t>
            </a:r>
            <a:r>
              <a:rPr dirty="0"/>
              <a:t>o?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64415"/>
            <a:ext cx="7634614" cy="4014429"/>
          </a:xfrm>
        </p:spPr>
        <p:txBody>
          <a:bodyPr/>
          <a:lstStyle/>
          <a:p>
            <a:pPr marL="0" indent="0">
              <a:buNone/>
            </a:pPr>
            <a:r>
              <a:rPr b="1" dirty="0"/>
              <a:t>If you were a doctor...</a:t>
            </a:r>
          </a:p>
          <a:p>
            <a:r>
              <a:rPr dirty="0"/>
              <a:t>What would you do to help someone feel better?</a:t>
            </a:r>
          </a:p>
          <a:p>
            <a:r>
              <a:rPr dirty="0"/>
              <a:t>Share or draw your idea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dirty="0"/>
              <a:t>What </a:t>
            </a:r>
            <a:r>
              <a:rPr lang="en-GB" dirty="0"/>
              <a:t>d</a:t>
            </a:r>
            <a:r>
              <a:rPr dirty="0"/>
              <a:t>id </a:t>
            </a:r>
            <a:r>
              <a:rPr lang="en-GB" dirty="0"/>
              <a:t>y</a:t>
            </a:r>
            <a:r>
              <a:rPr dirty="0" err="1"/>
              <a:t>ou</a:t>
            </a:r>
            <a:r>
              <a:rPr dirty="0"/>
              <a:t> </a:t>
            </a:r>
            <a:r>
              <a:rPr lang="en-GB" dirty="0"/>
              <a:t>l</a:t>
            </a:r>
            <a:r>
              <a:rPr dirty="0"/>
              <a:t>earn </a:t>
            </a:r>
            <a:r>
              <a:rPr lang="en-GB" dirty="0"/>
              <a:t>t</a:t>
            </a:r>
            <a:r>
              <a:rPr dirty="0" err="1"/>
              <a:t>oday</a:t>
            </a:r>
            <a:r>
              <a:rPr dirty="0"/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t>What does a doctor do?</a:t>
            </a:r>
          </a:p>
          <a:p>
            <a:r>
              <a:t>How do they work with others in the NHS?</a:t>
            </a:r>
          </a:p>
          <a:p>
            <a:r>
              <a:t>How can YOU help someone feel better?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/>
              <a:t>Quick </a:t>
            </a:r>
            <a:r>
              <a:rPr lang="en-GB" dirty="0"/>
              <a:t>r</a:t>
            </a:r>
            <a:r>
              <a:rPr dirty="0" err="1"/>
              <a:t>ecap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64415"/>
            <a:ext cx="8229600" cy="1867925"/>
          </a:xfrm>
        </p:spPr>
        <p:txBody>
          <a:bodyPr/>
          <a:lstStyle/>
          <a:p>
            <a:r>
              <a:rPr dirty="0"/>
              <a:t>How does a chef help patients in hospital?</a:t>
            </a:r>
          </a:p>
          <a:p>
            <a:r>
              <a:rPr dirty="0"/>
              <a:t>Why is a hospital garden important?</a:t>
            </a:r>
          </a:p>
          <a:p>
            <a:r>
              <a:rPr dirty="0"/>
              <a:t>How does a radiologist help a doctor?</a:t>
            </a:r>
          </a:p>
        </p:txBody>
      </p:sp>
      <p:pic>
        <p:nvPicPr>
          <p:cNvPr id="4" name="Picture 3" descr="A plate of food with meat and rice&#10;&#10;AI-generated content may be incorrect.">
            <a:extLst>
              <a:ext uri="{FF2B5EF4-FFF2-40B4-BE49-F238E27FC236}">
                <a16:creationId xmlns:a16="http://schemas.microsoft.com/office/drawing/2014/main" id="{470F5D20-D112-A16F-D8AA-69B17C78395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049" t="8669" r="19700" b="2518"/>
          <a:stretch>
            <a:fillRect/>
          </a:stretch>
        </p:blipFill>
        <p:spPr>
          <a:xfrm rot="5400000">
            <a:off x="318970" y="3855182"/>
            <a:ext cx="2593822" cy="2379894"/>
          </a:xfrm>
          <a:prstGeom prst="rect">
            <a:avLst/>
          </a:prstGeom>
        </p:spPr>
      </p:pic>
      <p:pic>
        <p:nvPicPr>
          <p:cNvPr id="5" name="Picture 4" descr="A close-up of a red flower&#10;&#10;AI-generated content may be incorrect.">
            <a:extLst>
              <a:ext uri="{FF2B5EF4-FFF2-40B4-BE49-F238E27FC236}">
                <a16:creationId xmlns:a16="http://schemas.microsoft.com/office/drawing/2014/main" id="{3E7F363C-29FF-FC5E-A8AE-A5D686BD801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418" t="10885" r="6970" b="12805"/>
          <a:stretch>
            <a:fillRect/>
          </a:stretch>
        </p:blipFill>
        <p:spPr>
          <a:xfrm>
            <a:off x="2805828" y="3883068"/>
            <a:ext cx="2198775" cy="2458972"/>
          </a:xfrm>
          <a:prstGeom prst="rect">
            <a:avLst/>
          </a:prstGeom>
        </p:spPr>
      </p:pic>
      <p:pic>
        <p:nvPicPr>
          <p:cNvPr id="7" name="Picture 6" descr="A few men looking at a computer&#10;&#10;AI-generated content may be incorrect.">
            <a:extLst>
              <a:ext uri="{FF2B5EF4-FFF2-40B4-BE49-F238E27FC236}">
                <a16:creationId xmlns:a16="http://schemas.microsoft.com/office/drawing/2014/main" id="{46D80E5A-B781-211B-A451-E15B10DCCE4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8334" t="20078" r="12225" b="11407"/>
          <a:stretch>
            <a:fillRect/>
          </a:stretch>
        </p:blipFill>
        <p:spPr>
          <a:xfrm>
            <a:off x="4997886" y="3883068"/>
            <a:ext cx="2304790" cy="24589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stethoscope&#10;&#10;AI-generated content may be incorrect.">
            <a:extLst>
              <a:ext uri="{FF2B5EF4-FFF2-40B4-BE49-F238E27FC236}">
                <a16:creationId xmlns:a16="http://schemas.microsoft.com/office/drawing/2014/main" id="{B699FD8C-54B2-EEC2-E6C9-AFFF5960C68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3195" r="46314" b="1"/>
          <a:stretch>
            <a:fillRect/>
          </a:stretch>
        </p:blipFill>
        <p:spPr>
          <a:xfrm>
            <a:off x="4135701" y="0"/>
            <a:ext cx="5008299" cy="62321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/>
              <a:t>Learning </a:t>
            </a:r>
            <a:r>
              <a:rPr lang="en-GB" dirty="0"/>
              <a:t>o</a:t>
            </a:r>
            <a:r>
              <a:rPr dirty="0" err="1"/>
              <a:t>bjective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664415"/>
            <a:ext cx="4114799" cy="4014429"/>
          </a:xfrm>
        </p:spPr>
        <p:txBody>
          <a:bodyPr/>
          <a:lstStyle/>
          <a:p>
            <a:pPr marL="0" indent="0">
              <a:buNone/>
            </a:pPr>
            <a:r>
              <a:rPr dirty="0"/>
              <a:t>I can describe the role of a </a:t>
            </a:r>
            <a:r>
              <a:rPr lang="en-GB" dirty="0"/>
              <a:t>d</a:t>
            </a:r>
            <a:r>
              <a:rPr dirty="0" err="1"/>
              <a:t>octor</a:t>
            </a:r>
            <a:r>
              <a:rPr dirty="0"/>
              <a:t> working in the NHS.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/>
              <a:t>Success </a:t>
            </a:r>
            <a:r>
              <a:rPr lang="en-GB" dirty="0"/>
              <a:t>c</a:t>
            </a:r>
            <a:r>
              <a:rPr dirty="0" err="1"/>
              <a:t>riteria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40701"/>
            <a:ext cx="7985342" cy="41381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dirty="0"/>
              <a:t>By the end of this lesson, </a:t>
            </a:r>
            <a:r>
              <a:rPr lang="en-GB" dirty="0"/>
              <a:t>I </a:t>
            </a:r>
            <a:r>
              <a:rPr dirty="0"/>
              <a:t>will be able to:</a:t>
            </a:r>
            <a:br>
              <a:rPr lang="en-GB" dirty="0"/>
            </a:br>
            <a:endParaRPr sz="800" dirty="0"/>
          </a:p>
          <a:p>
            <a:pPr marL="342900" lvl="0" indent="-342900">
              <a:lnSpc>
                <a:spcPct val="115000"/>
              </a:lnSpc>
              <a:buFont typeface="Symbol" pitchFamily="2" charset="2"/>
              <a:buChar char=""/>
            </a:pPr>
            <a:r>
              <a:rPr lang="en-GB" sz="2200" kern="100" dirty="0">
                <a:effectLst/>
              </a:rPr>
              <a:t>Describe at least two key tasks a doctor performs</a:t>
            </a:r>
          </a:p>
          <a:p>
            <a:pPr marL="342900" lvl="0" indent="-342900">
              <a:lnSpc>
                <a:spcPct val="115000"/>
              </a:lnSpc>
              <a:buFont typeface="Symbol" pitchFamily="2" charset="2"/>
              <a:buChar char=""/>
            </a:pPr>
            <a:r>
              <a:rPr lang="en-GB" sz="2200" kern="100" dirty="0"/>
              <a:t>R</a:t>
            </a:r>
            <a:r>
              <a:rPr lang="en-GB" sz="2200" kern="100" dirty="0">
                <a:effectLst/>
              </a:rPr>
              <a:t>ole-play a check-up, showing an understanding of how doctors care for patients</a:t>
            </a:r>
          </a:p>
          <a:p>
            <a:pPr marL="342900" lvl="0" indent="-342900">
              <a:lnSpc>
                <a:spcPct val="115000"/>
              </a:lnSpc>
              <a:buFont typeface="Symbol" pitchFamily="2" charset="2"/>
              <a:buChar char=""/>
            </a:pPr>
            <a:r>
              <a:rPr lang="en-GB" sz="2200" kern="100" dirty="0">
                <a:effectLst/>
              </a:rPr>
              <a:t>Identify how doctors work with other NHS roles to care for patients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Font typeface="Symbol" pitchFamily="2" charset="2"/>
              <a:buChar char=""/>
            </a:pPr>
            <a:r>
              <a:rPr lang="en-GB" sz="2200" kern="100" dirty="0">
                <a:effectLst/>
              </a:rPr>
              <a:t>Share one way they could help someone feel better if they were a doctor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F2E86E-915E-EE2C-A97E-2FE1186D73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5682368"/>
            <a:ext cx="8229600" cy="494208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defTabSz="914400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2000" dirty="0"/>
              <a:t>Let’s link NHS roles to how they care for patients!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EB6BF80-7337-429C-52AE-B0DC6CA94E99}"/>
              </a:ext>
            </a:extLst>
          </p:cNvPr>
          <p:cNvSpPr txBox="1">
            <a:spLocks/>
          </p:cNvSpPr>
          <p:nvPr/>
        </p:nvSpPr>
        <p:spPr>
          <a:xfrm>
            <a:off x="450886" y="306633"/>
            <a:ext cx="5399071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defTabSz="914400">
              <a:lnSpc>
                <a:spcPct val="90000"/>
              </a:lnSpc>
            </a:pPr>
            <a:r>
              <a:rPr lang="en-US" dirty="0"/>
              <a:t>Mind map time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5EF8121-3221-36D7-7BC6-3B2E040B5F65}"/>
              </a:ext>
            </a:extLst>
          </p:cNvPr>
          <p:cNvGrpSpPr/>
          <p:nvPr/>
        </p:nvGrpSpPr>
        <p:grpSpPr>
          <a:xfrm>
            <a:off x="2186166" y="1164203"/>
            <a:ext cx="5000368" cy="4165017"/>
            <a:chOff x="1910593" y="1579170"/>
            <a:chExt cx="5000368" cy="4165017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093E97F4-2E4B-E4AF-1612-10C5994AC4EC}"/>
                </a:ext>
              </a:extLst>
            </p:cNvPr>
            <p:cNvCxnSpPr>
              <a:cxnSpLocks/>
            </p:cNvCxnSpPr>
            <p:nvPr/>
          </p:nvCxnSpPr>
          <p:spPr>
            <a:xfrm>
              <a:off x="4281055" y="2195674"/>
              <a:ext cx="0" cy="464399"/>
            </a:xfrm>
            <a:prstGeom prst="line">
              <a:avLst/>
            </a:prstGeom>
            <a:ln>
              <a:solidFill>
                <a:srgbClr val="00AFAE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0" name="Picture 9" descr="A blue brain with black background&#10;&#10;AI-generated content may be incorrect.">
              <a:extLst>
                <a:ext uri="{FF2B5EF4-FFF2-40B4-BE49-F238E27FC236}">
                  <a16:creationId xmlns:a16="http://schemas.microsoft.com/office/drawing/2014/main" id="{978261B6-C16D-0B76-928C-CBE80EBF2C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>
              <a:off x="3427905" y="2718957"/>
              <a:ext cx="1925188" cy="1960839"/>
            </a:xfrm>
            <a:prstGeom prst="rect">
              <a:avLst/>
            </a:prstGeom>
          </p:spPr>
        </p:pic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5D7986F4-A901-C30A-5B12-8C83732D494A}"/>
                </a:ext>
              </a:extLst>
            </p:cNvPr>
            <p:cNvSpPr/>
            <p:nvPr/>
          </p:nvSpPr>
          <p:spPr>
            <a:xfrm>
              <a:off x="6003653" y="2493102"/>
              <a:ext cx="907308" cy="616504"/>
            </a:xfrm>
            <a:custGeom>
              <a:avLst/>
              <a:gdLst>
                <a:gd name="csX0" fmla="*/ 647700 w 742950"/>
                <a:gd name="csY0" fmla="*/ 171450 h 504825"/>
                <a:gd name="csX1" fmla="*/ 625793 w 742950"/>
                <a:gd name="csY1" fmla="*/ 174308 h 504825"/>
                <a:gd name="csX2" fmla="*/ 628650 w 742950"/>
                <a:gd name="csY2" fmla="*/ 152400 h 504825"/>
                <a:gd name="csX3" fmla="*/ 533400 w 742950"/>
                <a:gd name="csY3" fmla="*/ 57150 h 504825"/>
                <a:gd name="csX4" fmla="*/ 474345 w 742950"/>
                <a:gd name="csY4" fmla="*/ 77153 h 504825"/>
                <a:gd name="csX5" fmla="*/ 381000 w 742950"/>
                <a:gd name="csY5" fmla="*/ 0 h 504825"/>
                <a:gd name="csX6" fmla="*/ 288608 w 742950"/>
                <a:gd name="csY6" fmla="*/ 71438 h 504825"/>
                <a:gd name="csX7" fmla="*/ 209550 w 742950"/>
                <a:gd name="csY7" fmla="*/ 28575 h 504825"/>
                <a:gd name="csX8" fmla="*/ 114300 w 742950"/>
                <a:gd name="csY8" fmla="*/ 123825 h 504825"/>
                <a:gd name="csX9" fmla="*/ 117157 w 742950"/>
                <a:gd name="csY9" fmla="*/ 145733 h 504825"/>
                <a:gd name="csX10" fmla="*/ 95250 w 742950"/>
                <a:gd name="csY10" fmla="*/ 142875 h 504825"/>
                <a:gd name="csX11" fmla="*/ 0 w 742950"/>
                <a:gd name="csY11" fmla="*/ 238125 h 504825"/>
                <a:gd name="csX12" fmla="*/ 95250 w 742950"/>
                <a:gd name="csY12" fmla="*/ 333375 h 504825"/>
                <a:gd name="csX13" fmla="*/ 96203 w 742950"/>
                <a:gd name="csY13" fmla="*/ 333375 h 504825"/>
                <a:gd name="csX14" fmla="*/ 190500 w 742950"/>
                <a:gd name="csY14" fmla="*/ 419100 h 504825"/>
                <a:gd name="csX15" fmla="*/ 248602 w 742950"/>
                <a:gd name="csY15" fmla="*/ 399098 h 504825"/>
                <a:gd name="csX16" fmla="*/ 247650 w 742950"/>
                <a:gd name="csY16" fmla="*/ 409575 h 504825"/>
                <a:gd name="csX17" fmla="*/ 342900 w 742950"/>
                <a:gd name="csY17" fmla="*/ 504825 h 504825"/>
                <a:gd name="csX18" fmla="*/ 438150 w 742950"/>
                <a:gd name="csY18" fmla="*/ 418148 h 504825"/>
                <a:gd name="csX19" fmla="*/ 514350 w 742950"/>
                <a:gd name="csY19" fmla="*/ 457200 h 504825"/>
                <a:gd name="csX20" fmla="*/ 609600 w 742950"/>
                <a:gd name="csY20" fmla="*/ 361950 h 504825"/>
                <a:gd name="csX21" fmla="*/ 609600 w 742950"/>
                <a:gd name="csY21" fmla="*/ 353378 h 504825"/>
                <a:gd name="csX22" fmla="*/ 647700 w 742950"/>
                <a:gd name="csY22" fmla="*/ 361950 h 504825"/>
                <a:gd name="csX23" fmla="*/ 742950 w 742950"/>
                <a:gd name="csY23" fmla="*/ 266700 h 504825"/>
                <a:gd name="csX24" fmla="*/ 647700 w 742950"/>
                <a:gd name="csY24" fmla="*/ 171450 h 50482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</a:cxnLst>
              <a:rect l="l" t="t" r="r" b="b"/>
              <a:pathLst>
                <a:path w="742950" h="504825">
                  <a:moveTo>
                    <a:pt x="647700" y="171450"/>
                  </a:moveTo>
                  <a:cubicBezTo>
                    <a:pt x="640080" y="171450"/>
                    <a:pt x="633413" y="172403"/>
                    <a:pt x="625793" y="174308"/>
                  </a:cubicBezTo>
                  <a:cubicBezTo>
                    <a:pt x="627698" y="167640"/>
                    <a:pt x="628650" y="160020"/>
                    <a:pt x="628650" y="152400"/>
                  </a:cubicBezTo>
                  <a:cubicBezTo>
                    <a:pt x="628650" y="100013"/>
                    <a:pt x="585788" y="57150"/>
                    <a:pt x="533400" y="57150"/>
                  </a:cubicBezTo>
                  <a:cubicBezTo>
                    <a:pt x="511493" y="57150"/>
                    <a:pt x="490538" y="64770"/>
                    <a:pt x="474345" y="77153"/>
                  </a:cubicBezTo>
                  <a:cubicBezTo>
                    <a:pt x="466725" y="33338"/>
                    <a:pt x="427673" y="0"/>
                    <a:pt x="381000" y="0"/>
                  </a:cubicBezTo>
                  <a:cubicBezTo>
                    <a:pt x="337185" y="0"/>
                    <a:pt x="300038" y="30480"/>
                    <a:pt x="288608" y="71438"/>
                  </a:cubicBezTo>
                  <a:cubicBezTo>
                    <a:pt x="271463" y="45720"/>
                    <a:pt x="242888" y="28575"/>
                    <a:pt x="209550" y="28575"/>
                  </a:cubicBezTo>
                  <a:cubicBezTo>
                    <a:pt x="157163" y="28575"/>
                    <a:pt x="114300" y="71438"/>
                    <a:pt x="114300" y="123825"/>
                  </a:cubicBezTo>
                  <a:cubicBezTo>
                    <a:pt x="114300" y="131445"/>
                    <a:pt x="115253" y="138113"/>
                    <a:pt x="117157" y="145733"/>
                  </a:cubicBezTo>
                  <a:cubicBezTo>
                    <a:pt x="109538" y="143828"/>
                    <a:pt x="102870" y="142875"/>
                    <a:pt x="95250" y="142875"/>
                  </a:cubicBezTo>
                  <a:cubicBezTo>
                    <a:pt x="42863" y="142875"/>
                    <a:pt x="0" y="185738"/>
                    <a:pt x="0" y="238125"/>
                  </a:cubicBezTo>
                  <a:cubicBezTo>
                    <a:pt x="0" y="290513"/>
                    <a:pt x="42863" y="333375"/>
                    <a:pt x="95250" y="333375"/>
                  </a:cubicBezTo>
                  <a:cubicBezTo>
                    <a:pt x="95250" y="333375"/>
                    <a:pt x="95250" y="333375"/>
                    <a:pt x="96203" y="333375"/>
                  </a:cubicBezTo>
                  <a:cubicBezTo>
                    <a:pt x="100965" y="381953"/>
                    <a:pt x="141923" y="419100"/>
                    <a:pt x="190500" y="419100"/>
                  </a:cubicBezTo>
                  <a:cubicBezTo>
                    <a:pt x="212408" y="419100"/>
                    <a:pt x="232410" y="411480"/>
                    <a:pt x="248602" y="399098"/>
                  </a:cubicBezTo>
                  <a:cubicBezTo>
                    <a:pt x="248602" y="401955"/>
                    <a:pt x="247650" y="405765"/>
                    <a:pt x="247650" y="409575"/>
                  </a:cubicBezTo>
                  <a:cubicBezTo>
                    <a:pt x="247650" y="461963"/>
                    <a:pt x="290513" y="504825"/>
                    <a:pt x="342900" y="504825"/>
                  </a:cubicBezTo>
                  <a:cubicBezTo>
                    <a:pt x="392430" y="504825"/>
                    <a:pt x="433388" y="466725"/>
                    <a:pt x="438150" y="418148"/>
                  </a:cubicBezTo>
                  <a:cubicBezTo>
                    <a:pt x="455295" y="441960"/>
                    <a:pt x="482918" y="457200"/>
                    <a:pt x="514350" y="457200"/>
                  </a:cubicBezTo>
                  <a:cubicBezTo>
                    <a:pt x="566738" y="457200"/>
                    <a:pt x="609600" y="414338"/>
                    <a:pt x="609600" y="361950"/>
                  </a:cubicBezTo>
                  <a:cubicBezTo>
                    <a:pt x="609600" y="359093"/>
                    <a:pt x="609600" y="356235"/>
                    <a:pt x="609600" y="353378"/>
                  </a:cubicBezTo>
                  <a:cubicBezTo>
                    <a:pt x="621030" y="358140"/>
                    <a:pt x="634365" y="361950"/>
                    <a:pt x="647700" y="361950"/>
                  </a:cubicBezTo>
                  <a:cubicBezTo>
                    <a:pt x="700088" y="361950"/>
                    <a:pt x="742950" y="319088"/>
                    <a:pt x="742950" y="266700"/>
                  </a:cubicBezTo>
                  <a:cubicBezTo>
                    <a:pt x="742950" y="214313"/>
                    <a:pt x="700088" y="171450"/>
                    <a:pt x="647700" y="171450"/>
                  </a:cubicBezTo>
                  <a:close/>
                </a:path>
              </a:pathLst>
            </a:custGeom>
            <a:solidFill>
              <a:srgbClr val="00B050"/>
            </a:solidFill>
            <a:ln w="9525" cap="flat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83E60DA5-FEE9-C7C6-BC0C-97FE7ACBDA76}"/>
                </a:ext>
              </a:extLst>
            </p:cNvPr>
            <p:cNvSpPr/>
            <p:nvPr/>
          </p:nvSpPr>
          <p:spPr>
            <a:xfrm>
              <a:off x="5938383" y="4163848"/>
              <a:ext cx="907308" cy="616504"/>
            </a:xfrm>
            <a:custGeom>
              <a:avLst/>
              <a:gdLst>
                <a:gd name="csX0" fmla="*/ 647700 w 742950"/>
                <a:gd name="csY0" fmla="*/ 171450 h 504825"/>
                <a:gd name="csX1" fmla="*/ 625793 w 742950"/>
                <a:gd name="csY1" fmla="*/ 174308 h 504825"/>
                <a:gd name="csX2" fmla="*/ 628650 w 742950"/>
                <a:gd name="csY2" fmla="*/ 152400 h 504825"/>
                <a:gd name="csX3" fmla="*/ 533400 w 742950"/>
                <a:gd name="csY3" fmla="*/ 57150 h 504825"/>
                <a:gd name="csX4" fmla="*/ 474345 w 742950"/>
                <a:gd name="csY4" fmla="*/ 77153 h 504825"/>
                <a:gd name="csX5" fmla="*/ 381000 w 742950"/>
                <a:gd name="csY5" fmla="*/ 0 h 504825"/>
                <a:gd name="csX6" fmla="*/ 288608 w 742950"/>
                <a:gd name="csY6" fmla="*/ 71438 h 504825"/>
                <a:gd name="csX7" fmla="*/ 209550 w 742950"/>
                <a:gd name="csY7" fmla="*/ 28575 h 504825"/>
                <a:gd name="csX8" fmla="*/ 114300 w 742950"/>
                <a:gd name="csY8" fmla="*/ 123825 h 504825"/>
                <a:gd name="csX9" fmla="*/ 117157 w 742950"/>
                <a:gd name="csY9" fmla="*/ 145733 h 504825"/>
                <a:gd name="csX10" fmla="*/ 95250 w 742950"/>
                <a:gd name="csY10" fmla="*/ 142875 h 504825"/>
                <a:gd name="csX11" fmla="*/ 0 w 742950"/>
                <a:gd name="csY11" fmla="*/ 238125 h 504825"/>
                <a:gd name="csX12" fmla="*/ 95250 w 742950"/>
                <a:gd name="csY12" fmla="*/ 333375 h 504825"/>
                <a:gd name="csX13" fmla="*/ 96203 w 742950"/>
                <a:gd name="csY13" fmla="*/ 333375 h 504825"/>
                <a:gd name="csX14" fmla="*/ 190500 w 742950"/>
                <a:gd name="csY14" fmla="*/ 419100 h 504825"/>
                <a:gd name="csX15" fmla="*/ 248602 w 742950"/>
                <a:gd name="csY15" fmla="*/ 399098 h 504825"/>
                <a:gd name="csX16" fmla="*/ 247650 w 742950"/>
                <a:gd name="csY16" fmla="*/ 409575 h 504825"/>
                <a:gd name="csX17" fmla="*/ 342900 w 742950"/>
                <a:gd name="csY17" fmla="*/ 504825 h 504825"/>
                <a:gd name="csX18" fmla="*/ 438150 w 742950"/>
                <a:gd name="csY18" fmla="*/ 418148 h 504825"/>
                <a:gd name="csX19" fmla="*/ 514350 w 742950"/>
                <a:gd name="csY19" fmla="*/ 457200 h 504825"/>
                <a:gd name="csX20" fmla="*/ 609600 w 742950"/>
                <a:gd name="csY20" fmla="*/ 361950 h 504825"/>
                <a:gd name="csX21" fmla="*/ 609600 w 742950"/>
                <a:gd name="csY21" fmla="*/ 353378 h 504825"/>
                <a:gd name="csX22" fmla="*/ 647700 w 742950"/>
                <a:gd name="csY22" fmla="*/ 361950 h 504825"/>
                <a:gd name="csX23" fmla="*/ 742950 w 742950"/>
                <a:gd name="csY23" fmla="*/ 266700 h 504825"/>
                <a:gd name="csX24" fmla="*/ 647700 w 742950"/>
                <a:gd name="csY24" fmla="*/ 171450 h 50482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</a:cxnLst>
              <a:rect l="l" t="t" r="r" b="b"/>
              <a:pathLst>
                <a:path w="742950" h="504825">
                  <a:moveTo>
                    <a:pt x="647700" y="171450"/>
                  </a:moveTo>
                  <a:cubicBezTo>
                    <a:pt x="640080" y="171450"/>
                    <a:pt x="633413" y="172403"/>
                    <a:pt x="625793" y="174308"/>
                  </a:cubicBezTo>
                  <a:cubicBezTo>
                    <a:pt x="627698" y="167640"/>
                    <a:pt x="628650" y="160020"/>
                    <a:pt x="628650" y="152400"/>
                  </a:cubicBezTo>
                  <a:cubicBezTo>
                    <a:pt x="628650" y="100013"/>
                    <a:pt x="585788" y="57150"/>
                    <a:pt x="533400" y="57150"/>
                  </a:cubicBezTo>
                  <a:cubicBezTo>
                    <a:pt x="511493" y="57150"/>
                    <a:pt x="490538" y="64770"/>
                    <a:pt x="474345" y="77153"/>
                  </a:cubicBezTo>
                  <a:cubicBezTo>
                    <a:pt x="466725" y="33338"/>
                    <a:pt x="427673" y="0"/>
                    <a:pt x="381000" y="0"/>
                  </a:cubicBezTo>
                  <a:cubicBezTo>
                    <a:pt x="337185" y="0"/>
                    <a:pt x="300038" y="30480"/>
                    <a:pt x="288608" y="71438"/>
                  </a:cubicBezTo>
                  <a:cubicBezTo>
                    <a:pt x="271463" y="45720"/>
                    <a:pt x="242888" y="28575"/>
                    <a:pt x="209550" y="28575"/>
                  </a:cubicBezTo>
                  <a:cubicBezTo>
                    <a:pt x="157163" y="28575"/>
                    <a:pt x="114300" y="71438"/>
                    <a:pt x="114300" y="123825"/>
                  </a:cubicBezTo>
                  <a:cubicBezTo>
                    <a:pt x="114300" y="131445"/>
                    <a:pt x="115253" y="138113"/>
                    <a:pt x="117157" y="145733"/>
                  </a:cubicBezTo>
                  <a:cubicBezTo>
                    <a:pt x="109538" y="143828"/>
                    <a:pt x="102870" y="142875"/>
                    <a:pt x="95250" y="142875"/>
                  </a:cubicBezTo>
                  <a:cubicBezTo>
                    <a:pt x="42863" y="142875"/>
                    <a:pt x="0" y="185738"/>
                    <a:pt x="0" y="238125"/>
                  </a:cubicBezTo>
                  <a:cubicBezTo>
                    <a:pt x="0" y="290513"/>
                    <a:pt x="42863" y="333375"/>
                    <a:pt x="95250" y="333375"/>
                  </a:cubicBezTo>
                  <a:cubicBezTo>
                    <a:pt x="95250" y="333375"/>
                    <a:pt x="95250" y="333375"/>
                    <a:pt x="96203" y="333375"/>
                  </a:cubicBezTo>
                  <a:cubicBezTo>
                    <a:pt x="100965" y="381953"/>
                    <a:pt x="141923" y="419100"/>
                    <a:pt x="190500" y="419100"/>
                  </a:cubicBezTo>
                  <a:cubicBezTo>
                    <a:pt x="212408" y="419100"/>
                    <a:pt x="232410" y="411480"/>
                    <a:pt x="248602" y="399098"/>
                  </a:cubicBezTo>
                  <a:cubicBezTo>
                    <a:pt x="248602" y="401955"/>
                    <a:pt x="247650" y="405765"/>
                    <a:pt x="247650" y="409575"/>
                  </a:cubicBezTo>
                  <a:cubicBezTo>
                    <a:pt x="247650" y="461963"/>
                    <a:pt x="290513" y="504825"/>
                    <a:pt x="342900" y="504825"/>
                  </a:cubicBezTo>
                  <a:cubicBezTo>
                    <a:pt x="392430" y="504825"/>
                    <a:pt x="433388" y="466725"/>
                    <a:pt x="438150" y="418148"/>
                  </a:cubicBezTo>
                  <a:cubicBezTo>
                    <a:pt x="455295" y="441960"/>
                    <a:pt x="482918" y="457200"/>
                    <a:pt x="514350" y="457200"/>
                  </a:cubicBezTo>
                  <a:cubicBezTo>
                    <a:pt x="566738" y="457200"/>
                    <a:pt x="609600" y="414338"/>
                    <a:pt x="609600" y="361950"/>
                  </a:cubicBezTo>
                  <a:cubicBezTo>
                    <a:pt x="609600" y="359093"/>
                    <a:pt x="609600" y="356235"/>
                    <a:pt x="609600" y="353378"/>
                  </a:cubicBezTo>
                  <a:cubicBezTo>
                    <a:pt x="621030" y="358140"/>
                    <a:pt x="634365" y="361950"/>
                    <a:pt x="647700" y="361950"/>
                  </a:cubicBezTo>
                  <a:cubicBezTo>
                    <a:pt x="700088" y="361950"/>
                    <a:pt x="742950" y="319088"/>
                    <a:pt x="742950" y="266700"/>
                  </a:cubicBezTo>
                  <a:cubicBezTo>
                    <a:pt x="742950" y="214313"/>
                    <a:pt x="700088" y="171450"/>
                    <a:pt x="647700" y="171450"/>
                  </a:cubicBezTo>
                  <a:close/>
                </a:path>
              </a:pathLst>
            </a:custGeom>
            <a:solidFill>
              <a:srgbClr val="00B050"/>
            </a:solidFill>
            <a:ln w="9525" cap="flat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50AEF9AC-E829-4553-BEB9-D59059959239}"/>
                </a:ext>
              </a:extLst>
            </p:cNvPr>
            <p:cNvSpPr/>
            <p:nvPr/>
          </p:nvSpPr>
          <p:spPr>
            <a:xfrm>
              <a:off x="1910593" y="2493102"/>
              <a:ext cx="907308" cy="616504"/>
            </a:xfrm>
            <a:custGeom>
              <a:avLst/>
              <a:gdLst>
                <a:gd name="csX0" fmla="*/ 647700 w 742950"/>
                <a:gd name="csY0" fmla="*/ 171450 h 504825"/>
                <a:gd name="csX1" fmla="*/ 625793 w 742950"/>
                <a:gd name="csY1" fmla="*/ 174308 h 504825"/>
                <a:gd name="csX2" fmla="*/ 628650 w 742950"/>
                <a:gd name="csY2" fmla="*/ 152400 h 504825"/>
                <a:gd name="csX3" fmla="*/ 533400 w 742950"/>
                <a:gd name="csY3" fmla="*/ 57150 h 504825"/>
                <a:gd name="csX4" fmla="*/ 474345 w 742950"/>
                <a:gd name="csY4" fmla="*/ 77153 h 504825"/>
                <a:gd name="csX5" fmla="*/ 381000 w 742950"/>
                <a:gd name="csY5" fmla="*/ 0 h 504825"/>
                <a:gd name="csX6" fmla="*/ 288608 w 742950"/>
                <a:gd name="csY6" fmla="*/ 71438 h 504825"/>
                <a:gd name="csX7" fmla="*/ 209550 w 742950"/>
                <a:gd name="csY7" fmla="*/ 28575 h 504825"/>
                <a:gd name="csX8" fmla="*/ 114300 w 742950"/>
                <a:gd name="csY8" fmla="*/ 123825 h 504825"/>
                <a:gd name="csX9" fmla="*/ 117157 w 742950"/>
                <a:gd name="csY9" fmla="*/ 145733 h 504825"/>
                <a:gd name="csX10" fmla="*/ 95250 w 742950"/>
                <a:gd name="csY10" fmla="*/ 142875 h 504825"/>
                <a:gd name="csX11" fmla="*/ 0 w 742950"/>
                <a:gd name="csY11" fmla="*/ 238125 h 504825"/>
                <a:gd name="csX12" fmla="*/ 95250 w 742950"/>
                <a:gd name="csY12" fmla="*/ 333375 h 504825"/>
                <a:gd name="csX13" fmla="*/ 96203 w 742950"/>
                <a:gd name="csY13" fmla="*/ 333375 h 504825"/>
                <a:gd name="csX14" fmla="*/ 190500 w 742950"/>
                <a:gd name="csY14" fmla="*/ 419100 h 504825"/>
                <a:gd name="csX15" fmla="*/ 248602 w 742950"/>
                <a:gd name="csY15" fmla="*/ 399098 h 504825"/>
                <a:gd name="csX16" fmla="*/ 247650 w 742950"/>
                <a:gd name="csY16" fmla="*/ 409575 h 504825"/>
                <a:gd name="csX17" fmla="*/ 342900 w 742950"/>
                <a:gd name="csY17" fmla="*/ 504825 h 504825"/>
                <a:gd name="csX18" fmla="*/ 438150 w 742950"/>
                <a:gd name="csY18" fmla="*/ 418148 h 504825"/>
                <a:gd name="csX19" fmla="*/ 514350 w 742950"/>
                <a:gd name="csY19" fmla="*/ 457200 h 504825"/>
                <a:gd name="csX20" fmla="*/ 609600 w 742950"/>
                <a:gd name="csY20" fmla="*/ 361950 h 504825"/>
                <a:gd name="csX21" fmla="*/ 609600 w 742950"/>
                <a:gd name="csY21" fmla="*/ 353378 h 504825"/>
                <a:gd name="csX22" fmla="*/ 647700 w 742950"/>
                <a:gd name="csY22" fmla="*/ 361950 h 504825"/>
                <a:gd name="csX23" fmla="*/ 742950 w 742950"/>
                <a:gd name="csY23" fmla="*/ 266700 h 504825"/>
                <a:gd name="csX24" fmla="*/ 647700 w 742950"/>
                <a:gd name="csY24" fmla="*/ 171450 h 50482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</a:cxnLst>
              <a:rect l="l" t="t" r="r" b="b"/>
              <a:pathLst>
                <a:path w="742950" h="504825">
                  <a:moveTo>
                    <a:pt x="647700" y="171450"/>
                  </a:moveTo>
                  <a:cubicBezTo>
                    <a:pt x="640080" y="171450"/>
                    <a:pt x="633413" y="172403"/>
                    <a:pt x="625793" y="174308"/>
                  </a:cubicBezTo>
                  <a:cubicBezTo>
                    <a:pt x="627698" y="167640"/>
                    <a:pt x="628650" y="160020"/>
                    <a:pt x="628650" y="152400"/>
                  </a:cubicBezTo>
                  <a:cubicBezTo>
                    <a:pt x="628650" y="100013"/>
                    <a:pt x="585788" y="57150"/>
                    <a:pt x="533400" y="57150"/>
                  </a:cubicBezTo>
                  <a:cubicBezTo>
                    <a:pt x="511493" y="57150"/>
                    <a:pt x="490538" y="64770"/>
                    <a:pt x="474345" y="77153"/>
                  </a:cubicBezTo>
                  <a:cubicBezTo>
                    <a:pt x="466725" y="33338"/>
                    <a:pt x="427673" y="0"/>
                    <a:pt x="381000" y="0"/>
                  </a:cubicBezTo>
                  <a:cubicBezTo>
                    <a:pt x="337185" y="0"/>
                    <a:pt x="300038" y="30480"/>
                    <a:pt x="288608" y="71438"/>
                  </a:cubicBezTo>
                  <a:cubicBezTo>
                    <a:pt x="271463" y="45720"/>
                    <a:pt x="242888" y="28575"/>
                    <a:pt x="209550" y="28575"/>
                  </a:cubicBezTo>
                  <a:cubicBezTo>
                    <a:pt x="157163" y="28575"/>
                    <a:pt x="114300" y="71438"/>
                    <a:pt x="114300" y="123825"/>
                  </a:cubicBezTo>
                  <a:cubicBezTo>
                    <a:pt x="114300" y="131445"/>
                    <a:pt x="115253" y="138113"/>
                    <a:pt x="117157" y="145733"/>
                  </a:cubicBezTo>
                  <a:cubicBezTo>
                    <a:pt x="109538" y="143828"/>
                    <a:pt x="102870" y="142875"/>
                    <a:pt x="95250" y="142875"/>
                  </a:cubicBezTo>
                  <a:cubicBezTo>
                    <a:pt x="42863" y="142875"/>
                    <a:pt x="0" y="185738"/>
                    <a:pt x="0" y="238125"/>
                  </a:cubicBezTo>
                  <a:cubicBezTo>
                    <a:pt x="0" y="290513"/>
                    <a:pt x="42863" y="333375"/>
                    <a:pt x="95250" y="333375"/>
                  </a:cubicBezTo>
                  <a:cubicBezTo>
                    <a:pt x="95250" y="333375"/>
                    <a:pt x="95250" y="333375"/>
                    <a:pt x="96203" y="333375"/>
                  </a:cubicBezTo>
                  <a:cubicBezTo>
                    <a:pt x="100965" y="381953"/>
                    <a:pt x="141923" y="419100"/>
                    <a:pt x="190500" y="419100"/>
                  </a:cubicBezTo>
                  <a:cubicBezTo>
                    <a:pt x="212408" y="419100"/>
                    <a:pt x="232410" y="411480"/>
                    <a:pt x="248602" y="399098"/>
                  </a:cubicBezTo>
                  <a:cubicBezTo>
                    <a:pt x="248602" y="401955"/>
                    <a:pt x="247650" y="405765"/>
                    <a:pt x="247650" y="409575"/>
                  </a:cubicBezTo>
                  <a:cubicBezTo>
                    <a:pt x="247650" y="461963"/>
                    <a:pt x="290513" y="504825"/>
                    <a:pt x="342900" y="504825"/>
                  </a:cubicBezTo>
                  <a:cubicBezTo>
                    <a:pt x="392430" y="504825"/>
                    <a:pt x="433388" y="466725"/>
                    <a:pt x="438150" y="418148"/>
                  </a:cubicBezTo>
                  <a:cubicBezTo>
                    <a:pt x="455295" y="441960"/>
                    <a:pt x="482918" y="457200"/>
                    <a:pt x="514350" y="457200"/>
                  </a:cubicBezTo>
                  <a:cubicBezTo>
                    <a:pt x="566738" y="457200"/>
                    <a:pt x="609600" y="414338"/>
                    <a:pt x="609600" y="361950"/>
                  </a:cubicBezTo>
                  <a:cubicBezTo>
                    <a:pt x="609600" y="359093"/>
                    <a:pt x="609600" y="356235"/>
                    <a:pt x="609600" y="353378"/>
                  </a:cubicBezTo>
                  <a:cubicBezTo>
                    <a:pt x="621030" y="358140"/>
                    <a:pt x="634365" y="361950"/>
                    <a:pt x="647700" y="361950"/>
                  </a:cubicBezTo>
                  <a:cubicBezTo>
                    <a:pt x="700088" y="361950"/>
                    <a:pt x="742950" y="319088"/>
                    <a:pt x="742950" y="266700"/>
                  </a:cubicBezTo>
                  <a:cubicBezTo>
                    <a:pt x="742950" y="214313"/>
                    <a:pt x="700088" y="171450"/>
                    <a:pt x="647700" y="171450"/>
                  </a:cubicBezTo>
                  <a:close/>
                </a:path>
              </a:pathLst>
            </a:custGeom>
            <a:solidFill>
              <a:srgbClr val="00B0F0"/>
            </a:solidFill>
            <a:ln w="9525" cap="flat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1611847E-C82D-32A5-379B-B81277826AA4}"/>
                </a:ext>
              </a:extLst>
            </p:cNvPr>
            <p:cNvSpPr/>
            <p:nvPr/>
          </p:nvSpPr>
          <p:spPr>
            <a:xfrm>
              <a:off x="1935307" y="4157145"/>
              <a:ext cx="907308" cy="616504"/>
            </a:xfrm>
            <a:custGeom>
              <a:avLst/>
              <a:gdLst>
                <a:gd name="csX0" fmla="*/ 647700 w 742950"/>
                <a:gd name="csY0" fmla="*/ 171450 h 504825"/>
                <a:gd name="csX1" fmla="*/ 625793 w 742950"/>
                <a:gd name="csY1" fmla="*/ 174308 h 504825"/>
                <a:gd name="csX2" fmla="*/ 628650 w 742950"/>
                <a:gd name="csY2" fmla="*/ 152400 h 504825"/>
                <a:gd name="csX3" fmla="*/ 533400 w 742950"/>
                <a:gd name="csY3" fmla="*/ 57150 h 504825"/>
                <a:gd name="csX4" fmla="*/ 474345 w 742950"/>
                <a:gd name="csY4" fmla="*/ 77153 h 504825"/>
                <a:gd name="csX5" fmla="*/ 381000 w 742950"/>
                <a:gd name="csY5" fmla="*/ 0 h 504825"/>
                <a:gd name="csX6" fmla="*/ 288608 w 742950"/>
                <a:gd name="csY6" fmla="*/ 71438 h 504825"/>
                <a:gd name="csX7" fmla="*/ 209550 w 742950"/>
                <a:gd name="csY7" fmla="*/ 28575 h 504825"/>
                <a:gd name="csX8" fmla="*/ 114300 w 742950"/>
                <a:gd name="csY8" fmla="*/ 123825 h 504825"/>
                <a:gd name="csX9" fmla="*/ 117157 w 742950"/>
                <a:gd name="csY9" fmla="*/ 145733 h 504825"/>
                <a:gd name="csX10" fmla="*/ 95250 w 742950"/>
                <a:gd name="csY10" fmla="*/ 142875 h 504825"/>
                <a:gd name="csX11" fmla="*/ 0 w 742950"/>
                <a:gd name="csY11" fmla="*/ 238125 h 504825"/>
                <a:gd name="csX12" fmla="*/ 95250 w 742950"/>
                <a:gd name="csY12" fmla="*/ 333375 h 504825"/>
                <a:gd name="csX13" fmla="*/ 96203 w 742950"/>
                <a:gd name="csY13" fmla="*/ 333375 h 504825"/>
                <a:gd name="csX14" fmla="*/ 190500 w 742950"/>
                <a:gd name="csY14" fmla="*/ 419100 h 504825"/>
                <a:gd name="csX15" fmla="*/ 248602 w 742950"/>
                <a:gd name="csY15" fmla="*/ 399098 h 504825"/>
                <a:gd name="csX16" fmla="*/ 247650 w 742950"/>
                <a:gd name="csY16" fmla="*/ 409575 h 504825"/>
                <a:gd name="csX17" fmla="*/ 342900 w 742950"/>
                <a:gd name="csY17" fmla="*/ 504825 h 504825"/>
                <a:gd name="csX18" fmla="*/ 438150 w 742950"/>
                <a:gd name="csY18" fmla="*/ 418148 h 504825"/>
                <a:gd name="csX19" fmla="*/ 514350 w 742950"/>
                <a:gd name="csY19" fmla="*/ 457200 h 504825"/>
                <a:gd name="csX20" fmla="*/ 609600 w 742950"/>
                <a:gd name="csY20" fmla="*/ 361950 h 504825"/>
                <a:gd name="csX21" fmla="*/ 609600 w 742950"/>
                <a:gd name="csY21" fmla="*/ 353378 h 504825"/>
                <a:gd name="csX22" fmla="*/ 647700 w 742950"/>
                <a:gd name="csY22" fmla="*/ 361950 h 504825"/>
                <a:gd name="csX23" fmla="*/ 742950 w 742950"/>
                <a:gd name="csY23" fmla="*/ 266700 h 504825"/>
                <a:gd name="csX24" fmla="*/ 647700 w 742950"/>
                <a:gd name="csY24" fmla="*/ 171450 h 50482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</a:cxnLst>
              <a:rect l="l" t="t" r="r" b="b"/>
              <a:pathLst>
                <a:path w="742950" h="504825">
                  <a:moveTo>
                    <a:pt x="647700" y="171450"/>
                  </a:moveTo>
                  <a:cubicBezTo>
                    <a:pt x="640080" y="171450"/>
                    <a:pt x="633413" y="172403"/>
                    <a:pt x="625793" y="174308"/>
                  </a:cubicBezTo>
                  <a:cubicBezTo>
                    <a:pt x="627698" y="167640"/>
                    <a:pt x="628650" y="160020"/>
                    <a:pt x="628650" y="152400"/>
                  </a:cubicBezTo>
                  <a:cubicBezTo>
                    <a:pt x="628650" y="100013"/>
                    <a:pt x="585788" y="57150"/>
                    <a:pt x="533400" y="57150"/>
                  </a:cubicBezTo>
                  <a:cubicBezTo>
                    <a:pt x="511493" y="57150"/>
                    <a:pt x="490538" y="64770"/>
                    <a:pt x="474345" y="77153"/>
                  </a:cubicBezTo>
                  <a:cubicBezTo>
                    <a:pt x="466725" y="33338"/>
                    <a:pt x="427673" y="0"/>
                    <a:pt x="381000" y="0"/>
                  </a:cubicBezTo>
                  <a:cubicBezTo>
                    <a:pt x="337185" y="0"/>
                    <a:pt x="300038" y="30480"/>
                    <a:pt x="288608" y="71438"/>
                  </a:cubicBezTo>
                  <a:cubicBezTo>
                    <a:pt x="271463" y="45720"/>
                    <a:pt x="242888" y="28575"/>
                    <a:pt x="209550" y="28575"/>
                  </a:cubicBezTo>
                  <a:cubicBezTo>
                    <a:pt x="157163" y="28575"/>
                    <a:pt x="114300" y="71438"/>
                    <a:pt x="114300" y="123825"/>
                  </a:cubicBezTo>
                  <a:cubicBezTo>
                    <a:pt x="114300" y="131445"/>
                    <a:pt x="115253" y="138113"/>
                    <a:pt x="117157" y="145733"/>
                  </a:cubicBezTo>
                  <a:cubicBezTo>
                    <a:pt x="109538" y="143828"/>
                    <a:pt x="102870" y="142875"/>
                    <a:pt x="95250" y="142875"/>
                  </a:cubicBezTo>
                  <a:cubicBezTo>
                    <a:pt x="42863" y="142875"/>
                    <a:pt x="0" y="185738"/>
                    <a:pt x="0" y="238125"/>
                  </a:cubicBezTo>
                  <a:cubicBezTo>
                    <a:pt x="0" y="290513"/>
                    <a:pt x="42863" y="333375"/>
                    <a:pt x="95250" y="333375"/>
                  </a:cubicBezTo>
                  <a:cubicBezTo>
                    <a:pt x="95250" y="333375"/>
                    <a:pt x="95250" y="333375"/>
                    <a:pt x="96203" y="333375"/>
                  </a:cubicBezTo>
                  <a:cubicBezTo>
                    <a:pt x="100965" y="381953"/>
                    <a:pt x="141923" y="419100"/>
                    <a:pt x="190500" y="419100"/>
                  </a:cubicBezTo>
                  <a:cubicBezTo>
                    <a:pt x="212408" y="419100"/>
                    <a:pt x="232410" y="411480"/>
                    <a:pt x="248602" y="399098"/>
                  </a:cubicBezTo>
                  <a:cubicBezTo>
                    <a:pt x="248602" y="401955"/>
                    <a:pt x="247650" y="405765"/>
                    <a:pt x="247650" y="409575"/>
                  </a:cubicBezTo>
                  <a:cubicBezTo>
                    <a:pt x="247650" y="461963"/>
                    <a:pt x="290513" y="504825"/>
                    <a:pt x="342900" y="504825"/>
                  </a:cubicBezTo>
                  <a:cubicBezTo>
                    <a:pt x="392430" y="504825"/>
                    <a:pt x="433388" y="466725"/>
                    <a:pt x="438150" y="418148"/>
                  </a:cubicBezTo>
                  <a:cubicBezTo>
                    <a:pt x="455295" y="441960"/>
                    <a:pt x="482918" y="457200"/>
                    <a:pt x="514350" y="457200"/>
                  </a:cubicBezTo>
                  <a:cubicBezTo>
                    <a:pt x="566738" y="457200"/>
                    <a:pt x="609600" y="414338"/>
                    <a:pt x="609600" y="361950"/>
                  </a:cubicBezTo>
                  <a:cubicBezTo>
                    <a:pt x="609600" y="359093"/>
                    <a:pt x="609600" y="356235"/>
                    <a:pt x="609600" y="353378"/>
                  </a:cubicBezTo>
                  <a:cubicBezTo>
                    <a:pt x="621030" y="358140"/>
                    <a:pt x="634365" y="361950"/>
                    <a:pt x="647700" y="361950"/>
                  </a:cubicBezTo>
                  <a:cubicBezTo>
                    <a:pt x="700088" y="361950"/>
                    <a:pt x="742950" y="319088"/>
                    <a:pt x="742950" y="266700"/>
                  </a:cubicBezTo>
                  <a:cubicBezTo>
                    <a:pt x="742950" y="214313"/>
                    <a:pt x="700088" y="171450"/>
                    <a:pt x="647700" y="171450"/>
                  </a:cubicBezTo>
                  <a:close/>
                </a:path>
              </a:pathLst>
            </a:custGeom>
            <a:solidFill>
              <a:srgbClr val="00B0F0"/>
            </a:solidFill>
            <a:ln w="9525" cap="flat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55816575-F74A-CA3A-9314-EF3712DBE1AB}"/>
                </a:ext>
              </a:extLst>
            </p:cNvPr>
            <p:cNvSpPr/>
            <p:nvPr/>
          </p:nvSpPr>
          <p:spPr>
            <a:xfrm>
              <a:off x="3855121" y="1579170"/>
              <a:ext cx="907308" cy="616504"/>
            </a:xfrm>
            <a:custGeom>
              <a:avLst/>
              <a:gdLst>
                <a:gd name="csX0" fmla="*/ 647700 w 742950"/>
                <a:gd name="csY0" fmla="*/ 171450 h 504825"/>
                <a:gd name="csX1" fmla="*/ 625793 w 742950"/>
                <a:gd name="csY1" fmla="*/ 174308 h 504825"/>
                <a:gd name="csX2" fmla="*/ 628650 w 742950"/>
                <a:gd name="csY2" fmla="*/ 152400 h 504825"/>
                <a:gd name="csX3" fmla="*/ 533400 w 742950"/>
                <a:gd name="csY3" fmla="*/ 57150 h 504825"/>
                <a:gd name="csX4" fmla="*/ 474345 w 742950"/>
                <a:gd name="csY4" fmla="*/ 77153 h 504825"/>
                <a:gd name="csX5" fmla="*/ 381000 w 742950"/>
                <a:gd name="csY5" fmla="*/ 0 h 504825"/>
                <a:gd name="csX6" fmla="*/ 288608 w 742950"/>
                <a:gd name="csY6" fmla="*/ 71438 h 504825"/>
                <a:gd name="csX7" fmla="*/ 209550 w 742950"/>
                <a:gd name="csY7" fmla="*/ 28575 h 504825"/>
                <a:gd name="csX8" fmla="*/ 114300 w 742950"/>
                <a:gd name="csY8" fmla="*/ 123825 h 504825"/>
                <a:gd name="csX9" fmla="*/ 117157 w 742950"/>
                <a:gd name="csY9" fmla="*/ 145733 h 504825"/>
                <a:gd name="csX10" fmla="*/ 95250 w 742950"/>
                <a:gd name="csY10" fmla="*/ 142875 h 504825"/>
                <a:gd name="csX11" fmla="*/ 0 w 742950"/>
                <a:gd name="csY11" fmla="*/ 238125 h 504825"/>
                <a:gd name="csX12" fmla="*/ 95250 w 742950"/>
                <a:gd name="csY12" fmla="*/ 333375 h 504825"/>
                <a:gd name="csX13" fmla="*/ 96203 w 742950"/>
                <a:gd name="csY13" fmla="*/ 333375 h 504825"/>
                <a:gd name="csX14" fmla="*/ 190500 w 742950"/>
                <a:gd name="csY14" fmla="*/ 419100 h 504825"/>
                <a:gd name="csX15" fmla="*/ 248602 w 742950"/>
                <a:gd name="csY15" fmla="*/ 399098 h 504825"/>
                <a:gd name="csX16" fmla="*/ 247650 w 742950"/>
                <a:gd name="csY16" fmla="*/ 409575 h 504825"/>
                <a:gd name="csX17" fmla="*/ 342900 w 742950"/>
                <a:gd name="csY17" fmla="*/ 504825 h 504825"/>
                <a:gd name="csX18" fmla="*/ 438150 w 742950"/>
                <a:gd name="csY18" fmla="*/ 418148 h 504825"/>
                <a:gd name="csX19" fmla="*/ 514350 w 742950"/>
                <a:gd name="csY19" fmla="*/ 457200 h 504825"/>
                <a:gd name="csX20" fmla="*/ 609600 w 742950"/>
                <a:gd name="csY20" fmla="*/ 361950 h 504825"/>
                <a:gd name="csX21" fmla="*/ 609600 w 742950"/>
                <a:gd name="csY21" fmla="*/ 353378 h 504825"/>
                <a:gd name="csX22" fmla="*/ 647700 w 742950"/>
                <a:gd name="csY22" fmla="*/ 361950 h 504825"/>
                <a:gd name="csX23" fmla="*/ 742950 w 742950"/>
                <a:gd name="csY23" fmla="*/ 266700 h 504825"/>
                <a:gd name="csX24" fmla="*/ 647700 w 742950"/>
                <a:gd name="csY24" fmla="*/ 171450 h 50482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</a:cxnLst>
              <a:rect l="l" t="t" r="r" b="b"/>
              <a:pathLst>
                <a:path w="742950" h="504825">
                  <a:moveTo>
                    <a:pt x="647700" y="171450"/>
                  </a:moveTo>
                  <a:cubicBezTo>
                    <a:pt x="640080" y="171450"/>
                    <a:pt x="633413" y="172403"/>
                    <a:pt x="625793" y="174308"/>
                  </a:cubicBezTo>
                  <a:cubicBezTo>
                    <a:pt x="627698" y="167640"/>
                    <a:pt x="628650" y="160020"/>
                    <a:pt x="628650" y="152400"/>
                  </a:cubicBezTo>
                  <a:cubicBezTo>
                    <a:pt x="628650" y="100013"/>
                    <a:pt x="585788" y="57150"/>
                    <a:pt x="533400" y="57150"/>
                  </a:cubicBezTo>
                  <a:cubicBezTo>
                    <a:pt x="511493" y="57150"/>
                    <a:pt x="490538" y="64770"/>
                    <a:pt x="474345" y="77153"/>
                  </a:cubicBezTo>
                  <a:cubicBezTo>
                    <a:pt x="466725" y="33338"/>
                    <a:pt x="427673" y="0"/>
                    <a:pt x="381000" y="0"/>
                  </a:cubicBezTo>
                  <a:cubicBezTo>
                    <a:pt x="337185" y="0"/>
                    <a:pt x="300038" y="30480"/>
                    <a:pt x="288608" y="71438"/>
                  </a:cubicBezTo>
                  <a:cubicBezTo>
                    <a:pt x="271463" y="45720"/>
                    <a:pt x="242888" y="28575"/>
                    <a:pt x="209550" y="28575"/>
                  </a:cubicBezTo>
                  <a:cubicBezTo>
                    <a:pt x="157163" y="28575"/>
                    <a:pt x="114300" y="71438"/>
                    <a:pt x="114300" y="123825"/>
                  </a:cubicBezTo>
                  <a:cubicBezTo>
                    <a:pt x="114300" y="131445"/>
                    <a:pt x="115253" y="138113"/>
                    <a:pt x="117157" y="145733"/>
                  </a:cubicBezTo>
                  <a:cubicBezTo>
                    <a:pt x="109538" y="143828"/>
                    <a:pt x="102870" y="142875"/>
                    <a:pt x="95250" y="142875"/>
                  </a:cubicBezTo>
                  <a:cubicBezTo>
                    <a:pt x="42863" y="142875"/>
                    <a:pt x="0" y="185738"/>
                    <a:pt x="0" y="238125"/>
                  </a:cubicBezTo>
                  <a:cubicBezTo>
                    <a:pt x="0" y="290513"/>
                    <a:pt x="42863" y="333375"/>
                    <a:pt x="95250" y="333375"/>
                  </a:cubicBezTo>
                  <a:cubicBezTo>
                    <a:pt x="95250" y="333375"/>
                    <a:pt x="95250" y="333375"/>
                    <a:pt x="96203" y="333375"/>
                  </a:cubicBezTo>
                  <a:cubicBezTo>
                    <a:pt x="100965" y="381953"/>
                    <a:pt x="141923" y="419100"/>
                    <a:pt x="190500" y="419100"/>
                  </a:cubicBezTo>
                  <a:cubicBezTo>
                    <a:pt x="212408" y="419100"/>
                    <a:pt x="232410" y="411480"/>
                    <a:pt x="248602" y="399098"/>
                  </a:cubicBezTo>
                  <a:cubicBezTo>
                    <a:pt x="248602" y="401955"/>
                    <a:pt x="247650" y="405765"/>
                    <a:pt x="247650" y="409575"/>
                  </a:cubicBezTo>
                  <a:cubicBezTo>
                    <a:pt x="247650" y="461963"/>
                    <a:pt x="290513" y="504825"/>
                    <a:pt x="342900" y="504825"/>
                  </a:cubicBezTo>
                  <a:cubicBezTo>
                    <a:pt x="392430" y="504825"/>
                    <a:pt x="433388" y="466725"/>
                    <a:pt x="438150" y="418148"/>
                  </a:cubicBezTo>
                  <a:cubicBezTo>
                    <a:pt x="455295" y="441960"/>
                    <a:pt x="482918" y="457200"/>
                    <a:pt x="514350" y="457200"/>
                  </a:cubicBezTo>
                  <a:cubicBezTo>
                    <a:pt x="566738" y="457200"/>
                    <a:pt x="609600" y="414338"/>
                    <a:pt x="609600" y="361950"/>
                  </a:cubicBezTo>
                  <a:cubicBezTo>
                    <a:pt x="609600" y="359093"/>
                    <a:pt x="609600" y="356235"/>
                    <a:pt x="609600" y="353378"/>
                  </a:cubicBezTo>
                  <a:cubicBezTo>
                    <a:pt x="621030" y="358140"/>
                    <a:pt x="634365" y="361950"/>
                    <a:pt x="647700" y="361950"/>
                  </a:cubicBezTo>
                  <a:cubicBezTo>
                    <a:pt x="700088" y="361950"/>
                    <a:pt x="742950" y="319088"/>
                    <a:pt x="742950" y="266700"/>
                  </a:cubicBezTo>
                  <a:cubicBezTo>
                    <a:pt x="742950" y="214313"/>
                    <a:pt x="700088" y="171450"/>
                    <a:pt x="647700" y="171450"/>
                  </a:cubicBezTo>
                  <a:close/>
                </a:path>
              </a:pathLst>
            </a:custGeom>
            <a:solidFill>
              <a:srgbClr val="00AFAE"/>
            </a:solidFill>
            <a:ln w="9525" cap="flat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0009D2E5-FA5E-8392-BF23-6CC3EF112B2C}"/>
                </a:ext>
              </a:extLst>
            </p:cNvPr>
            <p:cNvSpPr/>
            <p:nvPr/>
          </p:nvSpPr>
          <p:spPr>
            <a:xfrm>
              <a:off x="3819089" y="5127683"/>
              <a:ext cx="907308" cy="616504"/>
            </a:xfrm>
            <a:custGeom>
              <a:avLst/>
              <a:gdLst>
                <a:gd name="csX0" fmla="*/ 647700 w 742950"/>
                <a:gd name="csY0" fmla="*/ 171450 h 504825"/>
                <a:gd name="csX1" fmla="*/ 625793 w 742950"/>
                <a:gd name="csY1" fmla="*/ 174308 h 504825"/>
                <a:gd name="csX2" fmla="*/ 628650 w 742950"/>
                <a:gd name="csY2" fmla="*/ 152400 h 504825"/>
                <a:gd name="csX3" fmla="*/ 533400 w 742950"/>
                <a:gd name="csY3" fmla="*/ 57150 h 504825"/>
                <a:gd name="csX4" fmla="*/ 474345 w 742950"/>
                <a:gd name="csY4" fmla="*/ 77153 h 504825"/>
                <a:gd name="csX5" fmla="*/ 381000 w 742950"/>
                <a:gd name="csY5" fmla="*/ 0 h 504825"/>
                <a:gd name="csX6" fmla="*/ 288608 w 742950"/>
                <a:gd name="csY6" fmla="*/ 71438 h 504825"/>
                <a:gd name="csX7" fmla="*/ 209550 w 742950"/>
                <a:gd name="csY7" fmla="*/ 28575 h 504825"/>
                <a:gd name="csX8" fmla="*/ 114300 w 742950"/>
                <a:gd name="csY8" fmla="*/ 123825 h 504825"/>
                <a:gd name="csX9" fmla="*/ 117157 w 742950"/>
                <a:gd name="csY9" fmla="*/ 145733 h 504825"/>
                <a:gd name="csX10" fmla="*/ 95250 w 742950"/>
                <a:gd name="csY10" fmla="*/ 142875 h 504825"/>
                <a:gd name="csX11" fmla="*/ 0 w 742950"/>
                <a:gd name="csY11" fmla="*/ 238125 h 504825"/>
                <a:gd name="csX12" fmla="*/ 95250 w 742950"/>
                <a:gd name="csY12" fmla="*/ 333375 h 504825"/>
                <a:gd name="csX13" fmla="*/ 96203 w 742950"/>
                <a:gd name="csY13" fmla="*/ 333375 h 504825"/>
                <a:gd name="csX14" fmla="*/ 190500 w 742950"/>
                <a:gd name="csY14" fmla="*/ 419100 h 504825"/>
                <a:gd name="csX15" fmla="*/ 248602 w 742950"/>
                <a:gd name="csY15" fmla="*/ 399098 h 504825"/>
                <a:gd name="csX16" fmla="*/ 247650 w 742950"/>
                <a:gd name="csY16" fmla="*/ 409575 h 504825"/>
                <a:gd name="csX17" fmla="*/ 342900 w 742950"/>
                <a:gd name="csY17" fmla="*/ 504825 h 504825"/>
                <a:gd name="csX18" fmla="*/ 438150 w 742950"/>
                <a:gd name="csY18" fmla="*/ 418148 h 504825"/>
                <a:gd name="csX19" fmla="*/ 514350 w 742950"/>
                <a:gd name="csY19" fmla="*/ 457200 h 504825"/>
                <a:gd name="csX20" fmla="*/ 609600 w 742950"/>
                <a:gd name="csY20" fmla="*/ 361950 h 504825"/>
                <a:gd name="csX21" fmla="*/ 609600 w 742950"/>
                <a:gd name="csY21" fmla="*/ 353378 h 504825"/>
                <a:gd name="csX22" fmla="*/ 647700 w 742950"/>
                <a:gd name="csY22" fmla="*/ 361950 h 504825"/>
                <a:gd name="csX23" fmla="*/ 742950 w 742950"/>
                <a:gd name="csY23" fmla="*/ 266700 h 504825"/>
                <a:gd name="csX24" fmla="*/ 647700 w 742950"/>
                <a:gd name="csY24" fmla="*/ 171450 h 50482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</a:cxnLst>
              <a:rect l="l" t="t" r="r" b="b"/>
              <a:pathLst>
                <a:path w="742950" h="504825">
                  <a:moveTo>
                    <a:pt x="647700" y="171450"/>
                  </a:moveTo>
                  <a:cubicBezTo>
                    <a:pt x="640080" y="171450"/>
                    <a:pt x="633413" y="172403"/>
                    <a:pt x="625793" y="174308"/>
                  </a:cubicBezTo>
                  <a:cubicBezTo>
                    <a:pt x="627698" y="167640"/>
                    <a:pt x="628650" y="160020"/>
                    <a:pt x="628650" y="152400"/>
                  </a:cubicBezTo>
                  <a:cubicBezTo>
                    <a:pt x="628650" y="100013"/>
                    <a:pt x="585788" y="57150"/>
                    <a:pt x="533400" y="57150"/>
                  </a:cubicBezTo>
                  <a:cubicBezTo>
                    <a:pt x="511493" y="57150"/>
                    <a:pt x="490538" y="64770"/>
                    <a:pt x="474345" y="77153"/>
                  </a:cubicBezTo>
                  <a:cubicBezTo>
                    <a:pt x="466725" y="33338"/>
                    <a:pt x="427673" y="0"/>
                    <a:pt x="381000" y="0"/>
                  </a:cubicBezTo>
                  <a:cubicBezTo>
                    <a:pt x="337185" y="0"/>
                    <a:pt x="300038" y="30480"/>
                    <a:pt x="288608" y="71438"/>
                  </a:cubicBezTo>
                  <a:cubicBezTo>
                    <a:pt x="271463" y="45720"/>
                    <a:pt x="242888" y="28575"/>
                    <a:pt x="209550" y="28575"/>
                  </a:cubicBezTo>
                  <a:cubicBezTo>
                    <a:pt x="157163" y="28575"/>
                    <a:pt x="114300" y="71438"/>
                    <a:pt x="114300" y="123825"/>
                  </a:cubicBezTo>
                  <a:cubicBezTo>
                    <a:pt x="114300" y="131445"/>
                    <a:pt x="115253" y="138113"/>
                    <a:pt x="117157" y="145733"/>
                  </a:cubicBezTo>
                  <a:cubicBezTo>
                    <a:pt x="109538" y="143828"/>
                    <a:pt x="102870" y="142875"/>
                    <a:pt x="95250" y="142875"/>
                  </a:cubicBezTo>
                  <a:cubicBezTo>
                    <a:pt x="42863" y="142875"/>
                    <a:pt x="0" y="185738"/>
                    <a:pt x="0" y="238125"/>
                  </a:cubicBezTo>
                  <a:cubicBezTo>
                    <a:pt x="0" y="290513"/>
                    <a:pt x="42863" y="333375"/>
                    <a:pt x="95250" y="333375"/>
                  </a:cubicBezTo>
                  <a:cubicBezTo>
                    <a:pt x="95250" y="333375"/>
                    <a:pt x="95250" y="333375"/>
                    <a:pt x="96203" y="333375"/>
                  </a:cubicBezTo>
                  <a:cubicBezTo>
                    <a:pt x="100965" y="381953"/>
                    <a:pt x="141923" y="419100"/>
                    <a:pt x="190500" y="419100"/>
                  </a:cubicBezTo>
                  <a:cubicBezTo>
                    <a:pt x="212408" y="419100"/>
                    <a:pt x="232410" y="411480"/>
                    <a:pt x="248602" y="399098"/>
                  </a:cubicBezTo>
                  <a:cubicBezTo>
                    <a:pt x="248602" y="401955"/>
                    <a:pt x="247650" y="405765"/>
                    <a:pt x="247650" y="409575"/>
                  </a:cubicBezTo>
                  <a:cubicBezTo>
                    <a:pt x="247650" y="461963"/>
                    <a:pt x="290513" y="504825"/>
                    <a:pt x="342900" y="504825"/>
                  </a:cubicBezTo>
                  <a:cubicBezTo>
                    <a:pt x="392430" y="504825"/>
                    <a:pt x="433388" y="466725"/>
                    <a:pt x="438150" y="418148"/>
                  </a:cubicBezTo>
                  <a:cubicBezTo>
                    <a:pt x="455295" y="441960"/>
                    <a:pt x="482918" y="457200"/>
                    <a:pt x="514350" y="457200"/>
                  </a:cubicBezTo>
                  <a:cubicBezTo>
                    <a:pt x="566738" y="457200"/>
                    <a:pt x="609600" y="414338"/>
                    <a:pt x="609600" y="361950"/>
                  </a:cubicBezTo>
                  <a:cubicBezTo>
                    <a:pt x="609600" y="359093"/>
                    <a:pt x="609600" y="356235"/>
                    <a:pt x="609600" y="353378"/>
                  </a:cubicBezTo>
                  <a:cubicBezTo>
                    <a:pt x="621030" y="358140"/>
                    <a:pt x="634365" y="361950"/>
                    <a:pt x="647700" y="361950"/>
                  </a:cubicBezTo>
                  <a:cubicBezTo>
                    <a:pt x="700088" y="361950"/>
                    <a:pt x="742950" y="319088"/>
                    <a:pt x="742950" y="266700"/>
                  </a:cubicBezTo>
                  <a:cubicBezTo>
                    <a:pt x="742950" y="214313"/>
                    <a:pt x="700088" y="171450"/>
                    <a:pt x="647700" y="171450"/>
                  </a:cubicBezTo>
                  <a:close/>
                </a:path>
              </a:pathLst>
            </a:custGeom>
            <a:solidFill>
              <a:srgbClr val="00AFAE"/>
            </a:solidFill>
            <a:ln w="9525" cap="flat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1D080629-88F2-3443-BA47-F2DD86953C8A}"/>
                </a:ext>
              </a:extLst>
            </p:cNvPr>
            <p:cNvCxnSpPr>
              <a:cxnSpLocks/>
              <a:endCxn id="14" idx="2"/>
            </p:cNvCxnSpPr>
            <p:nvPr/>
          </p:nvCxnSpPr>
          <p:spPr>
            <a:xfrm flipH="1">
              <a:off x="2703029" y="4017433"/>
              <a:ext cx="641304" cy="325826"/>
            </a:xfrm>
            <a:prstGeom prst="line">
              <a:avLst/>
            </a:prstGeom>
            <a:ln>
              <a:solidFill>
                <a:srgbClr val="00B0F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A293CD9B-94DE-BBA2-9E2E-E8B209619F8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761688" y="2895423"/>
              <a:ext cx="621713" cy="292341"/>
            </a:xfrm>
            <a:prstGeom prst="line">
              <a:avLst/>
            </a:prstGeom>
            <a:ln>
              <a:solidFill>
                <a:srgbClr val="00B0F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19F6E15-DC23-E97B-C905-EECB9E808174}"/>
                </a:ext>
              </a:extLst>
            </p:cNvPr>
            <p:cNvCxnSpPr>
              <a:cxnSpLocks/>
            </p:cNvCxnSpPr>
            <p:nvPr/>
          </p:nvCxnSpPr>
          <p:spPr>
            <a:xfrm>
              <a:off x="5424275" y="4017433"/>
              <a:ext cx="641304" cy="325826"/>
            </a:xfrm>
            <a:prstGeom prst="line">
              <a:avLst/>
            </a:prstGeom>
            <a:ln>
              <a:solidFill>
                <a:srgbClr val="00B05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C068DE68-BD3D-42D3-1EAD-E3DCA9C1E7E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24275" y="2856070"/>
              <a:ext cx="621713" cy="292341"/>
            </a:xfrm>
            <a:prstGeom prst="line">
              <a:avLst/>
            </a:prstGeom>
            <a:ln>
              <a:solidFill>
                <a:srgbClr val="00B05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1706B39A-19D7-7A97-7855-0CCF4A5BD07C}"/>
                </a:ext>
              </a:extLst>
            </p:cNvPr>
            <p:cNvCxnSpPr>
              <a:cxnSpLocks/>
            </p:cNvCxnSpPr>
            <p:nvPr/>
          </p:nvCxnSpPr>
          <p:spPr>
            <a:xfrm>
              <a:off x="4281055" y="4701807"/>
              <a:ext cx="0" cy="464399"/>
            </a:xfrm>
            <a:prstGeom prst="line">
              <a:avLst/>
            </a:prstGeom>
            <a:ln>
              <a:solidFill>
                <a:srgbClr val="00AFAE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503433"/>
            <a:ext cx="4503107" cy="1160981"/>
          </a:xfrm>
        </p:spPr>
        <p:txBody>
          <a:bodyPr>
            <a:noAutofit/>
          </a:bodyPr>
          <a:lstStyle/>
          <a:p>
            <a:r>
              <a:rPr lang="en-GB" dirty="0"/>
              <a:t>What do </a:t>
            </a:r>
            <a:br>
              <a:rPr lang="en-GB" dirty="0"/>
            </a:br>
            <a:r>
              <a:rPr lang="en-GB" dirty="0"/>
              <a:t>doctors do?</a:t>
            </a:r>
            <a:r>
              <a:rPr lang="en-GB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309BC7-97CA-6237-D7EF-1EA1340358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66586"/>
            <a:ext cx="4114800" cy="3712258"/>
          </a:xfrm>
        </p:spPr>
        <p:txBody>
          <a:bodyPr/>
          <a:lstStyle/>
          <a:p>
            <a:pPr lvl="0"/>
            <a:r>
              <a:rPr lang="en-US" dirty="0"/>
              <a:t>Check patients’ health</a:t>
            </a:r>
          </a:p>
          <a:p>
            <a:pPr lvl="0"/>
            <a:r>
              <a:rPr lang="en-US" dirty="0"/>
              <a:t>Diagnose illnesses</a:t>
            </a:r>
          </a:p>
          <a:p>
            <a:pPr lvl="0"/>
            <a:r>
              <a:rPr lang="en-US" dirty="0"/>
              <a:t>Prescribe medicine</a:t>
            </a:r>
          </a:p>
          <a:p>
            <a:pPr lvl="0"/>
            <a:r>
              <a:rPr lang="en-US" dirty="0"/>
              <a:t>Work with other NHS staff</a:t>
            </a:r>
          </a:p>
        </p:txBody>
      </p:sp>
      <p:pic>
        <p:nvPicPr>
          <p:cNvPr id="7" name="Picture 6" descr="A person wearing a stethoscope around her neck&#10;&#10;AI-generated content may be incorrect.">
            <a:extLst>
              <a:ext uri="{FF2B5EF4-FFF2-40B4-BE49-F238E27FC236}">
                <a16:creationId xmlns:a16="http://schemas.microsoft.com/office/drawing/2014/main" id="{1D27936C-0844-7D91-368C-D384E46A37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200" y="0"/>
            <a:ext cx="4114800" cy="617947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/>
              <a:t>Real </a:t>
            </a:r>
            <a:r>
              <a:rPr lang="en-GB" dirty="0"/>
              <a:t>d</a:t>
            </a:r>
            <a:r>
              <a:rPr dirty="0" err="1"/>
              <a:t>octors</a:t>
            </a:r>
            <a:r>
              <a:rPr dirty="0"/>
              <a:t> at </a:t>
            </a:r>
            <a:r>
              <a:rPr lang="en-GB" dirty="0"/>
              <a:t>w</a:t>
            </a:r>
            <a:r>
              <a:rPr dirty="0"/>
              <a:t>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dirty="0"/>
              <a:t>Let’s watch </a:t>
            </a:r>
            <a:r>
              <a:rPr lang="en-GB" dirty="0"/>
              <a:t>Dr Caesar talk about his job</a:t>
            </a:r>
          </a:p>
          <a:p>
            <a:r>
              <a:rPr lang="en-GB" dirty="0"/>
              <a:t>We will hear how an interest in the human body and people led him to choose medicine as a career</a:t>
            </a:r>
          </a:p>
          <a:p>
            <a:r>
              <a:rPr lang="en-GB" dirty="0">
                <a:hlinkClick r:id="rId2"/>
              </a:rPr>
              <a:t>https://www.bbc.co.uk/teach/class-clips-video/articles/z7kfbdm</a:t>
            </a:r>
            <a:r>
              <a:rPr lang="en-GB" dirty="0"/>
              <a:t> </a:t>
            </a:r>
            <a:endParaRPr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/>
              <a:t>Let’s</a:t>
            </a:r>
            <a:r>
              <a:rPr lang="en-GB" dirty="0"/>
              <a:t> role-p</a:t>
            </a:r>
            <a:r>
              <a:rPr dirty="0"/>
              <a:t>lay!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664415"/>
            <a:ext cx="4954044" cy="4014429"/>
          </a:xfrm>
        </p:spPr>
        <p:txBody>
          <a:bodyPr/>
          <a:lstStyle/>
          <a:p>
            <a:r>
              <a:rPr dirty="0"/>
              <a:t>Be a doctor using toy kits!</a:t>
            </a:r>
          </a:p>
          <a:p>
            <a:r>
              <a:rPr dirty="0"/>
              <a:t>Check heartbeat, look in ears, take temperature</a:t>
            </a:r>
          </a:p>
          <a:p>
            <a:r>
              <a:rPr dirty="0"/>
              <a:t>Ask: </a:t>
            </a:r>
            <a:r>
              <a:rPr lang="en-GB" dirty="0"/>
              <a:t>"</a:t>
            </a:r>
            <a:r>
              <a:rPr dirty="0"/>
              <a:t>How are you feeling today?</a:t>
            </a:r>
            <a:r>
              <a:rPr lang="en-GB" dirty="0"/>
              <a:t>"</a:t>
            </a:r>
            <a:endParaRPr dirty="0"/>
          </a:p>
          <a:p>
            <a:r>
              <a:rPr dirty="0"/>
              <a:t>Take turns as doctor and patient</a:t>
            </a:r>
          </a:p>
        </p:txBody>
      </p:sp>
      <p:pic>
        <p:nvPicPr>
          <p:cNvPr id="5" name="Picture 4" descr="A person holding an otoscope to a person's eyes&#10;&#10;AI-generated content may be incorrect.">
            <a:extLst>
              <a:ext uri="{FF2B5EF4-FFF2-40B4-BE49-F238E27FC236}">
                <a16:creationId xmlns:a16="http://schemas.microsoft.com/office/drawing/2014/main" id="{5389286C-AB14-BC75-667A-0213CBAB6F8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662" r="13697"/>
          <a:stretch>
            <a:fillRect/>
          </a:stretch>
        </p:blipFill>
        <p:spPr>
          <a:xfrm>
            <a:off x="5686815" y="1839779"/>
            <a:ext cx="3457185" cy="3454361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/>
              <a:t>Doctors </a:t>
            </a:r>
            <a:r>
              <a:rPr lang="en-GB" dirty="0"/>
              <a:t>w</a:t>
            </a:r>
            <a:r>
              <a:rPr dirty="0"/>
              <a:t>ork as a </a:t>
            </a:r>
            <a:r>
              <a:rPr lang="en-GB" dirty="0"/>
              <a:t>t</a:t>
            </a:r>
            <a:r>
              <a:rPr dirty="0" err="1"/>
              <a:t>eam</a:t>
            </a:r>
            <a:r>
              <a:rPr dirty="0"/>
              <a:t>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64415"/>
            <a:ext cx="3663863" cy="4014429"/>
          </a:xfrm>
        </p:spPr>
        <p:txBody>
          <a:bodyPr>
            <a:normAutofit lnSpcReduction="10000"/>
          </a:bodyPr>
          <a:lstStyle/>
          <a:p>
            <a:r>
              <a:rPr dirty="0"/>
              <a:t>Doctors work with chefs, gardeners, and radiologists</a:t>
            </a:r>
          </a:p>
          <a:p>
            <a:r>
              <a:rPr dirty="0"/>
              <a:t>They make sure patients get meals, calm spaces and helpful scans</a:t>
            </a:r>
          </a:p>
        </p:txBody>
      </p:sp>
      <p:pic>
        <p:nvPicPr>
          <p:cNvPr id="4" name="Picture 3" descr="A doctor and an old person in a ct scan machine&#10;&#10;AI-generated content may be incorrect.">
            <a:extLst>
              <a:ext uri="{FF2B5EF4-FFF2-40B4-BE49-F238E27FC236}">
                <a16:creationId xmlns:a16="http://schemas.microsoft.com/office/drawing/2014/main" id="{81A561C6-0B6C-8794-3BDB-6C95556F459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206" t="6349" r="7488" b="3823"/>
          <a:stretch>
            <a:fillRect/>
          </a:stretch>
        </p:blipFill>
        <p:spPr>
          <a:xfrm>
            <a:off x="4121063" y="1736400"/>
            <a:ext cx="5022937" cy="345718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17B0127FAC89B418B2E422FF4C543E6" ma:contentTypeVersion="20" ma:contentTypeDescription="Create a new document." ma:contentTypeScope="" ma:versionID="18e14d4baf15b961725e480532bf734c">
  <xsd:schema xmlns:xsd="http://www.w3.org/2001/XMLSchema" xmlns:xs="http://www.w3.org/2001/XMLSchema" xmlns:p="http://schemas.microsoft.com/office/2006/metadata/properties" xmlns:ns1="http://schemas.microsoft.com/sharepoint/v3" xmlns:ns2="95c8f19c-67eb-42e4-b09e-68284a1fc300" xmlns:ns3="c7317043-972e-4965-90d2-964e677ed748" targetNamespace="http://schemas.microsoft.com/office/2006/metadata/properties" ma:root="true" ma:fieldsID="c977af367b4a1c428473b988b38b8d07" ns1:_="" ns2:_="" ns3:_="">
    <xsd:import namespace="http://schemas.microsoft.com/sharepoint/v3"/>
    <xsd:import namespace="95c8f19c-67eb-42e4-b09e-68284a1fc300"/>
    <xsd:import namespace="c7317043-972e-4965-90d2-964e677ed74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1:_ip_UnifiedCompliancePolicyProperties" minOccurs="0"/>
                <xsd:element ref="ns1:_ip_UnifiedCompliancePolicyUIActio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7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8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5c8f19c-67eb-42e4-b09e-68284a1fc30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2c8d5fda-b97d-42c6-97e2-f76465e161c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5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317043-972e-4965-90d2-964e677ed748" elementFormDefault="qualified">
    <xsd:import namespace="http://schemas.microsoft.com/office/2006/documentManagement/types"/>
    <xsd:import namespace="http://schemas.microsoft.com/office/infopath/2007/PartnerControls"/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231f93b1-c0de-41b2-8ebe-6c58a231022d}" ma:internalName="TaxCatchAll" ma:showField="CatchAllData" ma:web="c7317043-972e-4965-90d2-964e677ed74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TaxCatchAll xmlns="c7317043-972e-4965-90d2-964e677ed748" xsi:nil="true"/>
    <lcf76f155ced4ddcb4097134ff3c332f xmlns="95c8f19c-67eb-42e4-b09e-68284a1fc30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34C3412-FD0E-4365-AA6C-BC73107CAF4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95c8f19c-67eb-42e4-b09e-68284a1fc300"/>
    <ds:schemaRef ds:uri="c7317043-972e-4965-90d2-964e677ed74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F15341D-28B7-46AC-8F8F-F665F6E4B98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2A2537E-3E59-4C85-9F46-43F48B0C10A9}">
  <ds:schemaRefs>
    <ds:schemaRef ds:uri="95c8f19c-67eb-42e4-b09e-68284a1fc300"/>
    <ds:schemaRef ds:uri="http://purl.org/dc/dcmitype/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http://schemas.microsoft.com/office/2006/documentManagement/types"/>
    <ds:schemaRef ds:uri="http://www.w3.org/XML/1998/namespace"/>
    <ds:schemaRef ds:uri="http://purl.org/dc/terms/"/>
    <ds:schemaRef ds:uri="http://schemas.microsoft.com/office/2006/metadata/properties"/>
    <ds:schemaRef ds:uri="c7317043-972e-4965-90d2-964e677ed748"/>
    <ds:schemaRef ds:uri="http://schemas.microsoft.com/sharepoint/v3"/>
  </ds:schemaRefs>
</ds:datastoreItem>
</file>

<file path=docMetadata/LabelInfo.xml><?xml version="1.0" encoding="utf-8"?>
<clbl:labelList xmlns:clbl="http://schemas.microsoft.com/office/2020/mipLabelMetadata">
  <clbl:label id="{37c354b2-85b0-47f5-b222-07b48d774ee3}" enabled="0" method="" siteId="{37c354b2-85b0-47f5-b222-07b48d774ee3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695</TotalTime>
  <Words>369</Words>
  <Application>Microsoft Macintosh PowerPoint</Application>
  <PresentationFormat>On-screen Show (4:3)</PresentationFormat>
  <Paragraphs>46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Aptos</vt:lpstr>
      <vt:lpstr>Arial</vt:lpstr>
      <vt:lpstr>Calibri</vt:lpstr>
      <vt:lpstr>Symbol</vt:lpstr>
      <vt:lpstr>Verdana</vt:lpstr>
      <vt:lpstr>Office Theme</vt:lpstr>
      <vt:lpstr>PowerPoint Presentation</vt:lpstr>
      <vt:lpstr>Quick recap</vt:lpstr>
      <vt:lpstr>Learning objective</vt:lpstr>
      <vt:lpstr>Success criteria</vt:lpstr>
      <vt:lpstr>PowerPoint Presentation</vt:lpstr>
      <vt:lpstr>What do  doctors do??</vt:lpstr>
      <vt:lpstr>Real doctors at work</vt:lpstr>
      <vt:lpstr>Let’s role-play!</vt:lpstr>
      <vt:lpstr>Doctors work as a team!</vt:lpstr>
      <vt:lpstr>What would YOU do?</vt:lpstr>
      <vt:lpstr>What did you learn today?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Bailey Julie</dc:creator>
  <cp:keywords/>
  <dc:description>generated using python-pptx</dc:description>
  <cp:lastModifiedBy>BARLOW, Michael (NHS NORTH EAST AND NORTH CUMBRIA ICB - 00P)</cp:lastModifiedBy>
  <cp:revision>8</cp:revision>
  <dcterms:created xsi:type="dcterms:W3CDTF">2013-01-27T09:14:16Z</dcterms:created>
  <dcterms:modified xsi:type="dcterms:W3CDTF">2026-02-20T17:01:37Z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0x010100117B0127FAC89B418B2E422FF4C543E6</vt:lpwstr>
  </property>
  <property fmtid="{D5CDD505-2E9C-101B-9397-08002B2CF9AE}" pid="3" name="MediaServiceImageTags">
    <vt:lpwstr/>
  </property>
</Properties>
</file>