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4"/>
  </p:notesMasterIdLst>
  <p:sldIdLst>
    <p:sldId id="256" r:id="rId5"/>
    <p:sldId id="260" r:id="rId6"/>
    <p:sldId id="264" r:id="rId7"/>
    <p:sldId id="258" r:id="rId8"/>
    <p:sldId id="261" r:id="rId9"/>
    <p:sldId id="259" r:id="rId10"/>
    <p:sldId id="262" r:id="rId11"/>
    <p:sldId id="263" r:id="rId12"/>
    <p:sldId id="265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8"/>
  </p:normalViewPr>
  <p:slideViewPr>
    <p:cSldViewPr snapToGrid="0">
      <p:cViewPr varScale="1">
        <p:scale>
          <a:sx n="102" d="100"/>
          <a:sy n="102" d="100"/>
        </p:scale>
        <p:origin x="2368" y="4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FB40A0-D147-5D42-ADD8-63D5798F27A9}" type="datetimeFigureOut">
              <a:rPr lang="en-US" smtClean="0"/>
              <a:t>2/18/26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09E581-8769-0A40-A83B-7F47B4346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813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9E581-8769-0A40-A83B-7F47B43461A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978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8A0E575-C1FF-04A9-8EE5-19BFE8B1F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4529"/>
            <a:ext cx="8229600" cy="914161"/>
          </a:xfrm>
          <a:prstGeom prst="rect">
            <a:avLst/>
          </a:prstGeom>
        </p:spPr>
        <p:txBody>
          <a:bodyPr anchor="t"/>
          <a:lstStyle>
            <a:lvl1pPr algn="l">
              <a:defRPr sz="3600" b="1" i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A96845F-3923-2621-CE7E-CB28EEF349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31868"/>
            <a:ext cx="8229600" cy="40144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8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8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FF395E7-6659-ABFD-8CED-CF07D5C9F0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5819474"/>
            <a:ext cx="2133600" cy="365125"/>
          </a:xfrm>
          <a:prstGeom prst="rect">
            <a:avLst/>
          </a:prstGeom>
        </p:spPr>
        <p:txBody>
          <a:bodyPr/>
          <a:lstStyle/>
          <a:p>
            <a:fld id="{5BCAD085-E8A6-8845-BD4E-CB4CCA059FC4}" type="datetimeFigureOut">
              <a:rPr lang="en-US" smtClean="0"/>
              <a:t>2/18/26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24DC450-B541-D7DD-4737-F2FD3B60D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581947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E0E07EF-0DB7-2971-8B3E-0273740F8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5819474"/>
            <a:ext cx="2133600" cy="365125"/>
          </a:xfrm>
          <a:prstGeom prst="rect">
            <a:avLst/>
          </a:prstGeom>
        </p:spPr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B85F720-0FBB-6887-ADA3-7D7466C4ED7B}"/>
              </a:ext>
            </a:extLst>
          </p:cNvPr>
          <p:cNvGrpSpPr/>
          <p:nvPr userDrawn="1"/>
        </p:nvGrpSpPr>
        <p:grpSpPr>
          <a:xfrm>
            <a:off x="0" y="6328007"/>
            <a:ext cx="8758719" cy="380572"/>
            <a:chOff x="0" y="6369103"/>
            <a:chExt cx="8758719" cy="38057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7C6FA22-1EBD-FB72-00AB-733B6C004196}"/>
                </a:ext>
              </a:extLst>
            </p:cNvPr>
            <p:cNvSpPr/>
            <p:nvPr userDrawn="1"/>
          </p:nvSpPr>
          <p:spPr>
            <a:xfrm>
              <a:off x="0" y="6382766"/>
              <a:ext cx="7489861" cy="36690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E918480-D16C-7553-D015-49F6F0E211F1}"/>
                </a:ext>
              </a:extLst>
            </p:cNvPr>
            <p:cNvSpPr/>
            <p:nvPr userDrawn="1"/>
          </p:nvSpPr>
          <p:spPr>
            <a:xfrm>
              <a:off x="7319911" y="6369103"/>
              <a:ext cx="380571" cy="380571"/>
            </a:xfrm>
            <a:prstGeom prst="ellipse">
              <a:avLst/>
            </a:prstGeom>
            <a:solidFill>
              <a:srgbClr val="00B0F0"/>
            </a:solidFill>
            <a:ln w="444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EFA8002-9493-88EF-6014-2EE94D66BB6B}"/>
                </a:ext>
              </a:extLst>
            </p:cNvPr>
            <p:cNvSpPr/>
            <p:nvPr userDrawn="1"/>
          </p:nvSpPr>
          <p:spPr>
            <a:xfrm>
              <a:off x="8378148" y="6369103"/>
              <a:ext cx="380571" cy="380571"/>
            </a:xfrm>
            <a:prstGeom prst="ellipse">
              <a:avLst/>
            </a:prstGeom>
            <a:solidFill>
              <a:srgbClr val="00B050"/>
            </a:solidFill>
            <a:ln w="444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1AAD5AC-3CA0-3C5D-BC98-07147B78562A}"/>
                </a:ext>
              </a:extLst>
            </p:cNvPr>
            <p:cNvSpPr/>
            <p:nvPr userDrawn="1"/>
          </p:nvSpPr>
          <p:spPr>
            <a:xfrm>
              <a:off x="7854167" y="6369103"/>
              <a:ext cx="380571" cy="380571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444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61B3BBF-BCB6-5CD2-DDE4-DE097D0CC9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544530"/>
            <a:ext cx="8229600" cy="835903"/>
          </a:xfrm>
          <a:prstGeom prst="rect">
            <a:avLst/>
          </a:prstGeom>
        </p:spPr>
        <p:txBody>
          <a:bodyPr anchor="t"/>
          <a:lstStyle>
            <a:lvl1pPr algn="l">
              <a:defRPr sz="3600" b="1" i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D99A754-5C19-F949-CBB5-34F6E59DBF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1525322"/>
            <a:ext cx="8229600" cy="413401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0498574-6DD1-5DB7-604B-1B4C21BF1F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5831656"/>
            <a:ext cx="2133600" cy="365125"/>
          </a:xfrm>
          <a:prstGeom prst="rect">
            <a:avLst/>
          </a:prstGeom>
        </p:spPr>
        <p:txBody>
          <a:bodyPr/>
          <a:lstStyle/>
          <a:p>
            <a:fld id="{5BCAD085-E8A6-8845-BD4E-CB4CCA059FC4}" type="datetimeFigureOut">
              <a:rPr lang="en-US" smtClean="0"/>
              <a:t>2/18/26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D443BFF-893C-E4F0-5FF4-A7DDE67F7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583165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FD13D0C-0203-39AC-3181-141926596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5831656"/>
            <a:ext cx="2133600" cy="365125"/>
          </a:xfrm>
          <a:prstGeom prst="rect">
            <a:avLst/>
          </a:prstGeom>
        </p:spPr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6816732-15DB-F532-8016-34AE075110CF}"/>
              </a:ext>
            </a:extLst>
          </p:cNvPr>
          <p:cNvGrpSpPr/>
          <p:nvPr userDrawn="1"/>
        </p:nvGrpSpPr>
        <p:grpSpPr>
          <a:xfrm>
            <a:off x="0" y="6328007"/>
            <a:ext cx="8758719" cy="380572"/>
            <a:chOff x="0" y="6369103"/>
            <a:chExt cx="8758719" cy="38057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DF224BB-6A14-DE79-B8C8-BA3C9C04AE74}"/>
                </a:ext>
              </a:extLst>
            </p:cNvPr>
            <p:cNvSpPr/>
            <p:nvPr userDrawn="1"/>
          </p:nvSpPr>
          <p:spPr>
            <a:xfrm>
              <a:off x="0" y="6382766"/>
              <a:ext cx="7489861" cy="36690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FC9C371-908F-6694-2EBE-243E7B6C2355}"/>
                </a:ext>
              </a:extLst>
            </p:cNvPr>
            <p:cNvSpPr/>
            <p:nvPr userDrawn="1"/>
          </p:nvSpPr>
          <p:spPr>
            <a:xfrm>
              <a:off x="7319911" y="6369103"/>
              <a:ext cx="380571" cy="380571"/>
            </a:xfrm>
            <a:prstGeom prst="ellipse">
              <a:avLst/>
            </a:prstGeom>
            <a:solidFill>
              <a:srgbClr val="00B0F0"/>
            </a:solidFill>
            <a:ln w="444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FB519CD-B53B-D83C-5457-4BB27B5AC137}"/>
                </a:ext>
              </a:extLst>
            </p:cNvPr>
            <p:cNvSpPr/>
            <p:nvPr userDrawn="1"/>
          </p:nvSpPr>
          <p:spPr>
            <a:xfrm>
              <a:off x="8378148" y="6369103"/>
              <a:ext cx="380571" cy="380571"/>
            </a:xfrm>
            <a:prstGeom prst="ellipse">
              <a:avLst/>
            </a:prstGeom>
            <a:solidFill>
              <a:srgbClr val="00B050"/>
            </a:solidFill>
            <a:ln w="444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F9AEB2F-C867-F7B8-8257-A6DBF7F9DB23}"/>
                </a:ext>
              </a:extLst>
            </p:cNvPr>
            <p:cNvSpPr/>
            <p:nvPr userDrawn="1"/>
          </p:nvSpPr>
          <p:spPr>
            <a:xfrm>
              <a:off x="7854167" y="6369103"/>
              <a:ext cx="380571" cy="380571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444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4804"/>
            <a:ext cx="8229600" cy="750014"/>
          </a:xfrm>
        </p:spPr>
        <p:txBody>
          <a:bodyPr anchor="t"/>
          <a:lstStyle>
            <a:lvl1pPr algn="l">
              <a:defRPr sz="3600" b="1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2/18/26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BCAD085-E8A6-8845-BD4E-CB4CCA059FC4}" type="datetimeFigureOut">
              <a:rPr lang="en-US" smtClean="0"/>
              <a:pPr/>
              <a:t>2/18/26</a:t>
            </a:fld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C1FF6DA9-008F-8B48-92A6-B652298478BF}" type="slidenum">
              <a:rPr lang="en-US" smtClean="0"/>
              <a:pPr/>
              <a:t>‹#›</a:t>
            </a:fld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4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pushing a wheelbarrow&#10;&#10;AI-generated content may be incorrect.">
            <a:extLst>
              <a:ext uri="{FF2B5EF4-FFF2-40B4-BE49-F238E27FC236}">
                <a16:creationId xmlns:a16="http://schemas.microsoft.com/office/drawing/2014/main" id="{AC6502C0-F971-589F-78F4-16FC002D06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" t="42037" r="-31" b="26793"/>
          <a:stretch>
            <a:fillRect/>
          </a:stretch>
        </p:blipFill>
        <p:spPr>
          <a:xfrm>
            <a:off x="582893" y="2577674"/>
            <a:ext cx="7207864" cy="3510453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782877" y="2962750"/>
            <a:ext cx="2098110" cy="14221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sz="2000" b="1" dirty="0"/>
              <a:t>The </a:t>
            </a:r>
            <a:r>
              <a:rPr lang="en-GB" sz="2000" b="1" dirty="0"/>
              <a:t>r</a:t>
            </a:r>
            <a:r>
              <a:rPr sz="2000" b="1" dirty="0"/>
              <a:t>ole of an NHS Gardener (KS1)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4BCBED3-B003-34A3-18F7-E49C0D7DD59A}"/>
              </a:ext>
            </a:extLst>
          </p:cNvPr>
          <p:cNvSpPr txBox="1">
            <a:spLocks/>
          </p:cNvSpPr>
          <p:nvPr/>
        </p:nvSpPr>
        <p:spPr>
          <a:xfrm>
            <a:off x="457200" y="579028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6000" dirty="0"/>
              <a:t>Mini Scrubs NHS – </a:t>
            </a:r>
            <a:br>
              <a:rPr lang="en-GB" dirty="0"/>
            </a:br>
            <a:r>
              <a:rPr lang="en-GB" sz="4400" b="0" dirty="0"/>
              <a:t>Lesson 3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D3D8708-2897-6809-ADD9-FB4E5B81C805}"/>
              </a:ext>
            </a:extLst>
          </p:cNvPr>
          <p:cNvCxnSpPr>
            <a:cxnSpLocks/>
          </p:cNvCxnSpPr>
          <p:nvPr/>
        </p:nvCxnSpPr>
        <p:spPr>
          <a:xfrm>
            <a:off x="582461" y="2542737"/>
            <a:ext cx="7208728" cy="1"/>
          </a:xfrm>
          <a:prstGeom prst="line">
            <a:avLst/>
          </a:prstGeom>
          <a:ln w="60325"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late of food with meat and rice&#10;&#10;AI-generated content may be incorrect.">
            <a:extLst>
              <a:ext uri="{FF2B5EF4-FFF2-40B4-BE49-F238E27FC236}">
                <a16:creationId xmlns:a16="http://schemas.microsoft.com/office/drawing/2014/main" id="{25A76201-03EE-C4E4-217F-1482C79EC6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049" t="8669" r="19700" b="2518"/>
          <a:stretch>
            <a:fillRect/>
          </a:stretch>
        </p:blipFill>
        <p:spPr>
          <a:xfrm rot="5400000">
            <a:off x="4065463" y="1047629"/>
            <a:ext cx="5296971" cy="48600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1958"/>
            <a:ext cx="8229600" cy="885680"/>
          </a:xfrm>
        </p:spPr>
        <p:txBody>
          <a:bodyPr/>
          <a:lstStyle/>
          <a:p>
            <a:r>
              <a:rPr lang="en-GB" dirty="0"/>
              <a:t>Can you remember? 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1" y="1600200"/>
            <a:ext cx="382669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/>
              <a:t>Last lesson we talked about the role of an </a:t>
            </a:r>
            <a:r>
              <a:rPr sz="2800" dirty="0"/>
              <a:t>NHS Chef</a:t>
            </a:r>
          </a:p>
          <a:p>
            <a:r>
              <a:rPr sz="2800" dirty="0"/>
              <a:t> What does the NHS chef do?</a:t>
            </a:r>
          </a:p>
          <a:p>
            <a:r>
              <a:rPr sz="2800" dirty="0"/>
              <a:t> What foods did we discuss?</a:t>
            </a:r>
            <a:endParaRPr lang="en-GB" sz="2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554EB-F495-A116-A445-C5533B930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8618"/>
            <a:ext cx="8229600" cy="879019"/>
          </a:xfrm>
        </p:spPr>
        <p:txBody>
          <a:bodyPr/>
          <a:lstStyle/>
          <a:p>
            <a:r>
              <a:rPr lang="en-GB" dirty="0"/>
              <a:t>Learning objective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1EBC9E-1167-38C6-45DD-2C3AF09DCC2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7200" y="1600201"/>
            <a:ext cx="6858000" cy="1255734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I can describe the role of a gardener working in the NHS.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A close-up of white flowers&#10;&#10;AI-generated content may be incorrect.">
            <a:extLst>
              <a:ext uri="{FF2B5EF4-FFF2-40B4-BE49-F238E27FC236}">
                <a16:creationId xmlns:a16="http://schemas.microsoft.com/office/drawing/2014/main" id="{F9679F95-5F4F-C5DF-F93D-DA1845DD4E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162" t="20555" r="2867" b="41891"/>
          <a:stretch>
            <a:fillRect/>
          </a:stretch>
        </p:blipFill>
        <p:spPr>
          <a:xfrm>
            <a:off x="457200" y="3040693"/>
            <a:ext cx="8686800" cy="281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741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e-up of a tree branch&#10;&#10;AI-generated content may be incorrect.">
            <a:extLst>
              <a:ext uri="{FF2B5EF4-FFF2-40B4-BE49-F238E27FC236}">
                <a16:creationId xmlns:a16="http://schemas.microsoft.com/office/drawing/2014/main" id="{C3629FD3-6F7E-5D67-FF42-A763FF0AC3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499"/>
          <a:stretch>
            <a:fillRect/>
          </a:stretch>
        </p:blipFill>
        <p:spPr>
          <a:xfrm>
            <a:off x="7027101" y="922"/>
            <a:ext cx="2116899" cy="61252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1144"/>
            <a:ext cx="8229600" cy="866493"/>
          </a:xfrm>
        </p:spPr>
        <p:txBody>
          <a:bodyPr/>
          <a:lstStyle/>
          <a:p>
            <a:r>
              <a:rPr dirty="0"/>
              <a:t>Success Criteria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199" y="1540702"/>
            <a:ext cx="6306856" cy="45854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sz="2800" dirty="0"/>
              <a:t>By the end of this lesson, </a:t>
            </a:r>
            <a:r>
              <a:rPr lang="en-GB" sz="2800" dirty="0"/>
              <a:t>I </a:t>
            </a:r>
            <a:r>
              <a:rPr sz="2800" dirty="0"/>
              <a:t>will be able to:</a:t>
            </a:r>
          </a:p>
          <a:p>
            <a:r>
              <a:rPr sz="2800" dirty="0"/>
              <a:t>Describe the role of an NHS gardener</a:t>
            </a:r>
          </a:p>
          <a:p>
            <a:r>
              <a:rPr sz="2800" dirty="0"/>
              <a:t>Explain how gardens and plants can help people feel better</a:t>
            </a:r>
          </a:p>
          <a:p>
            <a:r>
              <a:rPr sz="2800" dirty="0"/>
              <a:t>Participate in planting seeds and understand basic plant care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Why are hospital gardens important? 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6052075" cy="4525963"/>
          </a:xfrm>
        </p:spPr>
        <p:txBody>
          <a:bodyPr>
            <a:normAutofit/>
          </a:bodyPr>
          <a:lstStyle/>
          <a:p>
            <a:r>
              <a:rPr sz="2800" dirty="0"/>
              <a:t>Provide fresh produce for meals</a:t>
            </a:r>
          </a:p>
          <a:p>
            <a:r>
              <a:rPr sz="2800" dirty="0"/>
              <a:t>Help people feel calm and relaxed</a:t>
            </a:r>
          </a:p>
          <a:p>
            <a:r>
              <a:rPr sz="2800" dirty="0"/>
              <a:t>Support mental and physical health</a:t>
            </a:r>
            <a:endParaRPr lang="en-GB" sz="2800" dirty="0"/>
          </a:p>
          <a:p>
            <a:pPr marL="0" indent="0">
              <a:buNone/>
            </a:pPr>
            <a:endParaRPr sz="2800" dirty="0"/>
          </a:p>
          <a:p>
            <a:r>
              <a:rPr sz="2800" dirty="0"/>
              <a:t>Have you ever visited or grown something in a garden?</a:t>
            </a:r>
          </a:p>
        </p:txBody>
      </p:sp>
      <p:pic>
        <p:nvPicPr>
          <p:cNvPr id="5" name="Picture 4" descr="A group of onions on a white background&#10;&#10;AI-generated content may be incorrect.">
            <a:extLst>
              <a:ext uri="{FF2B5EF4-FFF2-40B4-BE49-F238E27FC236}">
                <a16:creationId xmlns:a16="http://schemas.microsoft.com/office/drawing/2014/main" id="{48BA8DE2-B457-C54E-BF99-1A58DE067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3637" y="2633665"/>
            <a:ext cx="2110180" cy="1590669"/>
          </a:xfrm>
          <a:prstGeom prst="rect">
            <a:avLst/>
          </a:prstGeom>
        </p:spPr>
      </p:pic>
      <p:pic>
        <p:nvPicPr>
          <p:cNvPr id="7" name="Picture 6" descr="A group of carrots on a black background&#10;&#10;AI-generated content may be incorrect.">
            <a:extLst>
              <a:ext uri="{FF2B5EF4-FFF2-40B4-BE49-F238E27FC236}">
                <a16:creationId xmlns:a16="http://schemas.microsoft.com/office/drawing/2014/main" id="{A30746CE-191F-D206-5436-1B834AF5A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6792" y="457200"/>
            <a:ext cx="2263871" cy="1955700"/>
          </a:xfrm>
          <a:prstGeom prst="rect">
            <a:avLst/>
          </a:prstGeom>
        </p:spPr>
      </p:pic>
      <p:pic>
        <p:nvPicPr>
          <p:cNvPr id="9" name="Picture 8" descr="A head of cabbage on a white background&#10;&#10;AI-generated content may be incorrect.">
            <a:extLst>
              <a:ext uri="{FF2B5EF4-FFF2-40B4-BE49-F238E27FC236}">
                <a16:creationId xmlns:a16="http://schemas.microsoft.com/office/drawing/2014/main" id="{3D36BF54-13D7-91DE-A5BF-03BFA5B6B3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3419" y="4443412"/>
            <a:ext cx="1790619" cy="151897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8618"/>
            <a:ext cx="8229600" cy="879019"/>
          </a:xfrm>
        </p:spPr>
        <p:txBody>
          <a:bodyPr/>
          <a:lstStyle/>
          <a:p>
            <a:r>
              <a:rPr lang="en-GB" dirty="0"/>
              <a:t>We must remain safe by…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512517"/>
            <a:ext cx="8229600" cy="4525963"/>
          </a:xfrm>
        </p:spPr>
        <p:txBody>
          <a:bodyPr/>
          <a:lstStyle/>
          <a:p>
            <a:r>
              <a:rPr lang="en-GB" dirty="0"/>
              <a:t>Washing our hands after touching the soil </a:t>
            </a:r>
          </a:p>
          <a:p>
            <a:r>
              <a:rPr dirty="0"/>
              <a:t>Check for any allergies related to soil, plants, or seeds</a:t>
            </a:r>
          </a:p>
          <a:p>
            <a:r>
              <a:rPr lang="en-GB" dirty="0"/>
              <a:t>Wear </a:t>
            </a:r>
            <a:r>
              <a:rPr dirty="0"/>
              <a:t>protective clothing to prevent mess</a:t>
            </a:r>
          </a:p>
          <a:p>
            <a:r>
              <a:rPr lang="en-GB" dirty="0"/>
              <a:t>Make sure my teacher is s</a:t>
            </a:r>
            <a:r>
              <a:rPr dirty="0" err="1"/>
              <a:t>upervis</a:t>
            </a:r>
            <a:r>
              <a:rPr lang="en-GB" dirty="0" err="1"/>
              <a:t>ing</a:t>
            </a:r>
            <a:r>
              <a:rPr dirty="0"/>
              <a:t> </a:t>
            </a:r>
            <a:r>
              <a:rPr lang="en-GB" dirty="0"/>
              <a:t>my </a:t>
            </a:r>
            <a:r>
              <a:rPr dirty="0"/>
              <a:t>use of any gardening tools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8618"/>
            <a:ext cx="8229600" cy="879019"/>
          </a:xfrm>
        </p:spPr>
        <p:txBody>
          <a:bodyPr/>
          <a:lstStyle/>
          <a:p>
            <a:r>
              <a:rPr dirty="0"/>
              <a:t>Planting </a:t>
            </a:r>
            <a:r>
              <a:rPr lang="en-GB" dirty="0"/>
              <a:t>s</a:t>
            </a:r>
            <a:r>
              <a:rPr dirty="0" err="1"/>
              <a:t>eeds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5663255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sz="2800" b="1" dirty="0"/>
              <a:t>Steps:</a:t>
            </a:r>
          </a:p>
          <a:p>
            <a:r>
              <a:rPr sz="2800" dirty="0"/>
              <a:t>  Fill pot with soil</a:t>
            </a:r>
          </a:p>
          <a:p>
            <a:r>
              <a:rPr sz="2800" dirty="0"/>
              <a:t>  Make hole with finger </a:t>
            </a:r>
            <a:br>
              <a:rPr lang="en-GB" sz="2800" dirty="0"/>
            </a:br>
            <a:r>
              <a:rPr lang="en-GB" sz="2800" dirty="0"/>
              <a:t>	 </a:t>
            </a:r>
            <a:r>
              <a:rPr sz="2800" dirty="0"/>
              <a:t>or spoon</a:t>
            </a:r>
          </a:p>
          <a:p>
            <a:r>
              <a:rPr sz="2800" dirty="0"/>
              <a:t>  Place seed, cover with soil</a:t>
            </a:r>
          </a:p>
          <a:p>
            <a:r>
              <a:rPr sz="2800" dirty="0"/>
              <a:t>  Lightly water</a:t>
            </a:r>
          </a:p>
          <a:p>
            <a:pPr marL="0" indent="0">
              <a:buNone/>
            </a:pPr>
            <a:endParaRPr lang="en-GB" sz="2800" dirty="0"/>
          </a:p>
          <a:p>
            <a:pPr marL="0" indent="0">
              <a:buNone/>
            </a:pPr>
            <a:r>
              <a:rPr sz="2800" dirty="0"/>
              <a:t>What do plants need to grow?</a:t>
            </a:r>
          </a:p>
        </p:txBody>
      </p:sp>
      <p:pic>
        <p:nvPicPr>
          <p:cNvPr id="4" name="Picture 3" descr="A close-up of a red flower&#10;&#10;AI-generated content may be incorrect.">
            <a:extLst>
              <a:ext uri="{FF2B5EF4-FFF2-40B4-BE49-F238E27FC236}">
                <a16:creationId xmlns:a16="http://schemas.microsoft.com/office/drawing/2014/main" id="{4FCD1290-8C22-0417-3894-2EE044329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5355" y="1750513"/>
            <a:ext cx="2598645" cy="322232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8619"/>
            <a:ext cx="8229600" cy="879018"/>
          </a:xfrm>
        </p:spPr>
        <p:txBody>
          <a:bodyPr/>
          <a:lstStyle/>
          <a:p>
            <a:r>
              <a:rPr lang="en-GB" dirty="0"/>
              <a:t>Check my understanding 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417637"/>
            <a:ext cx="5317299" cy="4708527"/>
          </a:xfrm>
        </p:spPr>
        <p:txBody>
          <a:bodyPr>
            <a:normAutofit/>
          </a:bodyPr>
          <a:lstStyle/>
          <a:p>
            <a:r>
              <a:rPr sz="2800" dirty="0"/>
              <a:t>How did planting feel?</a:t>
            </a:r>
          </a:p>
          <a:p>
            <a:r>
              <a:rPr sz="2800" dirty="0"/>
              <a:t>Why are gardens calming?</a:t>
            </a:r>
          </a:p>
          <a:p>
            <a:r>
              <a:rPr sz="2800" dirty="0"/>
              <a:t>What does your plant need to grow?</a:t>
            </a:r>
          </a:p>
          <a:p>
            <a:pPr marL="0" indent="0">
              <a:buNone/>
            </a:pPr>
            <a:endParaRPr lang="en-GB" sz="2800" dirty="0"/>
          </a:p>
          <a:p>
            <a:pPr marL="0" indent="0">
              <a:buNone/>
            </a:pPr>
            <a:r>
              <a:rPr sz="2800" b="1" dirty="0"/>
              <a:t>Challenge: </a:t>
            </a:r>
            <a:r>
              <a:rPr sz="2800" dirty="0"/>
              <a:t>Observe and care for </a:t>
            </a:r>
            <a:r>
              <a:rPr lang="en-GB" sz="2800" dirty="0"/>
              <a:t>your </a:t>
            </a:r>
            <a:r>
              <a:rPr sz="2800" dirty="0"/>
              <a:t>plant</a:t>
            </a:r>
            <a:r>
              <a:rPr lang="en-GB" sz="2800" dirty="0"/>
              <a:t> at home or in the classroom </a:t>
            </a:r>
            <a:endParaRPr sz="2800" dirty="0"/>
          </a:p>
        </p:txBody>
      </p:sp>
      <p:pic>
        <p:nvPicPr>
          <p:cNvPr id="4" name="Picture 3" descr="Close-up of a plant sprouting out of the ground&#10;&#10;AI-generated content may be incorrect.">
            <a:extLst>
              <a:ext uri="{FF2B5EF4-FFF2-40B4-BE49-F238E27FC236}">
                <a16:creationId xmlns:a16="http://schemas.microsoft.com/office/drawing/2014/main" id="{D7DAA5C6-75DD-6736-9F9B-3C68926C7B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35" t="5676"/>
          <a:stretch>
            <a:fillRect/>
          </a:stretch>
        </p:blipFill>
        <p:spPr>
          <a:xfrm>
            <a:off x="6338170" y="1417637"/>
            <a:ext cx="2805830" cy="436362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34772-3EE3-E78D-DD51-DD503B213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2750"/>
            <a:ext cx="8229600" cy="914161"/>
          </a:xfrm>
        </p:spPr>
        <p:txBody>
          <a:bodyPr>
            <a:normAutofit fontScale="90000"/>
          </a:bodyPr>
          <a:lstStyle/>
          <a:p>
            <a:r>
              <a:rPr lang="en-GB" sz="2800" dirty="0"/>
              <a:t>Optional activity: Sorting food that can be grown, from food that is not grown </a:t>
            </a:r>
          </a:p>
        </p:txBody>
      </p:sp>
      <p:pic>
        <p:nvPicPr>
          <p:cNvPr id="8" name="Content Placeholder 5" descr="A collection of vegetables and fruits&#10;&#10;AI-generated content may be incorrect.">
            <a:extLst>
              <a:ext uri="{FF2B5EF4-FFF2-40B4-BE49-F238E27FC236}">
                <a16:creationId xmlns:a16="http://schemas.microsoft.com/office/drawing/2014/main" id="{2F7326DF-D041-E8C1-21BE-48C21495D7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454" t="8894" r="22724" b="77230"/>
          <a:stretch>
            <a:fillRect/>
          </a:stretch>
        </p:blipFill>
        <p:spPr>
          <a:xfrm>
            <a:off x="3703838" y="1442927"/>
            <a:ext cx="1525861" cy="1233814"/>
          </a:xfrm>
          <a:prstGeom prst="rect">
            <a:avLst/>
          </a:prstGeom>
        </p:spPr>
      </p:pic>
      <p:pic>
        <p:nvPicPr>
          <p:cNvPr id="9" name="Content Placeholder 5" descr="A collection of vegetables and fruits&#10;&#10;AI-generated content may be incorrect.">
            <a:extLst>
              <a:ext uri="{FF2B5EF4-FFF2-40B4-BE49-F238E27FC236}">
                <a16:creationId xmlns:a16="http://schemas.microsoft.com/office/drawing/2014/main" id="{503CBDB9-AD77-2322-B414-E7488F8724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140" t="25799" r="41406" b="60325"/>
          <a:stretch>
            <a:fillRect/>
          </a:stretch>
        </p:blipFill>
        <p:spPr>
          <a:xfrm>
            <a:off x="2164098" y="1562802"/>
            <a:ext cx="1066322" cy="1233814"/>
          </a:xfrm>
          <a:prstGeom prst="rect">
            <a:avLst/>
          </a:prstGeom>
        </p:spPr>
      </p:pic>
      <p:pic>
        <p:nvPicPr>
          <p:cNvPr id="10" name="Content Placeholder 5" descr="A collection of vegetables and fruits&#10;&#10;AI-generated content may be incorrect.">
            <a:extLst>
              <a:ext uri="{FF2B5EF4-FFF2-40B4-BE49-F238E27FC236}">
                <a16:creationId xmlns:a16="http://schemas.microsoft.com/office/drawing/2014/main" id="{4FFBC884-1AF5-104E-BEB3-2D63E4D0A0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448" t="41608" r="52450" b="45677"/>
          <a:stretch>
            <a:fillRect/>
          </a:stretch>
        </p:blipFill>
        <p:spPr>
          <a:xfrm>
            <a:off x="553460" y="1665962"/>
            <a:ext cx="1207327" cy="1130654"/>
          </a:xfrm>
          <a:prstGeom prst="rect">
            <a:avLst/>
          </a:prstGeom>
        </p:spPr>
      </p:pic>
      <p:pic>
        <p:nvPicPr>
          <p:cNvPr id="11" name="Content Placeholder 5" descr="A collection of vegetables and fruits&#10;&#10;AI-generated content may be incorrect.">
            <a:extLst>
              <a:ext uri="{FF2B5EF4-FFF2-40B4-BE49-F238E27FC236}">
                <a16:creationId xmlns:a16="http://schemas.microsoft.com/office/drawing/2014/main" id="{E0A1687B-6795-63A2-50FC-AB3597B778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91" t="23314" r="71929" b="63971"/>
          <a:stretch>
            <a:fillRect/>
          </a:stretch>
        </p:blipFill>
        <p:spPr>
          <a:xfrm>
            <a:off x="553678" y="2972664"/>
            <a:ext cx="1728373" cy="913716"/>
          </a:xfrm>
          <a:prstGeom prst="rect">
            <a:avLst/>
          </a:prstGeom>
        </p:spPr>
      </p:pic>
      <p:pic>
        <p:nvPicPr>
          <p:cNvPr id="12" name="Content Placeholder 5" descr="A collection of vegetables and fruits&#10;&#10;AI-generated content may be incorrect.">
            <a:extLst>
              <a:ext uri="{FF2B5EF4-FFF2-40B4-BE49-F238E27FC236}">
                <a16:creationId xmlns:a16="http://schemas.microsoft.com/office/drawing/2014/main" id="{97515E58-564B-4F87-BD7C-2DC846926C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510" t="42033" r="36595" b="47687"/>
          <a:stretch>
            <a:fillRect/>
          </a:stretch>
        </p:blipFill>
        <p:spPr>
          <a:xfrm>
            <a:off x="2427466" y="2951997"/>
            <a:ext cx="1018315" cy="914161"/>
          </a:xfrm>
          <a:prstGeom prst="rect">
            <a:avLst/>
          </a:prstGeom>
        </p:spPr>
      </p:pic>
      <p:pic>
        <p:nvPicPr>
          <p:cNvPr id="13" name="Content Placeholder 5" descr="A collection of vegetables and fruits&#10;&#10;AI-generated content may be incorrect.">
            <a:extLst>
              <a:ext uri="{FF2B5EF4-FFF2-40B4-BE49-F238E27FC236}">
                <a16:creationId xmlns:a16="http://schemas.microsoft.com/office/drawing/2014/main" id="{91E3879B-1687-4023-15F3-E318BE1C82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8722" t="40307" r="3456" b="45818"/>
          <a:stretch>
            <a:fillRect/>
          </a:stretch>
        </p:blipFill>
        <p:spPr>
          <a:xfrm>
            <a:off x="3763288" y="2772757"/>
            <a:ext cx="1386440" cy="1121079"/>
          </a:xfrm>
          <a:prstGeom prst="rect">
            <a:avLst/>
          </a:prstGeom>
        </p:spPr>
      </p:pic>
      <p:pic>
        <p:nvPicPr>
          <p:cNvPr id="14" name="Content Placeholder 5" descr="A collection of vegetables and fruits&#10;&#10;AI-generated content may be incorrect.">
            <a:extLst>
              <a:ext uri="{FF2B5EF4-FFF2-40B4-BE49-F238E27FC236}">
                <a16:creationId xmlns:a16="http://schemas.microsoft.com/office/drawing/2014/main" id="{1911AEE5-2197-02AB-07E2-3E4EB50636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4259" t="75945" r="1309" b="5429"/>
          <a:stretch>
            <a:fillRect/>
          </a:stretch>
        </p:blipFill>
        <p:spPr>
          <a:xfrm>
            <a:off x="3800016" y="4181064"/>
            <a:ext cx="1312984" cy="1039660"/>
          </a:xfrm>
          <a:prstGeom prst="rect">
            <a:avLst/>
          </a:prstGeom>
        </p:spPr>
      </p:pic>
      <p:pic>
        <p:nvPicPr>
          <p:cNvPr id="15" name="Content Placeholder 5" descr="A collection of vegetables and fruits&#10;&#10;AI-generated content may be incorrect.">
            <a:extLst>
              <a:ext uri="{FF2B5EF4-FFF2-40B4-BE49-F238E27FC236}">
                <a16:creationId xmlns:a16="http://schemas.microsoft.com/office/drawing/2014/main" id="{A0CAC832-49DB-4776-E1C9-08766122B7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8854" t="24803" r="588" b="60563"/>
          <a:stretch>
            <a:fillRect/>
          </a:stretch>
        </p:blipFill>
        <p:spPr>
          <a:xfrm>
            <a:off x="563923" y="4062428"/>
            <a:ext cx="1579188" cy="1167550"/>
          </a:xfrm>
          <a:prstGeom prst="rect">
            <a:avLst/>
          </a:prstGeom>
        </p:spPr>
      </p:pic>
      <p:pic>
        <p:nvPicPr>
          <p:cNvPr id="16" name="Content Placeholder 5" descr="A collection of vegetables and fruits&#10;&#10;AI-generated content may be incorrect.">
            <a:extLst>
              <a:ext uri="{FF2B5EF4-FFF2-40B4-BE49-F238E27FC236}">
                <a16:creationId xmlns:a16="http://schemas.microsoft.com/office/drawing/2014/main" id="{EB8025A6-6A75-D0C9-EAF3-D9BC5F4FF1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7501" t="59232" r="1941" b="26134"/>
          <a:stretch>
            <a:fillRect/>
          </a:stretch>
        </p:blipFill>
        <p:spPr>
          <a:xfrm>
            <a:off x="2016942" y="4062428"/>
            <a:ext cx="1579188" cy="1167550"/>
          </a:xfrm>
          <a:prstGeom prst="rect">
            <a:avLst/>
          </a:prstGeom>
        </p:spPr>
      </p:pic>
      <p:pic>
        <p:nvPicPr>
          <p:cNvPr id="22" name="Picture 21" descr="A screenshot of a phone screen&#10;&#10;AI-generated content may be incorrect.">
            <a:extLst>
              <a:ext uri="{FF2B5EF4-FFF2-40B4-BE49-F238E27FC236}">
                <a16:creationId xmlns:a16="http://schemas.microsoft.com/office/drawing/2014/main" id="{B7588A81-576E-F735-705C-FFC5921897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811" t="31555" r="17842" b="37902"/>
          <a:stretch>
            <a:fillRect/>
          </a:stretch>
        </p:blipFill>
        <p:spPr>
          <a:xfrm>
            <a:off x="6854299" y="1774424"/>
            <a:ext cx="1736241" cy="864572"/>
          </a:xfrm>
          <a:prstGeom prst="rect">
            <a:avLst/>
          </a:prstGeom>
        </p:spPr>
      </p:pic>
      <p:pic>
        <p:nvPicPr>
          <p:cNvPr id="24" name="Picture 23" descr="A collection of food icons&#10;&#10;AI-generated content may be incorrect.">
            <a:extLst>
              <a:ext uri="{FF2B5EF4-FFF2-40B4-BE49-F238E27FC236}">
                <a16:creationId xmlns:a16="http://schemas.microsoft.com/office/drawing/2014/main" id="{13496E19-9940-ECE9-655F-E8F4961955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72" t="72898" r="79583" b="8182"/>
          <a:stretch>
            <a:fillRect/>
          </a:stretch>
        </p:blipFill>
        <p:spPr>
          <a:xfrm>
            <a:off x="7292009" y="4219004"/>
            <a:ext cx="1394791" cy="1010974"/>
          </a:xfrm>
          <a:prstGeom prst="rect">
            <a:avLst/>
          </a:prstGeom>
        </p:spPr>
      </p:pic>
      <p:pic>
        <p:nvPicPr>
          <p:cNvPr id="25" name="Picture 24" descr="A collection of food icons&#10;&#10;AI-generated content may be incorrect.">
            <a:extLst>
              <a:ext uri="{FF2B5EF4-FFF2-40B4-BE49-F238E27FC236}">
                <a16:creationId xmlns:a16="http://schemas.microsoft.com/office/drawing/2014/main" id="{BCAEEB7D-059A-FB0C-7084-E6BBAD96376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063" t="71774" r="50992" b="7246"/>
          <a:stretch>
            <a:fillRect/>
          </a:stretch>
        </p:blipFill>
        <p:spPr>
          <a:xfrm>
            <a:off x="5500150" y="4240042"/>
            <a:ext cx="1220115" cy="980682"/>
          </a:xfrm>
          <a:prstGeom prst="rect">
            <a:avLst/>
          </a:prstGeom>
        </p:spPr>
      </p:pic>
      <p:pic>
        <p:nvPicPr>
          <p:cNvPr id="26" name="Picture 25" descr="A collection of food icons&#10;&#10;AI-generated content may be incorrect.">
            <a:extLst>
              <a:ext uri="{FF2B5EF4-FFF2-40B4-BE49-F238E27FC236}">
                <a16:creationId xmlns:a16="http://schemas.microsoft.com/office/drawing/2014/main" id="{1118C23A-6AD1-B936-5983-55C14F42532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027" t="3362" r="82384" b="72476"/>
          <a:stretch>
            <a:fillRect/>
          </a:stretch>
        </p:blipFill>
        <p:spPr>
          <a:xfrm>
            <a:off x="7491047" y="2731380"/>
            <a:ext cx="791538" cy="1134563"/>
          </a:xfrm>
          <a:prstGeom prst="rect">
            <a:avLst/>
          </a:prstGeom>
        </p:spPr>
      </p:pic>
      <p:pic>
        <p:nvPicPr>
          <p:cNvPr id="27" name="Picture 26" descr="A collection of food icons&#10;&#10;AI-generated content may be incorrect.">
            <a:extLst>
              <a:ext uri="{FF2B5EF4-FFF2-40B4-BE49-F238E27FC236}">
                <a16:creationId xmlns:a16="http://schemas.microsoft.com/office/drawing/2014/main" id="{70538698-51FD-45F8-E934-9AEB395D60A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8051" t="46477" r="28223" b="40679"/>
          <a:stretch>
            <a:fillRect/>
          </a:stretch>
        </p:blipFill>
        <p:spPr>
          <a:xfrm>
            <a:off x="5543580" y="1854089"/>
            <a:ext cx="950387" cy="611396"/>
          </a:xfrm>
          <a:prstGeom prst="rect">
            <a:avLst/>
          </a:prstGeom>
        </p:spPr>
      </p:pic>
      <p:pic>
        <p:nvPicPr>
          <p:cNvPr id="28" name="Picture 27" descr="A collection of food icons&#10;&#10;AI-generated content may be incorrect.">
            <a:extLst>
              <a:ext uri="{FF2B5EF4-FFF2-40B4-BE49-F238E27FC236}">
                <a16:creationId xmlns:a16="http://schemas.microsoft.com/office/drawing/2014/main" id="{6B14265F-B4EA-AE07-94F5-12247A0F154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94" t="37340" r="79294" b="40193"/>
          <a:stretch>
            <a:fillRect/>
          </a:stretch>
        </p:blipFill>
        <p:spPr>
          <a:xfrm>
            <a:off x="5628610" y="2913015"/>
            <a:ext cx="963194" cy="95292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82AE11C-0E3A-DC4E-3C9B-A35E662BB9C0}"/>
              </a:ext>
            </a:extLst>
          </p:cNvPr>
          <p:cNvSpPr txBox="1">
            <a:spLocks/>
          </p:cNvSpPr>
          <p:nvPr/>
        </p:nvSpPr>
        <p:spPr>
          <a:xfrm>
            <a:off x="553460" y="5949863"/>
            <a:ext cx="8108288" cy="25052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700" b="0" dirty="0"/>
              <a:t>Food icons by All-free-</a:t>
            </a:r>
            <a:r>
              <a:rPr lang="en-GB" sz="700" b="0" dirty="0" err="1"/>
              <a:t>download.com</a:t>
            </a:r>
            <a:r>
              <a:rPr lang="en-GB" sz="700" b="0" dirty="0"/>
              <a:t> under Creative Commons attribution license</a:t>
            </a:r>
          </a:p>
        </p:txBody>
      </p:sp>
    </p:spTree>
    <p:extLst>
      <p:ext uri="{BB962C8B-B14F-4D97-AF65-F5344CB8AC3E}">
        <p14:creationId xmlns:p14="http://schemas.microsoft.com/office/powerpoint/2010/main" val="33779756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c7317043-972e-4965-90d2-964e677ed748" xsi:nil="true"/>
    <lcf76f155ced4ddcb4097134ff3c332f xmlns="95c8f19c-67eb-42e4-b09e-68284a1fc300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7B0127FAC89B418B2E422FF4C543E6" ma:contentTypeVersion="20" ma:contentTypeDescription="Create a new document." ma:contentTypeScope="" ma:versionID="7218113d3b95fbbb5907a0c8e07f89d5">
  <xsd:schema xmlns:xsd="http://www.w3.org/2001/XMLSchema" xmlns:xs="http://www.w3.org/2001/XMLSchema" xmlns:p="http://schemas.microsoft.com/office/2006/metadata/properties" xmlns:ns1="http://schemas.microsoft.com/sharepoint/v3" xmlns:ns2="95c8f19c-67eb-42e4-b09e-68284a1fc300" xmlns:ns3="c7317043-972e-4965-90d2-964e677ed748" targetNamespace="http://schemas.microsoft.com/office/2006/metadata/properties" ma:root="true" ma:fieldsID="887e6373fbdc5db697ba8d510880e9c4" ns1:_="" ns2:_="" ns3:_="">
    <xsd:import namespace="http://schemas.microsoft.com/sharepoint/v3"/>
    <xsd:import namespace="95c8f19c-67eb-42e4-b09e-68284a1fc300"/>
    <xsd:import namespace="c7317043-972e-4965-90d2-964e677ed74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7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8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c8f19c-67eb-42e4-b09e-68284a1fc3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2c8d5fda-b97d-42c6-97e2-f76465e161c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317043-972e-4965-90d2-964e677ed748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231f93b1-c0de-41b2-8ebe-6c58a231022d}" ma:internalName="TaxCatchAll" ma:showField="CatchAllData" ma:web="c7317043-972e-4965-90d2-964e677ed74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A9D1827-537E-42E3-B531-27945C099CD2}">
  <ds:schemaRefs>
    <ds:schemaRef ds:uri="http://purl.org/dc/elements/1.1/"/>
    <ds:schemaRef ds:uri="http://purl.org/dc/terms/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c7317043-972e-4965-90d2-964e677ed748"/>
    <ds:schemaRef ds:uri="http://schemas.openxmlformats.org/package/2006/metadata/core-properties"/>
    <ds:schemaRef ds:uri="95c8f19c-67eb-42e4-b09e-68284a1fc300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A3741BF6-BC20-41C0-BEFC-2BC90B76777F}">
  <ds:schemaRefs>
    <ds:schemaRef ds:uri="95c8f19c-67eb-42e4-b09e-68284a1fc300"/>
    <ds:schemaRef ds:uri="c7317043-972e-4965-90d2-964e677ed74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7842911-4B1E-4BB7-9CEC-63779EAC71AD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37c354b2-85b0-47f5-b222-07b48d774ee3}" enabled="0" method="" siteId="{37c354b2-85b0-47f5-b222-07b48d774ee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281</Words>
  <Application>Microsoft Macintosh PowerPoint</Application>
  <PresentationFormat>On-screen Show (4:3)</PresentationFormat>
  <Paragraphs>41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Aptos</vt:lpstr>
      <vt:lpstr>Arial</vt:lpstr>
      <vt:lpstr>Verdana</vt:lpstr>
      <vt:lpstr>Office Theme</vt:lpstr>
      <vt:lpstr>PowerPoint Presentation</vt:lpstr>
      <vt:lpstr>Can you remember? </vt:lpstr>
      <vt:lpstr>Learning objective</vt:lpstr>
      <vt:lpstr>Success Criteria</vt:lpstr>
      <vt:lpstr>Why are hospital gardens important? </vt:lpstr>
      <vt:lpstr>We must remain safe by…</vt:lpstr>
      <vt:lpstr>Planting seeds</vt:lpstr>
      <vt:lpstr>Check my understanding </vt:lpstr>
      <vt:lpstr>Optional activity: Sorting food that can be grown, from food that is not grown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Bailey Julie</dc:creator>
  <cp:keywords/>
  <dc:description>generated using python-pptx</dc:description>
  <cp:lastModifiedBy>BARLOW, Michael (NHS NORTH EAST AND NORTH CUMBRIA ICB - 00P)</cp:lastModifiedBy>
  <cp:revision>10</cp:revision>
  <dcterms:created xsi:type="dcterms:W3CDTF">2013-01-27T09:14:16Z</dcterms:created>
  <dcterms:modified xsi:type="dcterms:W3CDTF">2026-02-18T14:23:09Z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0x010100117B0127FAC89B418B2E422FF4C543E6</vt:lpwstr>
  </property>
  <property fmtid="{D5CDD505-2E9C-101B-9397-08002B2CF9AE}" pid="3" name="MediaServiceImageTags">
    <vt:lpwstr/>
  </property>
</Properties>
</file>