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256" r:id="rId5"/>
    <p:sldId id="260" r:id="rId6"/>
    <p:sldId id="264" r:id="rId7"/>
    <p:sldId id="258" r:id="rId8"/>
    <p:sldId id="261" r:id="rId9"/>
    <p:sldId id="259" r:id="rId10"/>
    <p:sldId id="262" r:id="rId11"/>
    <p:sldId id="263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094711-B1D4-4B37-B692-F4A20FCD385D}" v="160" dt="2025-09-05T15:34:05.8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65"/>
  </p:normalViewPr>
  <p:slideViewPr>
    <p:cSldViewPr snapToGrid="0">
      <p:cViewPr varScale="1">
        <p:scale>
          <a:sx n="102" d="100"/>
          <a:sy n="102" d="100"/>
        </p:scale>
        <p:origin x="2368" y="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B40A0-D147-5D42-ADD8-63D5798F27A9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9E581-8769-0A40-A83B-7F47B4346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13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9E581-8769-0A40-A83B-7F47B43461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78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8A0E575-C1FF-04A9-8EE5-19BFE8B1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4529"/>
            <a:ext cx="8229600" cy="914161"/>
          </a:xfrm>
          <a:prstGeom prst="rect">
            <a:avLst/>
          </a:prstGeom>
        </p:spPr>
        <p:txBody>
          <a:bodyPr anchor="t"/>
          <a:lstStyle>
            <a:lvl1pPr algn="l">
              <a:defRPr sz="3600" b="1" i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96845F-3923-2621-CE7E-CB28EEF34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1868"/>
            <a:ext cx="8229600" cy="40144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8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8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FF395E7-6659-ABFD-8CED-CF07D5C9F0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5819474"/>
            <a:ext cx="2133600" cy="365125"/>
          </a:xfrm>
          <a:prstGeom prst="rect">
            <a:avLst/>
          </a:prstGeom>
        </p:spPr>
        <p:txBody>
          <a:bodyPr/>
          <a:lstStyle/>
          <a:p>
            <a:fld id="{5BCAD085-E8A6-8845-BD4E-CB4CCA059FC4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24DC450-B541-D7DD-4737-F2FD3B60D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581947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E0E07EF-0DB7-2971-8B3E-0273740F8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5819474"/>
            <a:ext cx="2133600" cy="365125"/>
          </a:xfrm>
          <a:prstGeom prst="rect">
            <a:avLst/>
          </a:prstGeo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85F720-0FBB-6887-ADA3-7D7466C4ED7B}"/>
              </a:ext>
            </a:extLst>
          </p:cNvPr>
          <p:cNvGrpSpPr/>
          <p:nvPr userDrawn="1"/>
        </p:nvGrpSpPr>
        <p:grpSpPr>
          <a:xfrm>
            <a:off x="0" y="6328007"/>
            <a:ext cx="8758719" cy="380572"/>
            <a:chOff x="0" y="6369103"/>
            <a:chExt cx="8758719" cy="38057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C6FA22-1EBD-FB72-00AB-733B6C004196}"/>
                </a:ext>
              </a:extLst>
            </p:cNvPr>
            <p:cNvSpPr/>
            <p:nvPr userDrawn="1"/>
          </p:nvSpPr>
          <p:spPr>
            <a:xfrm>
              <a:off x="0" y="6382766"/>
              <a:ext cx="7489861" cy="36690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E918480-D16C-7553-D015-49F6F0E211F1}"/>
                </a:ext>
              </a:extLst>
            </p:cNvPr>
            <p:cNvSpPr/>
            <p:nvPr userDrawn="1"/>
          </p:nvSpPr>
          <p:spPr>
            <a:xfrm>
              <a:off x="7319911" y="6369103"/>
              <a:ext cx="380571" cy="380571"/>
            </a:xfrm>
            <a:prstGeom prst="ellipse">
              <a:avLst/>
            </a:prstGeom>
            <a:solidFill>
              <a:srgbClr val="00B0F0"/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EFA8002-9493-88EF-6014-2EE94D66BB6B}"/>
                </a:ext>
              </a:extLst>
            </p:cNvPr>
            <p:cNvSpPr/>
            <p:nvPr userDrawn="1"/>
          </p:nvSpPr>
          <p:spPr>
            <a:xfrm>
              <a:off x="8378148" y="6369103"/>
              <a:ext cx="380571" cy="380571"/>
            </a:xfrm>
            <a:prstGeom prst="ellipse">
              <a:avLst/>
            </a:prstGeom>
            <a:solidFill>
              <a:srgbClr val="00B050"/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1AAD5AC-3CA0-3C5D-BC98-07147B78562A}"/>
                </a:ext>
              </a:extLst>
            </p:cNvPr>
            <p:cNvSpPr/>
            <p:nvPr userDrawn="1"/>
          </p:nvSpPr>
          <p:spPr>
            <a:xfrm>
              <a:off x="7854167" y="6369103"/>
              <a:ext cx="380571" cy="38057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61B3BBF-BCB6-5CD2-DDE4-DE097D0CC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544530"/>
            <a:ext cx="8229600" cy="835903"/>
          </a:xfrm>
          <a:prstGeom prst="rect">
            <a:avLst/>
          </a:prstGeom>
        </p:spPr>
        <p:txBody>
          <a:bodyPr anchor="t"/>
          <a:lstStyle>
            <a:lvl1pPr algn="l">
              <a:defRPr sz="3600" b="1" i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D99A754-5C19-F949-CBB5-34F6E59DB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525322"/>
            <a:ext cx="8229600" cy="41340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0498574-6DD1-5DB7-604B-1B4C21BF1F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5831656"/>
            <a:ext cx="2133600" cy="365125"/>
          </a:xfrm>
          <a:prstGeom prst="rect">
            <a:avLst/>
          </a:prstGeom>
        </p:spPr>
        <p:txBody>
          <a:bodyPr/>
          <a:lstStyle/>
          <a:p>
            <a:fld id="{5BCAD085-E8A6-8845-BD4E-CB4CCA059FC4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D443BFF-893C-E4F0-5FF4-A7DDE67F7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58316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FD13D0C-0203-39AC-3181-141926596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5831656"/>
            <a:ext cx="2133600" cy="365125"/>
          </a:xfrm>
          <a:prstGeom prst="rect">
            <a:avLst/>
          </a:prstGeo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816732-15DB-F532-8016-34AE075110CF}"/>
              </a:ext>
            </a:extLst>
          </p:cNvPr>
          <p:cNvGrpSpPr/>
          <p:nvPr userDrawn="1"/>
        </p:nvGrpSpPr>
        <p:grpSpPr>
          <a:xfrm>
            <a:off x="0" y="6328007"/>
            <a:ext cx="8758719" cy="380572"/>
            <a:chOff x="0" y="6369103"/>
            <a:chExt cx="8758719" cy="38057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F224BB-6A14-DE79-B8C8-BA3C9C04AE74}"/>
                </a:ext>
              </a:extLst>
            </p:cNvPr>
            <p:cNvSpPr/>
            <p:nvPr userDrawn="1"/>
          </p:nvSpPr>
          <p:spPr>
            <a:xfrm>
              <a:off x="0" y="6382766"/>
              <a:ext cx="7489861" cy="36690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FC9C371-908F-6694-2EBE-243E7B6C2355}"/>
                </a:ext>
              </a:extLst>
            </p:cNvPr>
            <p:cNvSpPr/>
            <p:nvPr userDrawn="1"/>
          </p:nvSpPr>
          <p:spPr>
            <a:xfrm>
              <a:off x="7319911" y="6369103"/>
              <a:ext cx="380571" cy="380571"/>
            </a:xfrm>
            <a:prstGeom prst="ellipse">
              <a:avLst/>
            </a:prstGeom>
            <a:solidFill>
              <a:srgbClr val="00B0F0"/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FB519CD-B53B-D83C-5457-4BB27B5AC137}"/>
                </a:ext>
              </a:extLst>
            </p:cNvPr>
            <p:cNvSpPr/>
            <p:nvPr userDrawn="1"/>
          </p:nvSpPr>
          <p:spPr>
            <a:xfrm>
              <a:off x="8378148" y="6369103"/>
              <a:ext cx="380571" cy="380571"/>
            </a:xfrm>
            <a:prstGeom prst="ellipse">
              <a:avLst/>
            </a:prstGeom>
            <a:solidFill>
              <a:srgbClr val="00B050"/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9AEB2F-C867-F7B8-8257-A6DBF7F9DB23}"/>
                </a:ext>
              </a:extLst>
            </p:cNvPr>
            <p:cNvSpPr/>
            <p:nvPr userDrawn="1"/>
          </p:nvSpPr>
          <p:spPr>
            <a:xfrm>
              <a:off x="7854167" y="6369103"/>
              <a:ext cx="380571" cy="38057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444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4804"/>
            <a:ext cx="8229600" cy="750014"/>
          </a:xfrm>
        </p:spPr>
        <p:txBody>
          <a:bodyPr anchor="t"/>
          <a:lstStyle>
            <a:lvl1pPr algn="l">
              <a:defRPr sz="36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BCAD085-E8A6-8845-BD4E-CB4CCA059FC4}" type="datetimeFigureOut">
              <a:rPr lang="en-US" smtClean="0"/>
              <a:pPr/>
              <a:t>12/23/25</a:t>
            </a:fld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4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pushing a wheelbarrow&#10;&#10;AI-generated content may be incorrect.">
            <a:extLst>
              <a:ext uri="{FF2B5EF4-FFF2-40B4-BE49-F238E27FC236}">
                <a16:creationId xmlns:a16="http://schemas.microsoft.com/office/drawing/2014/main" id="{AC6502C0-F971-589F-78F4-16FC002D06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" t="42037" r="-31" b="26793"/>
          <a:stretch>
            <a:fillRect/>
          </a:stretch>
        </p:blipFill>
        <p:spPr>
          <a:xfrm>
            <a:off x="582893" y="2577674"/>
            <a:ext cx="7207864" cy="351045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82877" y="2962750"/>
            <a:ext cx="2098110" cy="14221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2000" b="1" dirty="0"/>
              <a:t>The </a:t>
            </a:r>
            <a:r>
              <a:rPr lang="en-GB" sz="2000" b="1" dirty="0"/>
              <a:t>r</a:t>
            </a:r>
            <a:r>
              <a:rPr sz="2000" b="1" dirty="0"/>
              <a:t>ole of an NHS Gardener (KS1)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4BCBED3-B003-34A3-18F7-E49C0D7DD59A}"/>
              </a:ext>
            </a:extLst>
          </p:cNvPr>
          <p:cNvSpPr txBox="1">
            <a:spLocks/>
          </p:cNvSpPr>
          <p:nvPr/>
        </p:nvSpPr>
        <p:spPr>
          <a:xfrm>
            <a:off x="457200" y="57902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6000" dirty="0"/>
              <a:t>Mini Scrubs NHS – </a:t>
            </a:r>
            <a:br>
              <a:rPr lang="en-GB" dirty="0"/>
            </a:br>
            <a:r>
              <a:rPr lang="en-GB" sz="4400" b="0" dirty="0"/>
              <a:t>Lesson 3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3D8708-2897-6809-ADD9-FB4E5B81C805}"/>
              </a:ext>
            </a:extLst>
          </p:cNvPr>
          <p:cNvCxnSpPr>
            <a:cxnSpLocks/>
          </p:cNvCxnSpPr>
          <p:nvPr/>
        </p:nvCxnSpPr>
        <p:spPr>
          <a:xfrm>
            <a:off x="582461" y="2542737"/>
            <a:ext cx="7208728" cy="1"/>
          </a:xfrm>
          <a:prstGeom prst="line">
            <a:avLst/>
          </a:prstGeom>
          <a:ln w="60325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te of food with meat and rice&#10;&#10;AI-generated content may be incorrect.">
            <a:extLst>
              <a:ext uri="{FF2B5EF4-FFF2-40B4-BE49-F238E27FC236}">
                <a16:creationId xmlns:a16="http://schemas.microsoft.com/office/drawing/2014/main" id="{25A76201-03EE-C4E4-217F-1482C79EC6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049" t="8669" r="19700" b="2518"/>
          <a:stretch>
            <a:fillRect/>
          </a:stretch>
        </p:blipFill>
        <p:spPr>
          <a:xfrm rot="5400000">
            <a:off x="4065463" y="1047629"/>
            <a:ext cx="5296971" cy="48600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1958"/>
            <a:ext cx="8229600" cy="885680"/>
          </a:xfrm>
        </p:spPr>
        <p:txBody>
          <a:bodyPr/>
          <a:lstStyle/>
          <a:p>
            <a:r>
              <a:rPr lang="en-GB" dirty="0"/>
              <a:t>Can you remember? 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1" y="1600200"/>
            <a:ext cx="382669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Last lesson we talked about the role of an </a:t>
            </a:r>
            <a:r>
              <a:rPr sz="2800" dirty="0"/>
              <a:t>NHS Chef</a:t>
            </a:r>
          </a:p>
          <a:p>
            <a:r>
              <a:rPr sz="2800" dirty="0"/>
              <a:t> What does the NHS chef do?</a:t>
            </a:r>
          </a:p>
          <a:p>
            <a:r>
              <a:rPr sz="2800" dirty="0"/>
              <a:t> What foods did we discuss?</a:t>
            </a:r>
            <a:endParaRPr lang="en-GB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554EB-F495-A116-A445-C5533B930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8618"/>
            <a:ext cx="8229600" cy="879019"/>
          </a:xfrm>
        </p:spPr>
        <p:txBody>
          <a:bodyPr/>
          <a:lstStyle/>
          <a:p>
            <a:r>
              <a:rPr lang="en-GB" dirty="0"/>
              <a:t>Learning objective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EBC9E-1167-38C6-45DD-2C3AF09DCC2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6858000" cy="125573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 can describe the role of a gardener working in the NHS.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close-up of white flowers&#10;&#10;AI-generated content may be incorrect.">
            <a:extLst>
              <a:ext uri="{FF2B5EF4-FFF2-40B4-BE49-F238E27FC236}">
                <a16:creationId xmlns:a16="http://schemas.microsoft.com/office/drawing/2014/main" id="{F9679F95-5F4F-C5DF-F93D-DA1845DD4E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62" t="20555" r="2867" b="41891"/>
          <a:stretch>
            <a:fillRect/>
          </a:stretch>
        </p:blipFill>
        <p:spPr>
          <a:xfrm>
            <a:off x="457200" y="3040693"/>
            <a:ext cx="8686800" cy="281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41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1144"/>
            <a:ext cx="8229600" cy="866493"/>
          </a:xfrm>
        </p:spPr>
        <p:txBody>
          <a:bodyPr/>
          <a:lstStyle/>
          <a:p>
            <a:r>
              <a:rPr dirty="0"/>
              <a:t>Success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199" y="1540702"/>
            <a:ext cx="6306856" cy="45854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2800" dirty="0"/>
              <a:t>By the end of this lesson, </a:t>
            </a:r>
            <a:r>
              <a:rPr lang="en-GB" sz="2800" dirty="0"/>
              <a:t>I </a:t>
            </a:r>
            <a:r>
              <a:rPr sz="2800" dirty="0"/>
              <a:t>will be able to:</a:t>
            </a:r>
          </a:p>
          <a:p>
            <a:r>
              <a:rPr sz="2800" dirty="0"/>
              <a:t>Describe the role of an NHS gardener</a:t>
            </a:r>
          </a:p>
          <a:p>
            <a:r>
              <a:rPr sz="2800" dirty="0"/>
              <a:t>Explain how gardens and plants can help people feel better</a:t>
            </a:r>
          </a:p>
          <a:p>
            <a:r>
              <a:rPr sz="2800" dirty="0"/>
              <a:t>Participate in planting seeds and understand basic plant care</a:t>
            </a:r>
          </a:p>
        </p:txBody>
      </p:sp>
      <p:pic>
        <p:nvPicPr>
          <p:cNvPr id="6" name="Picture 5" descr="Close-up of a tree branch&#10;&#10;AI-generated content may be incorrect.">
            <a:extLst>
              <a:ext uri="{FF2B5EF4-FFF2-40B4-BE49-F238E27FC236}">
                <a16:creationId xmlns:a16="http://schemas.microsoft.com/office/drawing/2014/main" id="{44992BE3-2948-4073-6CE0-96F8929B1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705" r="298"/>
          <a:stretch>
            <a:fillRect/>
          </a:stretch>
        </p:blipFill>
        <p:spPr>
          <a:xfrm>
            <a:off x="6964469" y="-1"/>
            <a:ext cx="2179531" cy="612524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Why are hospital gardens important? 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6052075" cy="4525963"/>
          </a:xfrm>
        </p:spPr>
        <p:txBody>
          <a:bodyPr>
            <a:normAutofit/>
          </a:bodyPr>
          <a:lstStyle/>
          <a:p>
            <a:r>
              <a:rPr sz="2800" dirty="0"/>
              <a:t>Provide fresh produce for meals</a:t>
            </a:r>
          </a:p>
          <a:p>
            <a:r>
              <a:rPr sz="2800" dirty="0"/>
              <a:t>Help people feel calm and relaxed</a:t>
            </a:r>
          </a:p>
          <a:p>
            <a:r>
              <a:rPr sz="2800" dirty="0"/>
              <a:t>Support mental and physical health</a:t>
            </a:r>
            <a:endParaRPr lang="en-GB" sz="2800" dirty="0"/>
          </a:p>
          <a:p>
            <a:pPr marL="0" indent="0">
              <a:buNone/>
            </a:pPr>
            <a:endParaRPr sz="2800" dirty="0"/>
          </a:p>
          <a:p>
            <a:r>
              <a:rPr sz="2800" dirty="0"/>
              <a:t>Have you ever visited or grown something in a garden?</a:t>
            </a:r>
          </a:p>
        </p:txBody>
      </p:sp>
      <p:pic>
        <p:nvPicPr>
          <p:cNvPr id="5" name="Picture 4" descr="A group of onions on a white background&#10;&#10;AI-generated content may be incorrect.">
            <a:extLst>
              <a:ext uri="{FF2B5EF4-FFF2-40B4-BE49-F238E27FC236}">
                <a16:creationId xmlns:a16="http://schemas.microsoft.com/office/drawing/2014/main" id="{48BA8DE2-B457-C54E-BF99-1A58DE067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637" y="2633665"/>
            <a:ext cx="2110180" cy="1590669"/>
          </a:xfrm>
          <a:prstGeom prst="rect">
            <a:avLst/>
          </a:prstGeom>
        </p:spPr>
      </p:pic>
      <p:pic>
        <p:nvPicPr>
          <p:cNvPr id="9" name="Picture 8" descr="A head of cabbage on a white background&#10;&#10;AI-generated content may be incorrect.">
            <a:extLst>
              <a:ext uri="{FF2B5EF4-FFF2-40B4-BE49-F238E27FC236}">
                <a16:creationId xmlns:a16="http://schemas.microsoft.com/office/drawing/2014/main" id="{3D36BF54-13D7-91DE-A5BF-03BFA5B6B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419" y="4443412"/>
            <a:ext cx="1790619" cy="1518977"/>
          </a:xfrm>
          <a:prstGeom prst="rect">
            <a:avLst/>
          </a:prstGeom>
        </p:spPr>
      </p:pic>
      <p:pic>
        <p:nvPicPr>
          <p:cNvPr id="6" name="Picture 5" descr="A group of carrots on a black background&#10;&#10;AI-generated content may be incorrect.">
            <a:extLst>
              <a:ext uri="{FF2B5EF4-FFF2-40B4-BE49-F238E27FC236}">
                <a16:creationId xmlns:a16="http://schemas.microsoft.com/office/drawing/2014/main" id="{EBE83544-DFD6-DD95-59E0-54BE5CB2C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6057" y="576197"/>
            <a:ext cx="1945339" cy="173459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8618"/>
            <a:ext cx="8229600" cy="879019"/>
          </a:xfrm>
        </p:spPr>
        <p:txBody>
          <a:bodyPr/>
          <a:lstStyle/>
          <a:p>
            <a:r>
              <a:rPr lang="en-GB" dirty="0"/>
              <a:t>We must remain safe by…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512517"/>
            <a:ext cx="8229600" cy="4525963"/>
          </a:xfrm>
        </p:spPr>
        <p:txBody>
          <a:bodyPr/>
          <a:lstStyle/>
          <a:p>
            <a:r>
              <a:rPr lang="en-GB" dirty="0"/>
              <a:t>Washing our hands after touching the soil </a:t>
            </a:r>
          </a:p>
          <a:p>
            <a:r>
              <a:rPr dirty="0"/>
              <a:t>Check for any allergies related to soil, plants, or seeds</a:t>
            </a:r>
          </a:p>
          <a:p>
            <a:r>
              <a:rPr lang="en-GB" dirty="0"/>
              <a:t>Wear </a:t>
            </a:r>
            <a:r>
              <a:rPr dirty="0"/>
              <a:t>protective clothing to prevent mess</a:t>
            </a:r>
          </a:p>
          <a:p>
            <a:r>
              <a:rPr lang="en-GB" dirty="0"/>
              <a:t>Make sure my teacher is s</a:t>
            </a:r>
            <a:r>
              <a:rPr dirty="0" err="1"/>
              <a:t>upervis</a:t>
            </a:r>
            <a:r>
              <a:rPr lang="en-GB" dirty="0" err="1"/>
              <a:t>ing</a:t>
            </a:r>
            <a:r>
              <a:rPr dirty="0"/>
              <a:t> </a:t>
            </a:r>
            <a:r>
              <a:rPr lang="en-GB" dirty="0"/>
              <a:t>my </a:t>
            </a:r>
            <a:r>
              <a:rPr dirty="0"/>
              <a:t>use of any gardening tools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8618"/>
            <a:ext cx="8229600" cy="879019"/>
          </a:xfrm>
        </p:spPr>
        <p:txBody>
          <a:bodyPr/>
          <a:lstStyle/>
          <a:p>
            <a:r>
              <a:rPr dirty="0"/>
              <a:t>Planting </a:t>
            </a:r>
            <a:r>
              <a:rPr lang="en-GB" dirty="0"/>
              <a:t>s</a:t>
            </a:r>
            <a:r>
              <a:rPr dirty="0" err="1"/>
              <a:t>eeds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566325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2800" b="1" dirty="0"/>
              <a:t>Steps:</a:t>
            </a:r>
          </a:p>
          <a:p>
            <a:r>
              <a:rPr sz="2800" dirty="0"/>
              <a:t>  Fill pot with soil</a:t>
            </a:r>
          </a:p>
          <a:p>
            <a:r>
              <a:rPr sz="2800" dirty="0"/>
              <a:t>  Make hole with finger </a:t>
            </a:r>
            <a:br>
              <a:rPr lang="en-GB" sz="2800" dirty="0"/>
            </a:br>
            <a:r>
              <a:rPr lang="en-GB" sz="2800" dirty="0"/>
              <a:t>	 </a:t>
            </a:r>
            <a:r>
              <a:rPr sz="2800" dirty="0"/>
              <a:t>or spoon</a:t>
            </a:r>
          </a:p>
          <a:p>
            <a:r>
              <a:rPr sz="2800" dirty="0"/>
              <a:t>  Place seed, cover with soil</a:t>
            </a:r>
          </a:p>
          <a:p>
            <a:r>
              <a:rPr sz="2800" dirty="0"/>
              <a:t>  Lightly water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sz="2800" dirty="0"/>
              <a:t>What do plants need to grow?</a:t>
            </a:r>
          </a:p>
        </p:txBody>
      </p:sp>
      <p:pic>
        <p:nvPicPr>
          <p:cNvPr id="6" name="Picture 5" descr="A close-up of a red flower&#10;&#10;AI-generated content may be incorrect.">
            <a:extLst>
              <a:ext uri="{FF2B5EF4-FFF2-40B4-BE49-F238E27FC236}">
                <a16:creationId xmlns:a16="http://schemas.microsoft.com/office/drawing/2014/main" id="{900238C0-EBBA-CC3C-F8CE-EE6D72D3C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354" y="1750512"/>
            <a:ext cx="2598646" cy="322232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8619"/>
            <a:ext cx="8229600" cy="879018"/>
          </a:xfrm>
        </p:spPr>
        <p:txBody>
          <a:bodyPr/>
          <a:lstStyle/>
          <a:p>
            <a:r>
              <a:rPr lang="en-GB" dirty="0"/>
              <a:t>Check my understanding 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417637"/>
            <a:ext cx="5317299" cy="4708527"/>
          </a:xfrm>
        </p:spPr>
        <p:txBody>
          <a:bodyPr>
            <a:normAutofit/>
          </a:bodyPr>
          <a:lstStyle/>
          <a:p>
            <a:r>
              <a:rPr sz="2800" dirty="0"/>
              <a:t>How did planting feel?</a:t>
            </a:r>
          </a:p>
          <a:p>
            <a:r>
              <a:rPr sz="2800" dirty="0"/>
              <a:t>Why are gardens calming?</a:t>
            </a:r>
          </a:p>
          <a:p>
            <a:r>
              <a:rPr sz="2800" dirty="0"/>
              <a:t>What does your plant need to grow?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sz="2800" b="1" dirty="0"/>
              <a:t>Challenge: </a:t>
            </a:r>
            <a:r>
              <a:rPr sz="2800" dirty="0"/>
              <a:t>Observe and care for </a:t>
            </a:r>
            <a:r>
              <a:rPr lang="en-GB" sz="2800" dirty="0"/>
              <a:t>your </a:t>
            </a:r>
            <a:r>
              <a:rPr sz="2800" dirty="0"/>
              <a:t>plant</a:t>
            </a:r>
            <a:r>
              <a:rPr lang="en-GB" sz="2800" dirty="0"/>
              <a:t> at home or in the classroom </a:t>
            </a:r>
            <a:endParaRPr sz="2800" dirty="0"/>
          </a:p>
        </p:txBody>
      </p:sp>
      <p:pic>
        <p:nvPicPr>
          <p:cNvPr id="6" name="Picture 5" descr="Close-up of a plant sprouting out of the ground&#10;&#10;AI-generated content may be incorrect.">
            <a:extLst>
              <a:ext uri="{FF2B5EF4-FFF2-40B4-BE49-F238E27FC236}">
                <a16:creationId xmlns:a16="http://schemas.microsoft.com/office/drawing/2014/main" id="{F305B6B5-D27D-2967-6FE5-4E99B2CFD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400" y="1417636"/>
            <a:ext cx="2831600" cy="436362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34772-3EE3-E78D-DD51-DD503B21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9666"/>
            <a:ext cx="8229600" cy="835152"/>
          </a:xfrm>
        </p:spPr>
        <p:txBody>
          <a:bodyPr>
            <a:normAutofit fontScale="90000"/>
          </a:bodyPr>
          <a:lstStyle/>
          <a:p>
            <a:r>
              <a:rPr lang="en-GB" sz="2800" dirty="0"/>
              <a:t>Optional activity: Sorting food that can be grown from food that is not grown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056931-6B6E-6A8B-F465-CD3468BDD2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786" y="1847530"/>
            <a:ext cx="8868427" cy="454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75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7B0127FAC89B418B2E422FF4C543E6" ma:contentTypeVersion="20" ma:contentTypeDescription="Create a new document." ma:contentTypeScope="" ma:versionID="7218113d3b95fbbb5907a0c8e07f89d5">
  <xsd:schema xmlns:xsd="http://www.w3.org/2001/XMLSchema" xmlns:xs="http://www.w3.org/2001/XMLSchema" xmlns:p="http://schemas.microsoft.com/office/2006/metadata/properties" xmlns:ns1="http://schemas.microsoft.com/sharepoint/v3" xmlns:ns2="95c8f19c-67eb-42e4-b09e-68284a1fc300" xmlns:ns3="c7317043-972e-4965-90d2-964e677ed748" targetNamespace="http://schemas.microsoft.com/office/2006/metadata/properties" ma:root="true" ma:fieldsID="887e6373fbdc5db697ba8d510880e9c4" ns1:_="" ns2:_="" ns3:_="">
    <xsd:import namespace="http://schemas.microsoft.com/sharepoint/v3"/>
    <xsd:import namespace="95c8f19c-67eb-42e4-b09e-68284a1fc300"/>
    <xsd:import namespace="c7317043-972e-4965-90d2-964e677ed7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c8f19c-67eb-42e4-b09e-68284a1fc3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c8d5fda-b97d-42c6-97e2-f76465e161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317043-972e-4965-90d2-964e677ed748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231f93b1-c0de-41b2-8ebe-6c58a231022d}" ma:internalName="TaxCatchAll" ma:showField="CatchAllData" ma:web="c7317043-972e-4965-90d2-964e677ed74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c7317043-972e-4965-90d2-964e677ed748" xsi:nil="true"/>
    <lcf76f155ced4ddcb4097134ff3c332f xmlns="95c8f19c-67eb-42e4-b09e-68284a1fc30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3741BF6-BC20-41C0-BEFC-2BC90B76777F}">
  <ds:schemaRefs>
    <ds:schemaRef ds:uri="95c8f19c-67eb-42e4-b09e-68284a1fc300"/>
    <ds:schemaRef ds:uri="c7317043-972e-4965-90d2-964e677ed74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7842911-4B1E-4BB7-9CEC-63779EAC71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9D1827-537E-42E3-B531-27945C099CD2}">
  <ds:schemaRefs>
    <ds:schemaRef ds:uri="http://schemas.microsoft.com/office/2006/metadata/properties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c7317043-972e-4965-90d2-964e677ed748"/>
    <ds:schemaRef ds:uri="http://schemas.microsoft.com/office/2006/documentManagement/types"/>
    <ds:schemaRef ds:uri="95c8f19c-67eb-42e4-b09e-68284a1fc300"/>
    <ds:schemaRef ds:uri="http://schemas.microsoft.com/sharepoint/v3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269</Words>
  <Application>Microsoft Macintosh PowerPoint</Application>
  <PresentationFormat>On-screen Show (4:3)</PresentationFormat>
  <Paragraphs>40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Arial</vt:lpstr>
      <vt:lpstr>Verdana</vt:lpstr>
      <vt:lpstr>Office Theme</vt:lpstr>
      <vt:lpstr>PowerPoint Presentation</vt:lpstr>
      <vt:lpstr>Can you remember? </vt:lpstr>
      <vt:lpstr>Learning objective</vt:lpstr>
      <vt:lpstr>Success Criteria</vt:lpstr>
      <vt:lpstr>Why are hospital gardens important? </vt:lpstr>
      <vt:lpstr>We must remain safe by…</vt:lpstr>
      <vt:lpstr>Planting seeds</vt:lpstr>
      <vt:lpstr>Check my understanding </vt:lpstr>
      <vt:lpstr>Optional activity: Sorting food that can be grown from food that is not grown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Bailey Julie</dc:creator>
  <cp:keywords/>
  <dc:description>generated using python-pptx</dc:description>
  <cp:lastModifiedBy>BARLOW, Michael (NHS NORTH EAST AND NORTH CUMBRIA ICB - 00P)</cp:lastModifiedBy>
  <cp:revision>6</cp:revision>
  <dcterms:created xsi:type="dcterms:W3CDTF">2013-01-27T09:14:16Z</dcterms:created>
  <dcterms:modified xsi:type="dcterms:W3CDTF">2025-12-23T16:28:20Z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0x010100117B0127FAC89B418B2E422FF4C543E6</vt:lpwstr>
  </property>
  <property fmtid="{D5CDD505-2E9C-101B-9397-08002B2CF9AE}" pid="3" name="MediaServiceImageTags">
    <vt:lpwstr/>
  </property>
</Properties>
</file>