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889D0-A80A-50BC-1090-17F43C97B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394008-5371-FD5A-DD1D-67165D5B1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7D5E1-4024-7585-9759-5756A8F17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56C02-F8B2-0E97-6C67-2F07696D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7F289-12F4-ED8D-4859-1C7C4D3DB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83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1BAC1-761D-259F-9A9D-C43CE201F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751472-CBE2-90EF-0175-D2F57214A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34974-D88A-A38C-B818-94F993080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5643B-0DC2-E00B-4F85-A4E835DBF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FE1F2-5029-A20E-942E-8D9251D43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4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F5E5F3-CF16-5F62-3558-726CC06D8A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2200C5-70BE-4ECD-4BE9-E4AA34AC4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9F589-B272-1822-2DAE-EF745F80E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39AD1-5EB6-3511-7D9F-BF32D04A4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68E3-C9FB-77EE-5046-F4495E72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68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D6D21-3853-1575-1D5B-E4BB88AE9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EB73C-CC38-E522-E678-18DE7902D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8EDEA-D11F-9F6C-5C5B-CEFEFC89F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699EC-E354-C3C4-F964-41FA75F3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52CA6-5320-0C68-DAD1-853700A18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95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72928-D44C-9ECF-1794-6030BFB29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10409-D25F-0F43-5AB1-9EA46AD21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835A8-FCF4-F8FB-35A9-AF1B5AA4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4A235-0261-65E8-A880-42B6B15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55754-9D00-9ABE-6CDC-D5BA2763F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60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13B17-6F30-62EF-B4DE-5FCE9DE1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447F6-BF8C-EA90-4BF0-C9859E54BF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3AE5D9-ED1D-F606-B2B6-51A419B34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7FFACC-6B6E-D1CF-9A8B-00A4270C6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5D533C-D607-3ECE-61CD-6E7070CBB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B2A86-E32E-074F-2B76-74B4F51C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11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9ADB7-F277-C181-C850-5E3687388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011E2-5E9B-02D8-863D-5BDD8DB40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CE7421-5640-5991-2838-45C12539F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EF88CD-589D-9558-E41A-BB9E094B7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2AD21C-219D-BE9A-3B8E-FBA5DCCC33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E6768-1543-A0A5-6AC3-C33124937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3B5EA-64EA-893C-94F2-623243CE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412F34-D3C9-4EFC-A745-BAF91E0CA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55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47A1B-51A8-080E-F88E-6222AB21A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DA01DC-EBC9-301C-BAC7-51CD6CEA1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E741F-9A95-4F25-964C-7F1B595EA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5AB99-12F6-CFF6-5EAF-3AA0304B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95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97AA5D-4D51-515D-ACBF-D0C63984A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C3F259-2161-41C0-6ED2-4E56A0CE5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BBBC8F-45B0-1BA0-DB22-24DD783B7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86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06B5E-B597-9FDA-6C47-FA9B5496D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F1DF2-4222-81DD-4294-4BB877072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D3FB1-944E-07E3-E09F-11B0A040F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5A3686-AB48-263A-8277-D7286A8CB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CA925-5535-FF02-BB72-34B614CE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030CE3-21D8-A608-9724-BB164D624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78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77F06-ACBE-88A1-C3A1-85C3FBD0C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CEA993-A7AF-615D-080F-3EC3B7C56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C184F-04E6-CCC6-3948-47869BE0E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AE863-A279-9823-4FC0-A17266FF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1EB3A-54B4-5768-CD5E-B731A2512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B9189-549A-0B6A-A436-0AF33FE82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72C330-108C-F5E3-A2D5-2AE3E4149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AB268-45BC-E7F3-2281-6A15874C9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9FC73-A7CF-221A-43F3-25A885ACBE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4B9D80-B9D0-4868-BD7A-84814D8A66A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B40A8-1AFC-6693-D80D-68B0D8743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69284-12C4-2F5D-1EA8-9AFEEDF7F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FFAF99-CBF4-45A5-AB2B-D5B2D4614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281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stcuthbertshospice.com/" TargetMode="Externa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hyperlink" Target="http://www.teessidehospice.org/" TargetMode="External"/><Relationship Id="rId21" Type="http://schemas.openxmlformats.org/officeDocument/2006/relationships/hyperlink" Target="http://www.tynedalehospice.com/" TargetMode="External"/><Relationship Id="rId34" Type="http://schemas.openxmlformats.org/officeDocument/2006/relationships/image" Target="../media/image17.png"/><Relationship Id="rId7" Type="http://schemas.openxmlformats.org/officeDocument/2006/relationships/hyperlink" Target="http://www.butterwick.org.uk/" TargetMode="External"/><Relationship Id="rId12" Type="http://schemas.openxmlformats.org/officeDocument/2006/relationships/image" Target="../media/image6.png"/><Relationship Id="rId17" Type="http://schemas.openxmlformats.org/officeDocument/2006/relationships/hyperlink" Target="https://www.stbenedicts.co.uk/" TargetMode="External"/><Relationship Id="rId25" Type="http://schemas.openxmlformats.org/officeDocument/2006/relationships/hyperlink" Target="http://www.hospiceathomewestcumbria.org.uk/" TargetMode="External"/><Relationship Id="rId33" Type="http://schemas.openxmlformats.org/officeDocument/2006/relationships/hyperlink" Target="https://www.jigsawhospice.org/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8.jpeg"/><Relationship Id="rId20" Type="http://schemas.openxmlformats.org/officeDocument/2006/relationships/image" Target="../media/image10.jpeg"/><Relationship Id="rId29" Type="http://schemas.openxmlformats.org/officeDocument/2006/relationships/hyperlink" Target="https://www.zoes-place.org.uk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://www.willow-burn.co.uk/" TargetMode="External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5" Type="http://schemas.openxmlformats.org/officeDocument/2006/relationships/hyperlink" Target="http://www.darlingtonhospice.org.uk/" TargetMode="External"/><Relationship Id="rId15" Type="http://schemas.openxmlformats.org/officeDocument/2006/relationships/hyperlink" Target="http://www.stoswaldsuk.org/" TargetMode="External"/><Relationship Id="rId23" Type="http://schemas.openxmlformats.org/officeDocument/2006/relationships/hyperlink" Target="http://www.hospiceathome.co.uk/" TargetMode="External"/><Relationship Id="rId28" Type="http://schemas.openxmlformats.org/officeDocument/2006/relationships/image" Target="../media/image14.jpeg"/><Relationship Id="rId10" Type="http://schemas.openxmlformats.org/officeDocument/2006/relationships/image" Target="../media/image5.png"/><Relationship Id="rId19" Type="http://schemas.openxmlformats.org/officeDocument/2006/relationships/hyperlink" Target="https://www.mariecurie.org.uk/services/hospices/newcastle" TargetMode="External"/><Relationship Id="rId31" Type="http://schemas.openxmlformats.org/officeDocument/2006/relationships/hyperlink" Target="https://www.edenvalleyhospice.org/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://www.alicehousehospice.co.uk/" TargetMode="External"/><Relationship Id="rId14" Type="http://schemas.openxmlformats.org/officeDocument/2006/relationships/image" Target="../media/image7.png"/><Relationship Id="rId22" Type="http://schemas.openxmlformats.org/officeDocument/2006/relationships/image" Target="../media/image11.jpeg"/><Relationship Id="rId27" Type="http://schemas.openxmlformats.org/officeDocument/2006/relationships/hyperlink" Target="http://www.hospicecare-nn.org.uk/" TargetMode="External"/><Relationship Id="rId30" Type="http://schemas.openxmlformats.org/officeDocument/2006/relationships/image" Target="../media/image15.png"/><Relationship Id="rId8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gbr01.safelinks.protection.outlook.com/?url=http%3A%2F%2Fwww.hospicecare-nn.org.uk%2F&amp;data=05%7C02%7Claura.marshall63%40nhs.net%7Cc42dbfb27b424313b60708de84082db0%7C37c354b285b047f5b22207b48d774ee3%7C0%7C0%7C639093367865323110%7CUnknown%7CTWFpbGZsb3d8eyJFbXB0eU1hcGkiOnRydWUsIlYiOiIwLjAuMDAwMCIsIlAiOiJXaW4zMiIsIkFOIjoiTWFpbCIsIldUIjoyfQ%3D%3D%7C0%7C%7C%7C&amp;sdata=eo2gIzjy74h4tfAHTYt1XaeYAHusJ%2FJHYUxaRGVovOM%3D&amp;reserved=0" TargetMode="External"/><Relationship Id="rId13" Type="http://schemas.openxmlformats.org/officeDocument/2006/relationships/hyperlink" Target="https://gbr01.safelinks.protection.outlook.com/?url=http%3A%2F%2Fwww.darlingtonhospice.org.uk%2F&amp;data=05%7C02%7Claura.marshall63%40nhs.net%7Cc42dbfb27b424313b60708de84082db0%7C37c354b285b047f5b22207b48d774ee3%7C0%7C0%7C639093367865478228%7CUnknown%7CTWFpbGZsb3d8eyJFbXB0eU1hcGkiOnRydWUsIlYiOiIwLjAuMDAwMCIsIlAiOiJXaW4zMiIsIkFOIjoiTWFpbCIsIldUIjoyfQ%3D%3D%7C0%7C%7C%7C&amp;sdata=XyO2IoR4Dpr7V56JgwanRRIjNanKV2MTGEyaR1P1vHs%3D&amp;reserved=0" TargetMode="External"/><Relationship Id="rId3" Type="http://schemas.openxmlformats.org/officeDocument/2006/relationships/hyperlink" Target="https://gbr01.safelinks.protection.outlook.com/?url=http%3A%2F%2Fwww.butterwick.org.uk%2F&amp;data=05%7C02%7Claura.marshall63%40nhs.net%7Cc42dbfb27b424313b60708de84082db0%7C37c354b285b047f5b22207b48d774ee3%7C0%7C0%7C639093367865214484%7CUnknown%7CTWFpbGZsb3d8eyJFbXB0eU1hcGkiOnRydWUsIlYiOiIwLjAuMDAwMCIsIlAiOiJXaW4zMiIsIkFOIjoiTWFpbCIsIldUIjoyfQ%3D%3D%7C0%7C%7C%7C&amp;sdata=diX5lC3rAz%2B3ZAv4j3lTx0%2FSsVLUBO8LmaAxqTNSXA4%3D&amp;reserved=0" TargetMode="External"/><Relationship Id="rId7" Type="http://schemas.openxmlformats.org/officeDocument/2006/relationships/hyperlink" Target="https://gbr01.safelinks.protection.outlook.com/?url=http%3A%2F%2Fwww.hospiceathomewestcumbria.org.uk%2F&amp;data=05%7C02%7Claura.marshall63%40nhs.net%7Cc42dbfb27b424313b60708de84082db0%7C37c354b285b047f5b22207b48d774ee3%7C0%7C0%7C639093367865300341%7CUnknown%7CTWFpbGZsb3d8eyJFbXB0eU1hcGkiOnRydWUsIlYiOiIwLjAuMDAwMCIsIlAiOiJXaW4zMiIsIkFOIjoiTWFpbCIsIldUIjoyfQ%3D%3D%7C0%7C%7C%7C&amp;sdata=eM9MscxJr25xU55C%2Fgeg0tHjulNaSMaDFRCJuMmo2wA%3D&amp;reserved=0" TargetMode="External"/><Relationship Id="rId12" Type="http://schemas.openxmlformats.org/officeDocument/2006/relationships/hyperlink" Target="https://gbr01.safelinks.protection.outlook.com/?url=http%3A%2F%2Fwww.stoswaldsuk.org%2F&amp;data=05%7C02%7Claura.marshall63%40nhs.net%7Cc42dbfb27b424313b60708de84082db0%7C37c354b285b047f5b22207b48d774ee3%7C0%7C0%7C639093367865460997%7CUnknown%7CTWFpbGZsb3d8eyJFbXB0eU1hcGkiOnRydWUsIlYiOiIwLjAuMDAwMCIsIlAiOiJXaW4zMiIsIkFOIjoiTWFpbCIsIldUIjoyfQ%3D%3D%7C0%7C%7C%7C&amp;sdata=sWolWoBzs0kGWkF7nwsOqMjSqWprHw9MtAQzS5Mu4bA%3D&amp;reserved=0" TargetMode="External"/><Relationship Id="rId17" Type="http://schemas.openxmlformats.org/officeDocument/2006/relationships/hyperlink" Target="https://www.mariecurie.org.uk/services/hospices/newcastle" TargetMode="External"/><Relationship Id="rId2" Type="http://schemas.openxmlformats.org/officeDocument/2006/relationships/hyperlink" Target="https://gbr01.safelinks.protection.outlook.com/?url=http%3A%2F%2Fwww.alicehousehospice.co.uk%2F&amp;data=05%7C02%7Claura.marshall63%40nhs.net%7Cc42dbfb27b424313b60708de84082db0%7C37c354b285b047f5b22207b48d774ee3%7C0%7C0%7C639093367865174763%7CUnknown%7CTWFpbGZsb3d8eyJFbXB0eU1hcGkiOnRydWUsIlYiOiIwLjAuMDAwMCIsIlAiOiJXaW4zMiIsIkFOIjoiTWFpbCIsIldUIjoyfQ%3D%3D%7C0%7C%7C%7C&amp;sdata=5%2Bsn5NbBm%2FhW%2Bfz2zMrXx7pRuT815ZA6vPqhphMOeec%3D&amp;reserved=0" TargetMode="External"/><Relationship Id="rId16" Type="http://schemas.openxmlformats.org/officeDocument/2006/relationships/hyperlink" Target="https://www.stbenedicts.co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br01.safelinks.protection.outlook.com/?url=http%3A%2F%2Fwww.hospiceathome.co.uk%2F&amp;data=05%7C02%7Claura.marshall63%40nhs.net%7Cc42dbfb27b424313b60708de84082db0%7C37c354b285b047f5b22207b48d774ee3%7C0%7C0%7C639093367865278794%7CUnknown%7CTWFpbGZsb3d8eyJFbXB0eU1hcGkiOnRydWUsIlYiOiIwLjAuMDAwMCIsIlAiOiJXaW4zMiIsIkFOIjoiTWFpbCIsIldUIjoyfQ%3D%3D%7C0%7C%7C%7C&amp;sdata=fuKdBGL6Azw6z7Va89kRm5Ms03egMIaJHIbwLaLRTTU%3D&amp;reserved=0" TargetMode="External"/><Relationship Id="rId11" Type="http://schemas.openxmlformats.org/officeDocument/2006/relationships/hyperlink" Target="https://gbr01.safelinks.protection.outlook.com/?url=http%3A%2F%2Fwww.stcuthbertshospice.com%2F&amp;data=05%7C02%7Claura.marshall63%40nhs.net%7Cc42dbfb27b424313b60708de84082db0%7C37c354b285b047f5b22207b48d774ee3%7C0%7C0%7C639093367865443808%7CUnknown%7CTWFpbGZsb3d8eyJFbXB0eU1hcGkiOnRydWUsIlYiOiIwLjAuMDAwMCIsIlAiOiJXaW4zMiIsIkFOIjoiTWFpbCIsIldUIjoyfQ%3D%3D%7C0%7C%7C%7C&amp;sdata=s32g2J1lo0HkOyzMsSFPAQoKLZNU9ninidy3%2FOLP2o8%3D&amp;reserved=0" TargetMode="External"/><Relationship Id="rId5" Type="http://schemas.openxmlformats.org/officeDocument/2006/relationships/hyperlink" Target="https://www.jigsawhospice.org/" TargetMode="External"/><Relationship Id="rId15" Type="http://schemas.openxmlformats.org/officeDocument/2006/relationships/hyperlink" Target="https://www.zoes-place.org.uk/" TargetMode="External"/><Relationship Id="rId10" Type="http://schemas.openxmlformats.org/officeDocument/2006/relationships/hyperlink" Target="https://gbr01.safelinks.protection.outlook.com/?url=http%3A%2F%2Fwww.tynedalehospice.com%2F&amp;data=05%7C02%7Claura.marshall63%40nhs.net%7Cc42dbfb27b424313b60708de84082db0%7C37c354b285b047f5b22207b48d774ee3%7C0%7C0%7C639093367865423016%7CUnknown%7CTWFpbGZsb3d8eyJFbXB0eU1hcGkiOnRydWUsIlYiOiIwLjAuMDAwMCIsIlAiOiJXaW4zMiIsIkFOIjoiTWFpbCIsIldUIjoyfQ%3D%3D%7C0%7C%7C%7C&amp;sdata=qc2R53YbuRNJabKwYqQtOPrlm7AFoN3yhroTS8zVx4w%3D&amp;reserved=0" TargetMode="External"/><Relationship Id="rId4" Type="http://schemas.openxmlformats.org/officeDocument/2006/relationships/hyperlink" Target="http://www.edenvalleyhospice.org/" TargetMode="External"/><Relationship Id="rId9" Type="http://schemas.openxmlformats.org/officeDocument/2006/relationships/hyperlink" Target="https://gbr01.safelinks.protection.outlook.com/?url=http%3A%2F%2Fwww.teessidehospice.org%2F&amp;data=05%7C02%7Claura.marshall63%40nhs.net%7Cc42dbfb27b424313b60708de84082db0%7C37c354b285b047f5b22207b48d774ee3%7C0%7C0%7C639093367865364570%7CUnknown%7CTWFpbGZsb3d8eyJFbXB0eU1hcGkiOnRydWUsIlYiOiIwLjAuMDAwMCIsIlAiOiJXaW4zMiIsIkFOIjoiTWFpbCIsIldUIjoyfQ%3D%3D%7C0%7C%7C%7C&amp;sdata=xDCG7cp0TQIuG0o3Oo4tsIGIm14ajLS8pSmfdlhyzDY%3D&amp;reserved=0" TargetMode="External"/><Relationship Id="rId14" Type="http://schemas.openxmlformats.org/officeDocument/2006/relationships/hyperlink" Target="https://gbr01.safelinks.protection.outlook.com/?url=http%3A%2F%2Fwww.willow-burn.co.uk%2F&amp;data=05%7C02%7Claura.marshall63%40nhs.net%7Cc42dbfb27b424313b60708de84082db0%7C37c354b285b047f5b22207b48d774ee3%7C0%7C0%7C639093367865497120%7CUnknown%7CTWFpbGZsb3d8eyJFbXB0eU1hcGkiOnRydWUsIlYiOiIwLjAuMDAwMCIsIlAiOiJXaW4zMiIsIkFOIjoiTWFpbCIsIldUIjoyfQ%3D%3D%7C0%7C%7C%7C&amp;sdata=CjPUsqkx14QviHPZmGH2DFI5xPBL%2BeSs0FTnAog3ofs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78AF336-A1BD-4F4E-6FAE-B8547B334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168" y="643466"/>
            <a:ext cx="6985664" cy="5571067"/>
          </a:xfrm>
          <a:prstGeom prst="rect">
            <a:avLst/>
          </a:prstGeom>
        </p:spPr>
      </p:pic>
      <p:pic>
        <p:nvPicPr>
          <p:cNvPr id="1028" name="Picture 4" descr="Teesside Hospice">
            <a:hlinkClick r:id="rId3"/>
            <a:extLst>
              <a:ext uri="{FF2B5EF4-FFF2-40B4-BE49-F238E27FC236}">
                <a16:creationId xmlns:a16="http://schemas.microsoft.com/office/drawing/2014/main" id="{B3A06B33-086C-6ECC-2D22-0D7F980181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734" y="6154423"/>
            <a:ext cx="1134224" cy="521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hlinkClick r:id="rId5"/>
            <a:extLst>
              <a:ext uri="{FF2B5EF4-FFF2-40B4-BE49-F238E27FC236}">
                <a16:creationId xmlns:a16="http://schemas.microsoft.com/office/drawing/2014/main" id="{DE589458-B6C6-01FC-149A-0F5DC65B9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439" y="5905150"/>
            <a:ext cx="1584473" cy="618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hlinkClick r:id="rId7"/>
            <a:extLst>
              <a:ext uri="{FF2B5EF4-FFF2-40B4-BE49-F238E27FC236}">
                <a16:creationId xmlns:a16="http://schemas.microsoft.com/office/drawing/2014/main" id="{6594056B-B0B1-36E2-3583-CCD8E85F45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44805" y="5530838"/>
            <a:ext cx="1347884" cy="623299"/>
          </a:xfrm>
          <a:prstGeom prst="rect">
            <a:avLst/>
          </a:prstGeom>
        </p:spPr>
      </p:pic>
      <p:pic>
        <p:nvPicPr>
          <p:cNvPr id="8" name="Picture 7">
            <a:hlinkClick r:id="rId9"/>
            <a:extLst>
              <a:ext uri="{FF2B5EF4-FFF2-40B4-BE49-F238E27FC236}">
                <a16:creationId xmlns:a16="http://schemas.microsoft.com/office/drawing/2014/main" id="{FD89EAC9-30EB-C970-A690-FB0E912008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08600" y="4385144"/>
            <a:ext cx="652531" cy="681662"/>
          </a:xfrm>
          <a:prstGeom prst="rect">
            <a:avLst/>
          </a:prstGeom>
        </p:spPr>
      </p:pic>
      <p:pic>
        <p:nvPicPr>
          <p:cNvPr id="10" name="Picture 9">
            <a:hlinkClick r:id="rId11"/>
            <a:extLst>
              <a:ext uri="{FF2B5EF4-FFF2-40B4-BE49-F238E27FC236}">
                <a16:creationId xmlns:a16="http://schemas.microsoft.com/office/drawing/2014/main" id="{7968FCCC-E49B-F566-FF2C-6E2C34B62A3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52898" y="3838702"/>
            <a:ext cx="976050" cy="410385"/>
          </a:xfrm>
          <a:prstGeom prst="rect">
            <a:avLst/>
          </a:prstGeom>
        </p:spPr>
      </p:pic>
      <p:pic>
        <p:nvPicPr>
          <p:cNvPr id="16" name="Picture 15">
            <a:hlinkClick r:id="rId13"/>
            <a:extLst>
              <a:ext uri="{FF2B5EF4-FFF2-40B4-BE49-F238E27FC236}">
                <a16:creationId xmlns:a16="http://schemas.microsoft.com/office/drawing/2014/main" id="{2FF1D6D2-21FF-74CB-2085-638F137EF72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582264" y="4107384"/>
            <a:ext cx="1326336" cy="378953"/>
          </a:xfrm>
          <a:prstGeom prst="rect">
            <a:avLst/>
          </a:prstGeom>
        </p:spPr>
      </p:pic>
      <p:pic>
        <p:nvPicPr>
          <p:cNvPr id="1038" name="Picture 14" descr="St Oswald’s Hospice">
            <a:hlinkClick r:id="rId15"/>
            <a:extLst>
              <a:ext uri="{FF2B5EF4-FFF2-40B4-BE49-F238E27FC236}">
                <a16:creationId xmlns:a16="http://schemas.microsoft.com/office/drawing/2014/main" id="{05A8F912-658A-434A-318A-195440422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7640" y="2709085"/>
            <a:ext cx="1454449" cy="496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ome - St Benedict's">
            <a:hlinkClick r:id="rId17"/>
            <a:extLst>
              <a:ext uri="{FF2B5EF4-FFF2-40B4-BE49-F238E27FC236}">
                <a16:creationId xmlns:a16="http://schemas.microsoft.com/office/drawing/2014/main" id="{8D80EA62-0539-600D-974C-60F14EF8C2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608" y="3258233"/>
            <a:ext cx="1454448" cy="45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arie Curie Hospice, Newcastle | Hospice UK">
            <a:hlinkClick r:id="rId19"/>
            <a:extLst>
              <a:ext uri="{FF2B5EF4-FFF2-40B4-BE49-F238E27FC236}">
                <a16:creationId xmlns:a16="http://schemas.microsoft.com/office/drawing/2014/main" id="{438A67B7-0533-19FC-B539-BF45C03AA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880" y="2620325"/>
            <a:ext cx="1265243" cy="673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Tynedale Hospice at Home ...">
            <a:hlinkClick r:id="rId21"/>
            <a:extLst>
              <a:ext uri="{FF2B5EF4-FFF2-40B4-BE49-F238E27FC236}">
                <a16:creationId xmlns:a16="http://schemas.microsoft.com/office/drawing/2014/main" id="{FA11DAC7-15A7-C90D-1661-ABB98C205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599" y="1234737"/>
            <a:ext cx="984360" cy="98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ospice at Home, Carlisle and North ...">
            <a:hlinkClick r:id="rId23"/>
            <a:extLst>
              <a:ext uri="{FF2B5EF4-FFF2-40B4-BE49-F238E27FC236}">
                <a16:creationId xmlns:a16="http://schemas.microsoft.com/office/drawing/2014/main" id="{A1786900-4EFB-FD2E-5624-1C14B01C4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926" y="2073415"/>
            <a:ext cx="1654713" cy="1087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ome | Hospice at Home West Cumbria">
            <a:hlinkClick r:id="rId25"/>
            <a:extLst>
              <a:ext uri="{FF2B5EF4-FFF2-40B4-BE49-F238E27FC236}">
                <a16:creationId xmlns:a16="http://schemas.microsoft.com/office/drawing/2014/main" id="{ACD9ED35-41FF-7931-99CA-0D9EF4C3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453" y="4913200"/>
            <a:ext cx="1435416" cy="80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ospice | HospiceCare North ...">
            <a:hlinkClick r:id="rId27"/>
            <a:extLst>
              <a:ext uri="{FF2B5EF4-FFF2-40B4-BE49-F238E27FC236}">
                <a16:creationId xmlns:a16="http://schemas.microsoft.com/office/drawing/2014/main" id="{30E83B62-132A-6436-C6D1-EDACC1AFD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045" y="1017800"/>
            <a:ext cx="1711456" cy="57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ome - Zoe's Place">
            <a:hlinkClick r:id="rId29"/>
            <a:extLst>
              <a:ext uri="{FF2B5EF4-FFF2-40B4-BE49-F238E27FC236}">
                <a16:creationId xmlns:a16="http://schemas.microsoft.com/office/drawing/2014/main" id="{BBB364FB-7C7B-13E1-BEE4-18558C3AF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627" y="6120857"/>
            <a:ext cx="916029" cy="588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>
            <a:hlinkClick r:id="rId31"/>
            <a:extLst>
              <a:ext uri="{FF2B5EF4-FFF2-40B4-BE49-F238E27FC236}">
                <a16:creationId xmlns:a16="http://schemas.microsoft.com/office/drawing/2014/main" id="{6E0FC2AA-9657-CCE5-90FC-7D65576630C8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2142293" y="3024263"/>
            <a:ext cx="1181265" cy="362001"/>
          </a:xfrm>
          <a:prstGeom prst="rect">
            <a:avLst/>
          </a:prstGeom>
        </p:spPr>
      </p:pic>
      <p:pic>
        <p:nvPicPr>
          <p:cNvPr id="28" name="Picture 27">
            <a:hlinkClick r:id="rId33"/>
            <a:extLst>
              <a:ext uri="{FF2B5EF4-FFF2-40B4-BE49-F238E27FC236}">
                <a16:creationId xmlns:a16="http://schemas.microsoft.com/office/drawing/2014/main" id="{A10C828B-839C-A496-CF77-9331DBAA0B03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2014264" y="3428999"/>
            <a:ext cx="1295581" cy="4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4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4C6E82-8CD1-CD88-DF5F-97FD96FAF6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257573"/>
              </p:ext>
            </p:extLst>
          </p:nvPr>
        </p:nvGraphicFramePr>
        <p:xfrm>
          <a:off x="777652" y="121920"/>
          <a:ext cx="7862915" cy="6614160"/>
        </p:xfrm>
        <a:graphic>
          <a:graphicData uri="http://schemas.openxmlformats.org/drawingml/2006/table">
            <a:tbl>
              <a:tblPr firstRow="1" firstCol="1" bandRow="1"/>
              <a:tblGrid>
                <a:gridCol w="7862915">
                  <a:extLst>
                    <a:ext uri="{9D8B030D-6E8A-4147-A177-3AD203B41FA5}">
                      <a16:colId xmlns:a16="http://schemas.microsoft.com/office/drawing/2014/main" val="2596051244"/>
                    </a:ext>
                  </a:extLst>
                </a:gridCol>
              </a:tblGrid>
              <a:tr h="27523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Alice House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2"/>
                        </a:rPr>
                        <a:t>www.</a:t>
                      </a:r>
                      <a:r>
                        <a:rPr lang="en-US" sz="1400" u="sng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2"/>
                        </a:rPr>
                        <a:t>alicehousehospice.co.uk/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677881"/>
                  </a:ext>
                </a:extLst>
              </a:tr>
              <a:tr h="2072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Butterwick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3"/>
                        </a:rPr>
                        <a:t>www.</a:t>
                      </a:r>
                      <a:r>
                        <a:rPr lang="en-US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3"/>
                        </a:rPr>
                        <a:t>butterwick.org.uk/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004619"/>
                  </a:ext>
                </a:extLst>
              </a:tr>
              <a:tr h="2750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Eden Valley Hospice and Jigsaw (x2)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4"/>
                        </a:rPr>
                        <a:t>www.edenvalleyhospice.org/</a:t>
                      </a:r>
                      <a:r>
                        <a:rPr lang="en-GB" sz="1400" u="sng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       </a:t>
                      </a:r>
                    </a:p>
                    <a:p>
                      <a:pPr>
                        <a:buNone/>
                      </a:pP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5"/>
                        </a:rPr>
                        <a:t>https://www.jigsawhospice.org/</a:t>
                      </a: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 </a:t>
                      </a: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183488"/>
                  </a:ext>
                </a:extLst>
              </a:tr>
              <a:tr h="2604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Hospice at Home Carlisle and North Lakeland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6"/>
                        </a:rPr>
                        <a:t>www.hospiceathome.co.uk/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1607264"/>
                  </a:ext>
                </a:extLst>
              </a:tr>
              <a:tr h="2260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Hospice at Home West Cumbria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7"/>
                        </a:rPr>
                        <a:t>www.hospiceathomewestcumbria.org.uk/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275455"/>
                  </a:ext>
                </a:extLst>
              </a:tr>
              <a:tr h="4144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HospiceCare North Northumberland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8"/>
                        </a:rPr>
                        <a:t>www.hospicecare-nn.org.uk/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508474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Teesside Hospice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1400" u="sng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9"/>
                        </a:rPr>
                        <a:t>www.teessidehospice.org/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7927921"/>
                  </a:ext>
                </a:extLst>
              </a:tr>
              <a:tr h="4144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Tynedale Hospice at Home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0"/>
                        </a:rPr>
                        <a:t>www.</a:t>
                      </a:r>
                      <a:r>
                        <a:rPr lang="en-US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0"/>
                        </a:rPr>
                        <a:t>tynedalehospice.com/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6834824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St Cuthbert’s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1"/>
                        </a:rPr>
                        <a:t>www.stcuthbertshospice.com/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134116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St Oswald’s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2"/>
                        </a:rPr>
                        <a:t>www.stoswaldsuk.org</a:t>
                      </a: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582577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St Teresa’s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3"/>
                        </a:rPr>
                        <a:t>www.</a:t>
                      </a:r>
                      <a:r>
                        <a:rPr lang="en-US" sz="1400" u="sng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3"/>
                        </a:rPr>
                        <a:t>darlingtonhospice.org.uk/</a:t>
                      </a:r>
                      <a:endParaRPr lang="en-GB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491335"/>
                  </a:ext>
                </a:extLst>
              </a:tr>
              <a:tr h="2072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Willow Burn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r>
                        <a:rPr lang="en-GB" sz="1400" u="sng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4"/>
                        </a:rPr>
                        <a:t>www.</a:t>
                      </a:r>
                      <a:r>
                        <a:rPr lang="en-US" sz="1400" u="sng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4"/>
                        </a:rPr>
                        <a:t>willow-burn.co.uk/</a:t>
                      </a:r>
                      <a:endParaRPr lang="en-GB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264916"/>
                  </a:ext>
                </a:extLst>
              </a:tr>
              <a:tr h="2072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Zoe’s Place </a:t>
                      </a:r>
                    </a:p>
                    <a:p>
                      <a:pPr>
                        <a:buNone/>
                      </a:pP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5"/>
                        </a:rPr>
                        <a:t>https://www.zoes-place.org.uk/</a:t>
                      </a: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 </a:t>
                      </a: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340557"/>
                  </a:ext>
                </a:extLst>
              </a:tr>
              <a:tr h="2072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St Benedicts</a:t>
                      </a:r>
                    </a:p>
                    <a:p>
                      <a:pPr>
                        <a:buNone/>
                      </a:pP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6"/>
                        </a:rPr>
                        <a:t>https://www.stbenedicts.co.uk/</a:t>
                      </a: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 </a:t>
                      </a: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128215"/>
                  </a:ext>
                </a:extLst>
              </a:tr>
              <a:tr h="2072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Marie Curie Newcastle Hospice</a:t>
                      </a:r>
                    </a:p>
                    <a:p>
                      <a:pPr>
                        <a:buNone/>
                      </a:pP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  <a:hlinkClick r:id="rId17"/>
                        </a:rPr>
                        <a:t>https://www.mariecurie.org.uk/services/hospices/newcastle</a:t>
                      </a: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 </a:t>
                      </a:r>
                    </a:p>
                  </a:txBody>
                  <a:tcPr marL="42383" marR="423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8554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828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176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Montserrat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MARSHALL, Laura (NHS NORTH EAST AND NORTH CUMBRIA ICB - 00P)</dc:creator>
  <cp:lastModifiedBy>MOODY, Victoria (NHS NORTH EAST AND NORTH CUMBRIA ICB - 00P)</cp:lastModifiedBy>
  <cp:revision>1</cp:revision>
  <dcterms:created xsi:type="dcterms:W3CDTF">2026-03-23T11:49:09Z</dcterms:created>
  <dcterms:modified xsi:type="dcterms:W3CDTF">2026-03-23T13:47:37Z</dcterms:modified>
</cp:coreProperties>
</file>