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oppins" panose="00000500000000000000" pitchFamily="2" charset="0"/>
      <p:regular r:id="rId24"/>
    </p:embeddedFont>
    <p:embeddedFont>
      <p:font typeface="Poppins Bold" panose="00000800000000000000" charset="0"/>
      <p:regular r:id="rId25"/>
    </p:embeddedFont>
    <p:embeddedFont>
      <p:font typeface="Poppins Italic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9079992"/>
          </a:xfrm>
          <a:custGeom>
            <a:avLst/>
            <a:gdLst/>
            <a:ahLst/>
            <a:cxnLst/>
            <a:rect l="l" t="t" r="r" b="b"/>
            <a:pathLst>
              <a:path w="18288000" h="9079992">
                <a:moveTo>
                  <a:pt x="0" y="0"/>
                </a:moveTo>
                <a:lnTo>
                  <a:pt x="18288000" y="0"/>
                </a:lnTo>
                <a:lnTo>
                  <a:pt x="18288000" y="9079992"/>
                </a:lnTo>
                <a:lnTo>
                  <a:pt x="0" y="9079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907" y="9258300"/>
            <a:ext cx="13390185" cy="709318"/>
          </a:xfrm>
          <a:custGeom>
            <a:avLst/>
            <a:gdLst/>
            <a:ahLst/>
            <a:cxnLst/>
            <a:rect l="l" t="t" r="r" b="b"/>
            <a:pathLst>
              <a:path w="13390185" h="709318">
                <a:moveTo>
                  <a:pt x="0" y="0"/>
                </a:moveTo>
                <a:lnTo>
                  <a:pt x="13390186" y="0"/>
                </a:lnTo>
                <a:lnTo>
                  <a:pt x="13390186" y="709318"/>
                </a:lnTo>
                <a:lnTo>
                  <a:pt x="0" y="709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33224" y="1620712"/>
            <a:ext cx="6621552" cy="6340978"/>
          </a:xfrm>
          <a:custGeom>
            <a:avLst/>
            <a:gdLst/>
            <a:ahLst/>
            <a:cxnLst/>
            <a:rect l="l" t="t" r="r" b="b"/>
            <a:pathLst>
              <a:path w="6621552" h="6340978">
                <a:moveTo>
                  <a:pt x="0" y="0"/>
                </a:moveTo>
                <a:lnTo>
                  <a:pt x="6621552" y="0"/>
                </a:lnTo>
                <a:lnTo>
                  <a:pt x="6621552" y="6340978"/>
                </a:lnTo>
                <a:lnTo>
                  <a:pt x="0" y="6340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847725"/>
            <a:ext cx="430381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Project Aim</a:t>
            </a:r>
          </a:p>
        </p:txBody>
      </p:sp>
      <p:sp>
        <p:nvSpPr>
          <p:cNvPr id="8" name="Freeform 8"/>
          <p:cNvSpPr/>
          <p:nvPr/>
        </p:nvSpPr>
        <p:spPr>
          <a:xfrm>
            <a:off x="3386896" y="2617201"/>
            <a:ext cx="11514208" cy="5744829"/>
          </a:xfrm>
          <a:custGeom>
            <a:avLst/>
            <a:gdLst/>
            <a:ahLst/>
            <a:cxnLst/>
            <a:rect l="l" t="t" r="r" b="b"/>
            <a:pathLst>
              <a:path w="11514208" h="5744829">
                <a:moveTo>
                  <a:pt x="0" y="0"/>
                </a:moveTo>
                <a:lnTo>
                  <a:pt x="11514208" y="0"/>
                </a:lnTo>
                <a:lnTo>
                  <a:pt x="11514208" y="5744829"/>
                </a:lnTo>
                <a:lnTo>
                  <a:pt x="0" y="574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19400" y="2217787"/>
            <a:ext cx="12877800" cy="646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Poppins"/>
              </a:rPr>
              <a:t>South Tyneside Joint Health and Wellbeing Strategy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673218"/>
            <a:ext cx="3936758" cy="3582450"/>
          </a:xfrm>
          <a:custGeom>
            <a:avLst/>
            <a:gdLst/>
            <a:ahLst/>
            <a:cxnLst/>
            <a:rect l="l" t="t" r="r" b="b"/>
            <a:pathLst>
              <a:path w="3936758" h="3582450">
                <a:moveTo>
                  <a:pt x="0" y="0"/>
                </a:moveTo>
                <a:lnTo>
                  <a:pt x="3936758" y="0"/>
                </a:lnTo>
                <a:lnTo>
                  <a:pt x="3936758" y="3582450"/>
                </a:lnTo>
                <a:lnTo>
                  <a:pt x="0" y="3582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47725"/>
            <a:ext cx="6073973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What Was Done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08535" y="2905125"/>
            <a:ext cx="11423824" cy="429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Poppins"/>
              </a:rPr>
              <a:t>Mapping exercise and formation of working group to assess level of need in local community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116800"/>
            <a:ext cx="4540049" cy="6053399"/>
          </a:xfrm>
          <a:custGeom>
            <a:avLst/>
            <a:gdLst/>
            <a:ahLst/>
            <a:cxnLst/>
            <a:rect l="l" t="t" r="r" b="b"/>
            <a:pathLst>
              <a:path w="4540049" h="6053399">
                <a:moveTo>
                  <a:pt x="0" y="0"/>
                </a:moveTo>
                <a:lnTo>
                  <a:pt x="4540049" y="0"/>
                </a:lnTo>
                <a:lnTo>
                  <a:pt x="4540049" y="6053400"/>
                </a:lnTo>
                <a:lnTo>
                  <a:pt x="0" y="6053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47725"/>
            <a:ext cx="6073973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What Was Done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84344" y="2270483"/>
            <a:ext cx="11423824" cy="620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Pilot scheme  launched on one floor of the Town Hall in February 2023,  for International Women’s Day on 8th March, with the support of the employee Women’s Network. </a:t>
            </a:r>
          </a:p>
          <a:p>
            <a:pPr algn="ctr">
              <a:lnSpc>
                <a:spcPts val="6000"/>
              </a:lnSpc>
            </a:pPr>
            <a:endParaRPr lang="en-US" sz="6000">
              <a:solidFill>
                <a:srgbClr val="000000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8760" y="2407762"/>
            <a:ext cx="5581136" cy="5429679"/>
          </a:xfrm>
          <a:custGeom>
            <a:avLst/>
            <a:gdLst/>
            <a:ahLst/>
            <a:cxnLst/>
            <a:rect l="l" t="t" r="r" b="b"/>
            <a:pathLst>
              <a:path w="5581136" h="5429679">
                <a:moveTo>
                  <a:pt x="0" y="0"/>
                </a:moveTo>
                <a:lnTo>
                  <a:pt x="5581136" y="0"/>
                </a:lnTo>
                <a:lnTo>
                  <a:pt x="5581136" y="5429679"/>
                </a:lnTo>
                <a:lnTo>
                  <a:pt x="0" y="542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475" t="-28471" r="-110026" b="-2677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47725"/>
            <a:ext cx="6073973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What Was Done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02673" y="3057525"/>
            <a:ext cx="10405495" cy="620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Following evaluation,</a:t>
            </a:r>
          </a:p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start-up boxes of period products for STC employees in Council buildings and leisure facilities. </a:t>
            </a:r>
          </a:p>
          <a:p>
            <a:pPr algn="ctr">
              <a:lnSpc>
                <a:spcPts val="6000"/>
              </a:lnSpc>
            </a:pPr>
            <a:endParaRPr lang="en-US" sz="6000">
              <a:solidFill>
                <a:srgbClr val="000000"/>
              </a:solidFill>
              <a:latin typeface="Poppins"/>
            </a:endParaRPr>
          </a:p>
          <a:p>
            <a:pPr algn="ctr">
              <a:lnSpc>
                <a:spcPts val="6000"/>
              </a:lnSpc>
            </a:pPr>
            <a:endParaRPr lang="en-US" sz="6000">
              <a:solidFill>
                <a:srgbClr val="000000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6373" y="2468440"/>
            <a:ext cx="7788492" cy="5757236"/>
          </a:xfrm>
          <a:custGeom>
            <a:avLst/>
            <a:gdLst/>
            <a:ahLst/>
            <a:cxnLst/>
            <a:rect l="l" t="t" r="r" b="b"/>
            <a:pathLst>
              <a:path w="7788492" h="5757236">
                <a:moveTo>
                  <a:pt x="0" y="0"/>
                </a:moveTo>
                <a:lnTo>
                  <a:pt x="7788493" y="0"/>
                </a:lnTo>
                <a:lnTo>
                  <a:pt x="7788493" y="5757237"/>
                </a:lnTo>
                <a:lnTo>
                  <a:pt x="0" y="5757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319" t="-24113" r="-54463" b="-736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64866" y="3046745"/>
            <a:ext cx="5750608" cy="3012650"/>
          </a:xfrm>
          <a:custGeom>
            <a:avLst/>
            <a:gdLst/>
            <a:ahLst/>
            <a:cxnLst/>
            <a:rect l="l" t="t" r="r" b="b"/>
            <a:pathLst>
              <a:path w="5750608" h="3012650">
                <a:moveTo>
                  <a:pt x="0" y="0"/>
                </a:moveTo>
                <a:lnTo>
                  <a:pt x="5750608" y="0"/>
                </a:lnTo>
                <a:lnTo>
                  <a:pt x="5750608" y="3012650"/>
                </a:lnTo>
                <a:lnTo>
                  <a:pt x="0" y="3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6081" b="-4480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884459" y="5803437"/>
            <a:ext cx="5735475" cy="2422239"/>
          </a:xfrm>
          <a:custGeom>
            <a:avLst/>
            <a:gdLst/>
            <a:ahLst/>
            <a:cxnLst/>
            <a:rect l="l" t="t" r="r" b="b"/>
            <a:pathLst>
              <a:path w="5735475" h="2422239">
                <a:moveTo>
                  <a:pt x="0" y="0"/>
                </a:moveTo>
                <a:lnTo>
                  <a:pt x="5735475" y="0"/>
                </a:lnTo>
                <a:lnTo>
                  <a:pt x="5735475" y="2422240"/>
                </a:lnTo>
                <a:lnTo>
                  <a:pt x="0" y="2422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156" t="-116965" r="-18831" b="-11213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847725"/>
            <a:ext cx="6073973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What Was Done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42584" y="1533525"/>
            <a:ext cx="10405495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Partners</a:t>
            </a:r>
          </a:p>
          <a:p>
            <a:pPr algn="ctr">
              <a:lnSpc>
                <a:spcPts val="6000"/>
              </a:lnSpc>
            </a:pPr>
            <a:endParaRPr lang="en-US" sz="6000">
              <a:solidFill>
                <a:srgbClr val="000000"/>
              </a:solidFill>
              <a:latin typeface="Poppins"/>
            </a:endParaRPr>
          </a:p>
          <a:p>
            <a:pPr algn="ctr">
              <a:lnSpc>
                <a:spcPts val="6000"/>
              </a:lnSpc>
            </a:pPr>
            <a:endParaRPr lang="en-US" sz="6000">
              <a:solidFill>
                <a:srgbClr val="000000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92156" y="2346549"/>
            <a:ext cx="14366094" cy="5124747"/>
          </a:xfrm>
          <a:custGeom>
            <a:avLst/>
            <a:gdLst/>
            <a:ahLst/>
            <a:cxnLst/>
            <a:rect l="l" t="t" r="r" b="b"/>
            <a:pathLst>
              <a:path w="14366094" h="5124747">
                <a:moveTo>
                  <a:pt x="0" y="0"/>
                </a:moveTo>
                <a:lnTo>
                  <a:pt x="14366093" y="0"/>
                </a:lnTo>
                <a:lnTo>
                  <a:pt x="14366093" y="5124747"/>
                </a:lnTo>
                <a:lnTo>
                  <a:pt x="0" y="5124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47725"/>
            <a:ext cx="3963988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Evaluation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468440"/>
            <a:ext cx="4009339" cy="5757236"/>
          </a:xfrm>
          <a:custGeom>
            <a:avLst/>
            <a:gdLst/>
            <a:ahLst/>
            <a:cxnLst/>
            <a:rect l="l" t="t" r="r" b="b"/>
            <a:pathLst>
              <a:path w="4009339" h="5757236">
                <a:moveTo>
                  <a:pt x="0" y="0"/>
                </a:moveTo>
                <a:lnTo>
                  <a:pt x="4009339" y="0"/>
                </a:lnTo>
                <a:lnTo>
                  <a:pt x="4009339" y="5757237"/>
                </a:lnTo>
                <a:lnTo>
                  <a:pt x="0" y="5757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640" t="-24113" r="-151006" b="-736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47725"/>
            <a:ext cx="10365581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Current Picture and Impact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47106" y="3481716"/>
            <a:ext cx="10405495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Replication of the model in community settings and NHS services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0849" y="4088732"/>
            <a:ext cx="4291838" cy="4114800"/>
          </a:xfrm>
          <a:custGeom>
            <a:avLst/>
            <a:gdLst/>
            <a:ahLst/>
            <a:cxnLst/>
            <a:rect l="l" t="t" r="r" b="b"/>
            <a:pathLst>
              <a:path w="4291838" h="4114800">
                <a:moveTo>
                  <a:pt x="0" y="0"/>
                </a:moveTo>
                <a:lnTo>
                  <a:pt x="4291839" y="0"/>
                </a:lnTo>
                <a:lnTo>
                  <a:pt x="4291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47725"/>
            <a:ext cx="5219700" cy="1023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oppins"/>
              </a:rPr>
              <a:t>Next Steps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08543" y="2828925"/>
            <a:ext cx="10405495" cy="467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Poppins Bold"/>
              </a:rPr>
              <a:t>Promotion</a:t>
            </a:r>
            <a:r>
              <a:rPr lang="en-US" sz="6000">
                <a:solidFill>
                  <a:srgbClr val="000000"/>
                </a:solidFill>
                <a:latin typeface="Poppins"/>
              </a:rPr>
              <a:t> of the scheme widely across the borough</a:t>
            </a:r>
          </a:p>
          <a:p>
            <a:pPr algn="ctr">
              <a:lnSpc>
                <a:spcPts val="6000"/>
              </a:lnSpc>
            </a:pPr>
            <a:endParaRPr lang="en-US" sz="6000">
              <a:solidFill>
                <a:srgbClr val="000000"/>
              </a:solidFill>
              <a:latin typeface="Poppins"/>
            </a:endParaRPr>
          </a:p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Incorporation of </a:t>
            </a:r>
            <a:r>
              <a:rPr lang="en-US" sz="6000">
                <a:solidFill>
                  <a:srgbClr val="000000"/>
                </a:solidFill>
                <a:latin typeface="Poppins Bold"/>
              </a:rPr>
              <a:t>menstrual health</a:t>
            </a:r>
            <a:r>
              <a:rPr lang="en-US" sz="6000">
                <a:solidFill>
                  <a:srgbClr val="000000"/>
                </a:solidFill>
                <a:latin typeface="Poppins"/>
              </a:rPr>
              <a:t> and</a:t>
            </a:r>
            <a:r>
              <a:rPr lang="en-US" sz="6000">
                <a:solidFill>
                  <a:srgbClr val="000000"/>
                </a:solidFill>
                <a:latin typeface="Poppins Bold"/>
              </a:rPr>
              <a:t> sustainable product</a:t>
            </a:r>
            <a:r>
              <a:rPr lang="en-US" sz="6000">
                <a:solidFill>
                  <a:srgbClr val="000000"/>
                </a:solidFill>
                <a:latin typeface="Poppins"/>
              </a:rPr>
              <a:t> information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3971925"/>
            <a:ext cx="16230600" cy="315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Poppins Bold"/>
              </a:rPr>
              <a:t>Karen Armstrong</a:t>
            </a:r>
          </a:p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Poppins Italics"/>
              </a:rPr>
              <a:t>Public Health Practitioner</a:t>
            </a:r>
          </a:p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Poppins Italics"/>
              </a:rPr>
              <a:t>South Tyneside Council</a:t>
            </a:r>
          </a:p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karen.armstrong@southtyneside.gov.uk</a:t>
            </a:r>
          </a:p>
        </p:txBody>
      </p:sp>
      <p:sp>
        <p:nvSpPr>
          <p:cNvPr id="8" name="Freeform 8"/>
          <p:cNvSpPr/>
          <p:nvPr/>
        </p:nvSpPr>
        <p:spPr>
          <a:xfrm>
            <a:off x="5486400" y="1028700"/>
            <a:ext cx="7315200" cy="2258568"/>
          </a:xfrm>
          <a:custGeom>
            <a:avLst/>
            <a:gdLst/>
            <a:ahLst/>
            <a:cxnLst/>
            <a:rect l="l" t="t" r="r" b="b"/>
            <a:pathLst>
              <a:path w="7315200" h="2258568">
                <a:moveTo>
                  <a:pt x="0" y="0"/>
                </a:moveTo>
                <a:lnTo>
                  <a:pt x="7315200" y="0"/>
                </a:lnTo>
                <a:lnTo>
                  <a:pt x="7315200" y="2258568"/>
                </a:lnTo>
                <a:lnTo>
                  <a:pt x="0" y="2258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866" y="-240374"/>
            <a:ext cx="6199817" cy="9322033"/>
          </a:xfrm>
          <a:custGeom>
            <a:avLst/>
            <a:gdLst/>
            <a:ahLst/>
            <a:cxnLst/>
            <a:rect l="l" t="t" r="r" b="b"/>
            <a:pathLst>
              <a:path w="6199817" h="9322033">
                <a:moveTo>
                  <a:pt x="0" y="0"/>
                </a:moveTo>
                <a:lnTo>
                  <a:pt x="6199817" y="0"/>
                </a:lnTo>
                <a:lnTo>
                  <a:pt x="6199817" y="9322033"/>
                </a:lnTo>
                <a:lnTo>
                  <a:pt x="0" y="9322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093" t="-28804" r="-269508" b="-259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89461" y="6664293"/>
            <a:ext cx="6498539" cy="2171622"/>
          </a:xfrm>
          <a:custGeom>
            <a:avLst/>
            <a:gdLst/>
            <a:ahLst/>
            <a:cxnLst/>
            <a:rect l="l" t="t" r="r" b="b"/>
            <a:pathLst>
              <a:path w="6498539" h="2171622">
                <a:moveTo>
                  <a:pt x="0" y="0"/>
                </a:moveTo>
                <a:lnTo>
                  <a:pt x="6498539" y="0"/>
                </a:lnTo>
                <a:lnTo>
                  <a:pt x="6498539" y="2171623"/>
                </a:lnTo>
                <a:lnTo>
                  <a:pt x="0" y="2171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082" t="-307760" r="-88916" b="-8206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85573" y="1281301"/>
            <a:ext cx="7003951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EB6971"/>
                </a:solidFill>
                <a:latin typeface="Poppins Bold"/>
              </a:rPr>
              <a:t>South Tyneside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61822" y="2431872"/>
            <a:ext cx="9797378" cy="1705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EE7980"/>
                </a:solidFill>
                <a:latin typeface="Poppins Bold"/>
              </a:rPr>
              <a:t>Period Dignity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04920" y="4230143"/>
            <a:ext cx="8112522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EB6971"/>
                </a:solidFill>
                <a:latin typeface="Poppins Bold"/>
              </a:rPr>
              <a:t>Donation Scheme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866" y="-240374"/>
            <a:ext cx="6199817" cy="9322033"/>
          </a:xfrm>
          <a:custGeom>
            <a:avLst/>
            <a:gdLst/>
            <a:ahLst/>
            <a:cxnLst/>
            <a:rect l="l" t="t" r="r" b="b"/>
            <a:pathLst>
              <a:path w="6199817" h="9322033">
                <a:moveTo>
                  <a:pt x="0" y="0"/>
                </a:moveTo>
                <a:lnTo>
                  <a:pt x="6199817" y="0"/>
                </a:lnTo>
                <a:lnTo>
                  <a:pt x="6199817" y="9322033"/>
                </a:lnTo>
                <a:lnTo>
                  <a:pt x="0" y="9322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093" t="-28804" r="-269508" b="-259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89461" y="6664293"/>
            <a:ext cx="6498539" cy="2171622"/>
          </a:xfrm>
          <a:custGeom>
            <a:avLst/>
            <a:gdLst/>
            <a:ahLst/>
            <a:cxnLst/>
            <a:rect l="l" t="t" r="r" b="b"/>
            <a:pathLst>
              <a:path w="6498539" h="2171622">
                <a:moveTo>
                  <a:pt x="0" y="0"/>
                </a:moveTo>
                <a:lnTo>
                  <a:pt x="6498539" y="0"/>
                </a:lnTo>
                <a:lnTo>
                  <a:pt x="6498539" y="2171623"/>
                </a:lnTo>
                <a:lnTo>
                  <a:pt x="0" y="2171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082" t="-307760" r="-88916" b="-8206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05976" y="1789366"/>
            <a:ext cx="12369120" cy="196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EB6971"/>
                </a:solidFill>
                <a:latin typeface="Poppins Bold"/>
              </a:rPr>
              <a:t>A self-sustaining, community  model of support for people that menstruate </a:t>
            </a:r>
          </a:p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EB6971"/>
                </a:solidFill>
                <a:latin typeface="Poppins Bold"/>
              </a:rPr>
              <a:t>in South Tyneside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63239" y="4511039"/>
            <a:ext cx="12369120" cy="130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EB6971"/>
                </a:solidFill>
                <a:latin typeface="Poppins Bold"/>
              </a:rPr>
              <a:t>via a ‘take what you need’, ‘give what you can’ box of period products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026258"/>
            <a:ext cx="5210497" cy="3966491"/>
          </a:xfrm>
          <a:custGeom>
            <a:avLst/>
            <a:gdLst/>
            <a:ahLst/>
            <a:cxnLst/>
            <a:rect l="l" t="t" r="r" b="b"/>
            <a:pathLst>
              <a:path w="5210497" h="3966491">
                <a:moveTo>
                  <a:pt x="0" y="0"/>
                </a:moveTo>
                <a:lnTo>
                  <a:pt x="5210497" y="0"/>
                </a:lnTo>
                <a:lnTo>
                  <a:pt x="5210497" y="3966491"/>
                </a:lnTo>
                <a:lnTo>
                  <a:pt x="0" y="39664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47725"/>
            <a:ext cx="6411516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Project Rationale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18225" y="3138711"/>
            <a:ext cx="7129782" cy="259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000000"/>
                </a:solidFill>
                <a:latin typeface="Poppins"/>
              </a:rPr>
              <a:t>Period products can cost an average of £10 a month </a:t>
            </a:r>
          </a:p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000000"/>
                </a:solidFill>
                <a:latin typeface="Poppins"/>
              </a:rPr>
              <a:t>- that’s £120 a year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02576" y="7763739"/>
            <a:ext cx="7129782" cy="57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4000">
                <a:solidFill>
                  <a:srgbClr val="000000"/>
                </a:solidFill>
                <a:latin typeface="Poppins"/>
              </a:rPr>
              <a:t>Bloody Good Period (2022)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620364"/>
            <a:ext cx="4804968" cy="4114800"/>
          </a:xfrm>
          <a:custGeom>
            <a:avLst/>
            <a:gdLst/>
            <a:ahLst/>
            <a:cxnLst/>
            <a:rect l="l" t="t" r="r" b="b"/>
            <a:pathLst>
              <a:path w="4804968" h="4114800">
                <a:moveTo>
                  <a:pt x="0" y="0"/>
                </a:moveTo>
                <a:lnTo>
                  <a:pt x="4804968" y="0"/>
                </a:lnTo>
                <a:lnTo>
                  <a:pt x="4804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47725"/>
            <a:ext cx="6411516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Project Rationale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40216" y="2577769"/>
            <a:ext cx="9404987" cy="447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000000"/>
                </a:solidFill>
                <a:latin typeface="Poppins"/>
              </a:rPr>
              <a:t>Close to one in eight people in Britain who menstruate were worried about how they would afford period products in 2023</a:t>
            </a:r>
          </a:p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000000"/>
                </a:solidFill>
                <a:latin typeface="Poppins"/>
              </a:rPr>
              <a:t>-this is TWICE AS MANY as the previous year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02576" y="7763739"/>
            <a:ext cx="7129782" cy="57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4000">
                <a:solidFill>
                  <a:srgbClr val="000000"/>
                </a:solidFill>
                <a:latin typeface="Poppins"/>
              </a:rPr>
              <a:t>YouGov (2023)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620364"/>
            <a:ext cx="4175535" cy="41148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47725"/>
            <a:ext cx="6411516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Project Rationale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40216" y="3194773"/>
            <a:ext cx="9404987" cy="322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000000"/>
                </a:solidFill>
                <a:latin typeface="Poppins"/>
              </a:rPr>
              <a:t>In the UK, an estimated</a:t>
            </a:r>
          </a:p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000000"/>
                </a:solidFill>
                <a:latin typeface="Poppins"/>
              </a:rPr>
              <a:t>2 MILLION PEOPLE</a:t>
            </a:r>
          </a:p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000000"/>
                </a:solidFill>
                <a:latin typeface="Poppins"/>
              </a:rPr>
              <a:t>who menstruate have avoided or missed work due to their period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02576" y="7763739"/>
            <a:ext cx="7129782" cy="57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4000">
                <a:solidFill>
                  <a:srgbClr val="000000"/>
                </a:solidFill>
                <a:latin typeface="Poppins"/>
              </a:rPr>
              <a:t>ActionAid (2022)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798582"/>
            <a:ext cx="6016216" cy="3527007"/>
          </a:xfrm>
          <a:custGeom>
            <a:avLst/>
            <a:gdLst/>
            <a:ahLst/>
            <a:cxnLst/>
            <a:rect l="l" t="t" r="r" b="b"/>
            <a:pathLst>
              <a:path w="6016216" h="3527007">
                <a:moveTo>
                  <a:pt x="0" y="0"/>
                </a:moveTo>
                <a:lnTo>
                  <a:pt x="6016216" y="0"/>
                </a:lnTo>
                <a:lnTo>
                  <a:pt x="6016216" y="3527007"/>
                </a:lnTo>
                <a:lnTo>
                  <a:pt x="0" y="3527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47725"/>
            <a:ext cx="6411516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Project Rationale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40216" y="2358865"/>
            <a:ext cx="9485812" cy="447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000000"/>
                </a:solidFill>
                <a:latin typeface="Poppins"/>
              </a:rPr>
              <a:t>NORMALISING conversations on taboo topics, such as </a:t>
            </a:r>
          </a:p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000000"/>
                </a:solidFill>
                <a:latin typeface="Poppins"/>
              </a:rPr>
              <a:t>periods and the menopause, can ensure menstruating staff members are able to remain productive and be supported in the workplace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37583" y="7763739"/>
            <a:ext cx="11494776" cy="57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4000">
                <a:solidFill>
                  <a:srgbClr val="000000"/>
                </a:solidFill>
                <a:latin typeface="Poppins"/>
              </a:rPr>
              <a:t>Women’s Health Strategy for England (2022)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847725"/>
            <a:ext cx="430381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Project Aim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19637" y="2609850"/>
            <a:ext cx="14817349" cy="564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Provision</a:t>
            </a:r>
            <a:r>
              <a:rPr lang="en-US" sz="5499">
                <a:solidFill>
                  <a:srgbClr val="000000"/>
                </a:solidFill>
                <a:latin typeface="Poppins"/>
              </a:rPr>
              <a:t> of accessible period products to all.</a:t>
            </a:r>
          </a:p>
          <a:p>
            <a:pPr>
              <a:lnSpc>
                <a:spcPts val="5499"/>
              </a:lnSpc>
            </a:pPr>
            <a:endParaRPr lang="en-US" sz="5499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499"/>
              </a:lnSpc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Promotion</a:t>
            </a:r>
            <a:r>
              <a:rPr lang="en-US" sz="5499">
                <a:solidFill>
                  <a:srgbClr val="000000"/>
                </a:solidFill>
                <a:latin typeface="Poppins"/>
              </a:rPr>
              <a:t> of a ‘box project’ providing free products.</a:t>
            </a:r>
          </a:p>
          <a:p>
            <a:pPr>
              <a:lnSpc>
                <a:spcPts val="5499"/>
              </a:lnSpc>
            </a:pPr>
            <a:endParaRPr lang="en-US" sz="5499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499"/>
              </a:lnSpc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Encourage</a:t>
            </a:r>
            <a:r>
              <a:rPr lang="en-US" sz="5499">
                <a:solidFill>
                  <a:srgbClr val="000000"/>
                </a:solidFill>
                <a:latin typeface="Poppins"/>
              </a:rPr>
              <a:t> donations, resulting in a self-sustaining, light touch support.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17"/>
            <a:ext cx="18288000" cy="1535983"/>
            <a:chOff x="0" y="0"/>
            <a:chExt cx="4816593" cy="404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4539"/>
            </a:xfrm>
            <a:custGeom>
              <a:avLst/>
              <a:gdLst/>
              <a:ahLst/>
              <a:cxnLst/>
              <a:rect l="l" t="t" r="r" b="b"/>
              <a:pathLst>
                <a:path w="4816592" h="404539">
                  <a:moveTo>
                    <a:pt x="0" y="0"/>
                  </a:moveTo>
                  <a:lnTo>
                    <a:pt x="4816592" y="0"/>
                  </a:lnTo>
                  <a:lnTo>
                    <a:pt x="4816592" y="404539"/>
                  </a:lnTo>
                  <a:lnTo>
                    <a:pt x="0" y="404539"/>
                  </a:lnTo>
                  <a:close/>
                </a:path>
              </a:pathLst>
            </a:custGeom>
            <a:solidFill>
              <a:srgbClr val="03A5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38149" y="9081659"/>
            <a:ext cx="5094210" cy="1015618"/>
          </a:xfrm>
          <a:custGeom>
            <a:avLst/>
            <a:gdLst/>
            <a:ahLst/>
            <a:cxnLst/>
            <a:rect l="l" t="t" r="r" b="b"/>
            <a:pathLst>
              <a:path w="5094210" h="1015618">
                <a:moveTo>
                  <a:pt x="0" y="0"/>
                </a:moveTo>
                <a:lnTo>
                  <a:pt x="5094210" y="0"/>
                </a:lnTo>
                <a:lnTo>
                  <a:pt x="5094210" y="1015618"/>
                </a:lnTo>
                <a:lnTo>
                  <a:pt x="0" y="101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910" y="8835916"/>
            <a:ext cx="3879428" cy="1356223"/>
          </a:xfrm>
          <a:custGeom>
            <a:avLst/>
            <a:gdLst/>
            <a:ahLst/>
            <a:cxnLst/>
            <a:rect l="l" t="t" r="r" b="b"/>
            <a:pathLst>
              <a:path w="3879428" h="1356223">
                <a:moveTo>
                  <a:pt x="0" y="0"/>
                </a:moveTo>
                <a:lnTo>
                  <a:pt x="3879427" y="0"/>
                </a:lnTo>
                <a:lnTo>
                  <a:pt x="3879427" y="1356223"/>
                </a:lnTo>
                <a:lnTo>
                  <a:pt x="0" y="1356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55104" y="5883237"/>
            <a:ext cx="2508197" cy="2508197"/>
          </a:xfrm>
          <a:custGeom>
            <a:avLst/>
            <a:gdLst/>
            <a:ahLst/>
            <a:cxnLst/>
            <a:rect l="l" t="t" r="r" b="b"/>
            <a:pathLst>
              <a:path w="2508197" h="2508197">
                <a:moveTo>
                  <a:pt x="0" y="0"/>
                </a:moveTo>
                <a:lnTo>
                  <a:pt x="2508197" y="0"/>
                </a:lnTo>
                <a:lnTo>
                  <a:pt x="2508197" y="2508197"/>
                </a:lnTo>
                <a:lnTo>
                  <a:pt x="0" y="25081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47725"/>
            <a:ext cx="430381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"/>
              </a:rPr>
              <a:t>Project Aim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3749" y="2733675"/>
            <a:ext cx="15080503" cy="487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Ensure</a:t>
            </a:r>
            <a:r>
              <a:rPr lang="en-US" sz="5499">
                <a:solidFill>
                  <a:srgbClr val="000000"/>
                </a:solidFill>
                <a:latin typeface="Poppins"/>
              </a:rPr>
              <a:t> that our community is </a:t>
            </a:r>
            <a:r>
              <a:rPr lang="en-US" sz="5499">
                <a:solidFill>
                  <a:srgbClr val="000000"/>
                </a:solidFill>
                <a:latin typeface="Poppins Bold"/>
              </a:rPr>
              <a:t>supported</a:t>
            </a:r>
            <a:r>
              <a:rPr lang="en-US" sz="5499">
                <a:solidFill>
                  <a:srgbClr val="000000"/>
                </a:solidFill>
                <a:latin typeface="Poppins"/>
              </a:rPr>
              <a:t> to understand ‘normal’ menstruation and </a:t>
            </a:r>
            <a:r>
              <a:rPr lang="en-US" sz="5499">
                <a:solidFill>
                  <a:srgbClr val="000000"/>
                </a:solidFill>
                <a:latin typeface="Poppins Bold"/>
              </a:rPr>
              <a:t>access products</a:t>
            </a:r>
            <a:r>
              <a:rPr lang="en-US" sz="5499">
                <a:solidFill>
                  <a:srgbClr val="000000"/>
                </a:solidFill>
                <a:latin typeface="Poppins"/>
              </a:rPr>
              <a:t> for a healthy period linking with</a:t>
            </a:r>
          </a:p>
          <a:p>
            <a:pPr>
              <a:lnSpc>
                <a:spcPts val="5499"/>
              </a:lnSpc>
            </a:pPr>
            <a:r>
              <a:rPr lang="en-US" sz="5499">
                <a:solidFill>
                  <a:srgbClr val="000000"/>
                </a:solidFill>
                <a:latin typeface="Poppins Italics"/>
              </a:rPr>
              <a:t>South Tyneside Council’s </a:t>
            </a:r>
          </a:p>
          <a:p>
            <a:pPr>
              <a:lnSpc>
                <a:spcPts val="5499"/>
              </a:lnSpc>
            </a:pPr>
            <a:r>
              <a:rPr lang="en-US" sz="5499">
                <a:solidFill>
                  <a:srgbClr val="000000"/>
                </a:solidFill>
                <a:latin typeface="Poppins Italics"/>
              </a:rPr>
              <a:t>‘Healthy and Well’ ambition</a:t>
            </a:r>
          </a:p>
          <a:p>
            <a:pPr algn="ctr">
              <a:lnSpc>
                <a:spcPts val="5000"/>
              </a:lnSpc>
            </a:pPr>
            <a:endParaRPr lang="en-US" sz="5499">
              <a:solidFill>
                <a:srgbClr val="000000"/>
              </a:solidFill>
              <a:latin typeface="Poppins Itali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366</Words>
  <Application>Microsoft Office PowerPoint</Application>
  <PresentationFormat>Custom</PresentationFormat>
  <Paragraphs>55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Poppins</vt:lpstr>
      <vt:lpstr>Poppins Italics</vt:lpstr>
      <vt:lpstr>Arial</vt:lpstr>
      <vt:lpstr>Calibri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Tyneside Period Dignity Donation Scheme</dc:title>
  <dc:creator>Karen Armstrong</dc:creator>
  <cp:lastModifiedBy>SHARMEEN, Anisah (NHS NORTH EAST AND NORTH CUMBRIA ICB - 16C)</cp:lastModifiedBy>
  <cp:revision>2</cp:revision>
  <dcterms:created xsi:type="dcterms:W3CDTF">2006-08-16T00:00:00Z</dcterms:created>
  <dcterms:modified xsi:type="dcterms:W3CDTF">2023-10-18T10:16:48Z</dcterms:modified>
  <dc:identifier>DAFw9EjNXjo</dc:identifier>
</cp:coreProperties>
</file>