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75" r:id="rId9"/>
    <p:sldId id="276" r:id="rId10"/>
    <p:sldId id="272" r:id="rId11"/>
    <p:sldId id="279" r:id="rId12"/>
    <p:sldId id="278" r:id="rId13"/>
    <p:sldId id="271" r:id="rId14"/>
    <p:sldId id="265" r:id="rId15"/>
    <p:sldId id="273" r:id="rId16"/>
    <p:sldId id="270" r:id="rId17"/>
    <p:sldId id="280" r:id="rId18"/>
    <p:sldId id="277" r:id="rId19"/>
    <p:sldId id="274" r:id="rId20"/>
    <p:sldId id="282" r:id="rId21"/>
    <p:sldId id="283" r:id="rId22"/>
    <p:sldId id="281" r:id="rId23"/>
    <p:sldId id="28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Oliver" initials="JO" lastIdx="1" clrIdx="0">
    <p:extLst>
      <p:ext uri="{19B8F6BF-5375-455C-9EA6-DF929625EA0E}">
        <p15:presenceInfo xmlns:p15="http://schemas.microsoft.com/office/powerpoint/2012/main" userId="ef2c4a5dde34ee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560"/>
    <a:srgbClr val="FFE7FF"/>
    <a:srgbClr val="FFCDF9"/>
    <a:srgbClr val="FFCCCC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2" autoAdjust="0"/>
    <p:restoredTop sz="94660"/>
  </p:normalViewPr>
  <p:slideViewPr>
    <p:cSldViewPr snapToGrid="0">
      <p:cViewPr>
        <p:scale>
          <a:sx n="75" d="100"/>
          <a:sy n="75" d="100"/>
        </p:scale>
        <p:origin x="79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8399-6C6E-1745-2692-97F189728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9F9A5-F863-33DA-7A4B-06FC1CEDC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C033B-6AFB-F67F-0045-07EE78435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C13C-BC67-4CA9-9B2A-BD7D34372709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4A07B-929C-B4FC-0601-175F3A822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12D23-2B4E-3B14-4D42-E90DD81CA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8FC-070F-4833-969C-E2360BD7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33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D26C0-E231-CE67-9381-10B2163F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2B641-5E00-E6DB-90CD-5201B0DE6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711A7-63DB-0B91-141D-A94711C9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C13C-BC67-4CA9-9B2A-BD7D34372709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3211F-8D66-9BEA-B377-65C80A52D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A3AF8-5B13-9A17-E981-ACF92341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8FC-070F-4833-969C-E2360BD7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92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115C3-5D13-CAAE-6E85-87CD9A36D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60C82-0F44-1CAE-3E5E-752A22361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1448C-9C72-34F7-9950-346D5F0C3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C13C-BC67-4CA9-9B2A-BD7D34372709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E4D12-A752-EE35-2ECB-91E6F4A70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9FE4D-25C9-C49A-8E43-77B3E246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8FC-070F-4833-969C-E2360BD7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21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B867B-B385-A704-683F-45B5EA71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500A2-DC05-DBD0-39AA-69B078F44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BF0AC-BC0C-755F-F096-F52BA2C15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C13C-BC67-4CA9-9B2A-BD7D34372709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D9C28-B3DE-3EBE-5256-D57784EDA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84280-AD0C-AE0B-32DC-45D8A07E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8FC-070F-4833-969C-E2360BD7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38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638D9-706D-176D-7A9E-CA01ABF86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6FF8A-2A41-9571-C9FB-1869B70DE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564DC-06FD-FA1F-4FBE-4B18FD66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C13C-BC67-4CA9-9B2A-BD7D34372709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C4798-A8C7-259C-AF3D-37C0EFFB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7AF74-F6F5-F51D-7449-ECEB0E76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8FC-070F-4833-969C-E2360BD7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37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1191C-CB1A-712D-3E03-1560F1227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92A60-9250-B136-77B6-546705270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EBB20-B5C2-2792-578B-CCCD638DE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D7633-6174-4B0E-8DF6-40B4F10D2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C13C-BC67-4CA9-9B2A-BD7D34372709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EAAA2-088B-0614-E95D-EF930B245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05F17-FDA4-9F97-BF8F-DC4871E5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8FC-070F-4833-969C-E2360BD7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79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594FA-5A9A-8E90-FE64-1FFA74F2D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1B971-0FA7-C999-AD95-6C9D49BD2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A833F-1AB6-B706-DEF2-6ACB9EBAC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BB5EB3-4549-7234-4EB2-5111929CA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1E7BF0-CCFB-AB4F-25A0-590B9BC17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A7C5D4-B64B-8958-99D5-D8BB2245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C13C-BC67-4CA9-9B2A-BD7D34372709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29DA73-E0DC-A286-1EE7-8CD9A1FE1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65B46F-65CD-57C6-F741-B4F923C2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8FC-070F-4833-969C-E2360BD7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71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8D42B-0DA9-74C4-25B2-508CF795A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CD0DC5-7AE8-1037-2790-ECEDBE42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C13C-BC67-4CA9-9B2A-BD7D34372709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764B03-296E-AFE7-EBBC-C816D6C3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2619FB-3D12-29FA-2938-A3A3B42F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8FC-070F-4833-969C-E2360BD7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7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C225DC-9188-B4E7-558D-312E5D70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C13C-BC67-4CA9-9B2A-BD7D34372709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E8C123-6940-F349-A22F-AB79DC0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FBB9EF-008D-9A92-39C4-9A958F64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8FC-070F-4833-969C-E2360BD7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65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42C6-482A-0563-F4C0-95D8F37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F02C6-EB1B-5C9F-97EF-A8EBAFBE3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06545-8CA9-EABC-E5B1-119B86A52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522B2-4466-1AA2-87A7-351BB5687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C13C-BC67-4CA9-9B2A-BD7D34372709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2DDD0-7E0F-5EFB-1AD0-F1731DFC5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922F3-1C38-F79A-A6C3-3C83A8FD3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8FC-070F-4833-969C-E2360BD7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2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04B2B-4CB2-1E2E-0E36-7E1D62B33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831F18-4E98-BAA8-381C-CE2CE6FD6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95FDF-3DD1-B452-63DB-907D68519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C5B3A-2DA7-1578-5F0C-DFD8AA1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C13C-BC67-4CA9-9B2A-BD7D34372709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B4FA6-E38D-341D-8343-AAC3E9C98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1C176-E318-F56A-B46C-765612FB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98FC-070F-4833-969C-E2360BD7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84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F9D7B-5A4E-38FF-4F22-76A0F4DC8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32756-8EE0-CA20-35B4-2CCEF0181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2CB6D-CF14-C4DE-BEF2-CCD7B699B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C13C-BC67-4CA9-9B2A-BD7D34372709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53BD9-FDE1-9FAF-B160-C3C1F1A50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1E43C-3C96-4DEA-EF37-80686864F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098FC-070F-4833-969C-E2360BD7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87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/>
          <a:lstStyle/>
          <a:p>
            <a:endParaRPr lang="en-GB" dirty="0">
              <a:solidFill>
                <a:srgbClr val="FFCCCC"/>
              </a:solidFill>
            </a:endParaRP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994" y="1012807"/>
            <a:ext cx="8972988" cy="52154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4524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>
            <a:normAutofit fontScale="32500" lnSpcReduction="20000"/>
          </a:bodyPr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pPr algn="l"/>
            <a:r>
              <a:rPr lang="en-GB" sz="6600" dirty="0">
                <a:solidFill>
                  <a:srgbClr val="808080"/>
                </a:solidFill>
              </a:rPr>
              <a:t>Community Gynae service specification covered</a:t>
            </a:r>
          </a:p>
          <a:p>
            <a:pPr algn="l"/>
            <a:endParaRPr lang="en-GB" sz="6600" dirty="0">
              <a:solidFill>
                <a:srgbClr val="808080"/>
              </a:solidFill>
            </a:endParaRPr>
          </a:p>
          <a:p>
            <a:pPr algn="l"/>
            <a:r>
              <a:rPr lang="en-GB" sz="6600" dirty="0">
                <a:solidFill>
                  <a:srgbClr val="808080"/>
                </a:solidFill>
              </a:rPr>
              <a:t>Complex contraception – supporting GPs fitting difficult coils or removing with lost threads</a:t>
            </a:r>
          </a:p>
          <a:p>
            <a:pPr algn="l"/>
            <a:r>
              <a:rPr lang="en-GB" sz="6600" dirty="0">
                <a:solidFill>
                  <a:srgbClr val="808080"/>
                </a:solidFill>
              </a:rPr>
              <a:t>Heavy periods – offering IUS fitting when medical management failed</a:t>
            </a:r>
          </a:p>
          <a:p>
            <a:pPr algn="l"/>
            <a:r>
              <a:rPr lang="en-GB" sz="6600" dirty="0">
                <a:solidFill>
                  <a:srgbClr val="808080"/>
                </a:solidFill>
              </a:rPr>
              <a:t>Cervical polyps – removing symptomatic polyps found on routine smears</a:t>
            </a:r>
          </a:p>
          <a:p>
            <a:pPr algn="l"/>
            <a:r>
              <a:rPr lang="en-GB" sz="6600" dirty="0">
                <a:solidFill>
                  <a:srgbClr val="808080"/>
                </a:solidFill>
              </a:rPr>
              <a:t>Painful periods – offering IUS fitting when medical management failed</a:t>
            </a:r>
          </a:p>
          <a:p>
            <a:pPr algn="l"/>
            <a:r>
              <a:rPr lang="en-GB" sz="6600" dirty="0">
                <a:solidFill>
                  <a:srgbClr val="808080"/>
                </a:solidFill>
              </a:rPr>
              <a:t>Menopause – complex cases and IUS fitting for endometrial protection</a:t>
            </a:r>
          </a:p>
          <a:p>
            <a:pPr algn="l"/>
            <a:r>
              <a:rPr lang="en-GB" sz="6600" dirty="0">
                <a:solidFill>
                  <a:srgbClr val="808080"/>
                </a:solidFill>
              </a:rPr>
              <a:t>Prolapse – assessment, advice and fitting ring/shelf/</a:t>
            </a:r>
            <a:r>
              <a:rPr lang="en-GB" sz="6600" dirty="0" err="1">
                <a:solidFill>
                  <a:srgbClr val="808080"/>
                </a:solidFill>
              </a:rPr>
              <a:t>gelhorn</a:t>
            </a:r>
            <a:r>
              <a:rPr lang="en-GB" sz="6600" dirty="0">
                <a:solidFill>
                  <a:srgbClr val="808080"/>
                </a:solidFill>
              </a:rPr>
              <a:t> pessaries</a:t>
            </a: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994" y="1012808"/>
            <a:ext cx="2979851" cy="1368083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2088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pPr algn="l"/>
            <a:endParaRPr lang="en-GB" sz="6600" dirty="0">
              <a:solidFill>
                <a:srgbClr val="808080"/>
              </a:solidFill>
            </a:endParaRPr>
          </a:p>
          <a:p>
            <a:pPr algn="l"/>
            <a:endParaRPr lang="en-GB" sz="6600" dirty="0">
              <a:solidFill>
                <a:srgbClr val="808080"/>
              </a:solidFill>
            </a:endParaRP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545" y="330143"/>
            <a:ext cx="2541855" cy="1498657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DC9FAC8-1E09-ED8F-2B89-2F5200C5F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873193"/>
              </p:ext>
            </p:extLst>
          </p:nvPr>
        </p:nvGraphicFramePr>
        <p:xfrm>
          <a:off x="3276600" y="651511"/>
          <a:ext cx="8559798" cy="6047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266">
                  <a:extLst>
                    <a:ext uri="{9D8B030D-6E8A-4147-A177-3AD203B41FA5}">
                      <a16:colId xmlns:a16="http://schemas.microsoft.com/office/drawing/2014/main" val="1546759018"/>
                    </a:ext>
                  </a:extLst>
                </a:gridCol>
                <a:gridCol w="2853266">
                  <a:extLst>
                    <a:ext uri="{9D8B030D-6E8A-4147-A177-3AD203B41FA5}">
                      <a16:colId xmlns:a16="http://schemas.microsoft.com/office/drawing/2014/main" val="3933402524"/>
                    </a:ext>
                  </a:extLst>
                </a:gridCol>
                <a:gridCol w="2853266">
                  <a:extLst>
                    <a:ext uri="{9D8B030D-6E8A-4147-A177-3AD203B41FA5}">
                      <a16:colId xmlns:a16="http://schemas.microsoft.com/office/drawing/2014/main" val="1612943286"/>
                    </a:ext>
                  </a:extLst>
                </a:gridCol>
              </a:tblGrid>
              <a:tr h="671902">
                <a:tc>
                  <a:txBody>
                    <a:bodyPr/>
                    <a:lstStyle/>
                    <a:p>
                      <a:r>
                        <a:rPr lang="en-GB" dirty="0"/>
                        <a:t>One-stop shop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54815"/>
                  </a:ext>
                </a:extLst>
              </a:tr>
              <a:tr h="671902">
                <a:tc>
                  <a:txBody>
                    <a:bodyPr/>
                    <a:lstStyle/>
                    <a:p>
                      <a:r>
                        <a:rPr lang="en-GB" dirty="0"/>
                        <a:t>Lost coil threads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Ultrasound scan - remove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Discharged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723953"/>
                  </a:ext>
                </a:extLst>
              </a:tr>
              <a:tr h="671902">
                <a:tc>
                  <a:txBody>
                    <a:bodyPr/>
                    <a:lstStyle/>
                    <a:p>
                      <a:r>
                        <a:rPr lang="en-GB" dirty="0"/>
                        <a:t>Complex coil 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 blocks/scan after fitting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Discharged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263178"/>
                  </a:ext>
                </a:extLst>
              </a:tr>
              <a:tr h="671902">
                <a:tc>
                  <a:txBody>
                    <a:bodyPr/>
                    <a:lstStyle/>
                    <a:p>
                      <a:r>
                        <a:rPr lang="en-GB" dirty="0"/>
                        <a:t>Heavy periods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Scan/endometrial sampling/IUS 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Discharged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926740"/>
                  </a:ext>
                </a:extLst>
              </a:tr>
              <a:tr h="671902">
                <a:tc>
                  <a:txBody>
                    <a:bodyPr/>
                    <a:lstStyle/>
                    <a:p>
                      <a:r>
                        <a:rPr lang="en-GB" dirty="0"/>
                        <a:t>Cervical polyps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Remove polyp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Discharged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115746"/>
                  </a:ext>
                </a:extLst>
              </a:tr>
              <a:tr h="671902">
                <a:tc>
                  <a:txBody>
                    <a:bodyPr/>
                    <a:lstStyle/>
                    <a:p>
                      <a:r>
                        <a:rPr lang="en-GB" dirty="0"/>
                        <a:t>Painful periods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Scan, fit 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Discharged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642270"/>
                  </a:ext>
                </a:extLst>
              </a:tr>
              <a:tr h="671902">
                <a:tc>
                  <a:txBody>
                    <a:bodyPr/>
                    <a:lstStyle/>
                    <a:p>
                      <a:r>
                        <a:rPr lang="en-GB" dirty="0"/>
                        <a:t>Menopause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IUS fits for HRT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Discharged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749537"/>
                  </a:ext>
                </a:extLst>
              </a:tr>
              <a:tr h="671902">
                <a:tc>
                  <a:txBody>
                    <a:bodyPr/>
                    <a:lstStyle/>
                    <a:p>
                      <a:r>
                        <a:rPr lang="en-GB" dirty="0"/>
                        <a:t>Menopause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Complex cases - advice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Review x1 and discharged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147703"/>
                  </a:ext>
                </a:extLst>
              </a:tr>
              <a:tr h="671902">
                <a:tc>
                  <a:txBody>
                    <a:bodyPr/>
                    <a:lstStyle/>
                    <a:p>
                      <a:r>
                        <a:rPr lang="en-GB" dirty="0"/>
                        <a:t>Prolapse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Advice, PFE, fit ring</a:t>
                      </a:r>
                    </a:p>
                    <a:p>
                      <a:r>
                        <a:rPr lang="en-GB" dirty="0"/>
                        <a:t>Shelf/</a:t>
                      </a:r>
                      <a:r>
                        <a:rPr lang="en-GB" dirty="0" err="1"/>
                        <a:t>gelhorn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Discharged to GP –LES</a:t>
                      </a:r>
                    </a:p>
                    <a:p>
                      <a:r>
                        <a:rPr lang="en-GB" dirty="0"/>
                        <a:t>Review 6montly – no 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552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840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r>
              <a:rPr lang="en-GB" dirty="0">
                <a:solidFill>
                  <a:srgbClr val="646560"/>
                </a:solidFill>
              </a:rPr>
              <a:t>Benefits</a:t>
            </a:r>
          </a:p>
          <a:p>
            <a:pPr algn="l"/>
            <a:r>
              <a:rPr lang="en-GB" dirty="0"/>
              <a:t>Low risk gynae patients - </a:t>
            </a:r>
          </a:p>
          <a:p>
            <a:pPr algn="l"/>
            <a:r>
              <a:rPr lang="en-GB" dirty="0"/>
              <a:t>Quick assess to clinics</a:t>
            </a:r>
          </a:p>
          <a:p>
            <a:pPr algn="l"/>
            <a:r>
              <a:rPr lang="en-GB" dirty="0"/>
              <a:t>Long appointments – 30 mins</a:t>
            </a:r>
          </a:p>
          <a:p>
            <a:pPr algn="l"/>
            <a:r>
              <a:rPr lang="en-GB" dirty="0"/>
              <a:t>One-stop shop – no routine follow up for most women</a:t>
            </a:r>
          </a:p>
          <a:p>
            <a:pPr algn="l"/>
            <a:r>
              <a:rPr lang="en-GB" dirty="0"/>
              <a:t>Supporting local GPs who already fit LARC</a:t>
            </a:r>
          </a:p>
          <a:p>
            <a:pPr algn="l"/>
            <a:r>
              <a:rPr lang="en-GB" dirty="0"/>
              <a:t>Provide training for new LARC fitters, education for local colleagues, set up LARC updates, write local clinical guidelines for GPs to follow</a:t>
            </a: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994" y="1012808"/>
            <a:ext cx="2979851" cy="1368083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7365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r>
              <a:rPr lang="en-GB" sz="4800" dirty="0">
                <a:solidFill>
                  <a:srgbClr val="808080"/>
                </a:solidFill>
              </a:rPr>
              <a:t>Thursday am clinic alternate weeks</a:t>
            </a:r>
          </a:p>
          <a:p>
            <a:r>
              <a:rPr lang="en-GB" sz="4800" dirty="0">
                <a:solidFill>
                  <a:srgbClr val="808080"/>
                </a:solidFill>
              </a:rPr>
              <a:t>NOW</a:t>
            </a:r>
          </a:p>
          <a:p>
            <a:r>
              <a:rPr lang="en-GB" sz="4800" dirty="0">
                <a:solidFill>
                  <a:srgbClr val="808080"/>
                </a:solidFill>
              </a:rPr>
              <a:t>Thursday am and pm weekly – 4 week waiting list currently</a:t>
            </a: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994" y="1012808"/>
            <a:ext cx="3600953" cy="23342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8123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r>
              <a:rPr lang="en-GB" sz="6600" dirty="0">
                <a:solidFill>
                  <a:srgbClr val="808080"/>
                </a:solidFill>
              </a:rPr>
              <a:t>Changes during and after 2021</a:t>
            </a:r>
            <a:endParaRPr lang="en-GB" sz="4000" dirty="0">
              <a:solidFill>
                <a:srgbClr val="808080"/>
              </a:solidFill>
            </a:endParaRPr>
          </a:p>
          <a:p>
            <a:pPr algn="l"/>
            <a:r>
              <a:rPr lang="en-GB" sz="2800" dirty="0">
                <a:solidFill>
                  <a:srgbClr val="808080"/>
                </a:solidFill>
              </a:rPr>
              <a:t>Telephone triage resulted in all women having 2 appointments – waiting list developed</a:t>
            </a:r>
          </a:p>
          <a:p>
            <a:pPr algn="l"/>
            <a:r>
              <a:rPr lang="en-GB" sz="2800" dirty="0">
                <a:solidFill>
                  <a:srgbClr val="808080"/>
                </a:solidFill>
              </a:rPr>
              <a:t>GP retirement – those with interest in women’s health and LARC fitting – very few left fitting IUC</a:t>
            </a:r>
          </a:p>
          <a:p>
            <a:pPr algn="l"/>
            <a:r>
              <a:rPr lang="en-GB" sz="2800" dirty="0">
                <a:solidFill>
                  <a:srgbClr val="808080"/>
                </a:solidFill>
              </a:rPr>
              <a:t>GPs totally snowed under – simple referrals escalated</a:t>
            </a:r>
          </a:p>
          <a:p>
            <a:pPr algn="l"/>
            <a:r>
              <a:rPr lang="en-GB" sz="2800" dirty="0">
                <a:solidFill>
                  <a:srgbClr val="808080"/>
                </a:solidFill>
              </a:rPr>
              <a:t>GPs no capacity to deliver extended work – ring pessary, IUC</a:t>
            </a:r>
          </a:p>
          <a:p>
            <a:pPr algn="l"/>
            <a:r>
              <a:rPr lang="en-GB" sz="2800" dirty="0">
                <a:solidFill>
                  <a:srgbClr val="808080"/>
                </a:solidFill>
              </a:rPr>
              <a:t>Davina – demand for menopause work exploded</a:t>
            </a:r>
          </a:p>
          <a:p>
            <a:pPr algn="l"/>
            <a:endParaRPr lang="en-GB" sz="2800" dirty="0">
              <a:solidFill>
                <a:srgbClr val="808080"/>
              </a:solidFill>
            </a:endParaRP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527" y="266644"/>
            <a:ext cx="2060339" cy="11134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508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r>
              <a:rPr lang="en-GB" sz="6600" dirty="0">
                <a:solidFill>
                  <a:srgbClr val="808080"/>
                </a:solidFill>
              </a:rPr>
              <a:t>Why?</a:t>
            </a:r>
          </a:p>
          <a:p>
            <a:r>
              <a:rPr lang="en-GB" sz="6600" dirty="0">
                <a:solidFill>
                  <a:srgbClr val="808080"/>
                </a:solidFill>
              </a:rPr>
              <a:t>Retirement</a:t>
            </a:r>
          </a:p>
          <a:p>
            <a:r>
              <a:rPr lang="en-GB" sz="6600" dirty="0">
                <a:solidFill>
                  <a:srgbClr val="808080"/>
                </a:solidFill>
              </a:rPr>
              <a:t>Staff moving on - cytology</a:t>
            </a:r>
          </a:p>
          <a:p>
            <a:r>
              <a:rPr lang="en-GB" sz="6600" dirty="0">
                <a:solidFill>
                  <a:srgbClr val="808080"/>
                </a:solidFill>
              </a:rPr>
              <a:t>Ring pessary bottleneck</a:t>
            </a:r>
          </a:p>
          <a:p>
            <a:r>
              <a:rPr lang="en-GB" sz="6600" dirty="0">
                <a:solidFill>
                  <a:srgbClr val="808080"/>
                </a:solidFill>
              </a:rPr>
              <a:t>Waiting list for non-complex </a:t>
            </a:r>
          </a:p>
          <a:p>
            <a:endParaRPr lang="en-GB" sz="6600" dirty="0">
              <a:solidFill>
                <a:srgbClr val="808080"/>
              </a:solidFill>
            </a:endParaRPr>
          </a:p>
          <a:p>
            <a:endParaRPr lang="en-GB" sz="6600" dirty="0">
              <a:solidFill>
                <a:srgbClr val="808080"/>
              </a:solidFill>
            </a:endParaRP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994" y="1012808"/>
            <a:ext cx="3600953" cy="23342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877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r>
              <a:rPr lang="en-GB" sz="3600" dirty="0" err="1">
                <a:solidFill>
                  <a:srgbClr val="808080"/>
                </a:solidFill>
              </a:rPr>
              <a:t>Derwentside</a:t>
            </a:r>
            <a:r>
              <a:rPr lang="en-GB" sz="3600" dirty="0">
                <a:solidFill>
                  <a:srgbClr val="808080"/>
                </a:solidFill>
              </a:rPr>
              <a:t> PCN developed WHH</a:t>
            </a:r>
          </a:p>
          <a:p>
            <a:endParaRPr lang="en-GB" sz="3600" dirty="0">
              <a:solidFill>
                <a:srgbClr val="808080"/>
              </a:solidFill>
            </a:endParaRPr>
          </a:p>
          <a:p>
            <a:r>
              <a:rPr lang="en-GB" sz="3600" dirty="0">
                <a:solidFill>
                  <a:srgbClr val="808080"/>
                </a:solidFill>
              </a:rPr>
              <a:t>LARC fitting for contraception only – LA monies</a:t>
            </a:r>
          </a:p>
          <a:p>
            <a:r>
              <a:rPr lang="en-GB" sz="3600" dirty="0">
                <a:solidFill>
                  <a:srgbClr val="808080"/>
                </a:solidFill>
              </a:rPr>
              <a:t>Two GPs delivering LARC from 2 GP surgeries for 2 hours a week each – cross referrals using S1</a:t>
            </a:r>
          </a:p>
          <a:p>
            <a:r>
              <a:rPr lang="en-GB" sz="3600" dirty="0">
                <a:solidFill>
                  <a:srgbClr val="808080"/>
                </a:solidFill>
              </a:rPr>
              <a:t>Dr Sam English and Dr Julie Oliver</a:t>
            </a:r>
          </a:p>
          <a:p>
            <a:endParaRPr lang="en-GB" sz="3600" dirty="0">
              <a:solidFill>
                <a:srgbClr val="808080"/>
              </a:solidFill>
            </a:endParaRP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662" y="479408"/>
            <a:ext cx="2272006" cy="11885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325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pPr algn="l"/>
            <a:endParaRPr lang="en-GB" dirty="0">
              <a:solidFill>
                <a:srgbClr val="FFCCCC"/>
              </a:solidFill>
            </a:endParaRPr>
          </a:p>
          <a:p>
            <a:r>
              <a:rPr lang="en-GB" sz="3600" dirty="0" err="1">
                <a:solidFill>
                  <a:srgbClr val="808080"/>
                </a:solidFill>
              </a:rPr>
              <a:t>Derwentside</a:t>
            </a:r>
            <a:r>
              <a:rPr lang="en-GB" sz="3600" dirty="0">
                <a:solidFill>
                  <a:srgbClr val="808080"/>
                </a:solidFill>
              </a:rPr>
              <a:t> has 13 GP practices</a:t>
            </a:r>
          </a:p>
          <a:p>
            <a:r>
              <a:rPr lang="en-GB" sz="3600" dirty="0">
                <a:solidFill>
                  <a:srgbClr val="808080"/>
                </a:solidFill>
              </a:rPr>
              <a:t>4 offer all LARCs in house </a:t>
            </a:r>
          </a:p>
          <a:p>
            <a:r>
              <a:rPr lang="en-GB" sz="3600" dirty="0">
                <a:solidFill>
                  <a:srgbClr val="808080"/>
                </a:solidFill>
              </a:rPr>
              <a:t>NOW all 13 practices can refer women for LARC for contraception</a:t>
            </a: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262" y="403208"/>
            <a:ext cx="2780006" cy="14933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3419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56" y="825521"/>
            <a:ext cx="3600953" cy="2334242"/>
          </a:xfrm>
          <a:prstGeom prst="rect">
            <a:avLst/>
          </a:prstGeom>
          <a:solidFill>
            <a:srgbClr val="FFE7FF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AutoShape 4" descr="Durham County Boundaries Map">
            <a:extLst>
              <a:ext uri="{FF2B5EF4-FFF2-40B4-BE49-F238E27FC236}">
                <a16:creationId xmlns:a16="http://schemas.microsoft.com/office/drawing/2014/main" id="{697F6776-9508-E9C7-2A27-A99CB8524B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67946" y="394161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Durham County Boundaries Map">
            <a:extLst>
              <a:ext uri="{FF2B5EF4-FFF2-40B4-BE49-F238E27FC236}">
                <a16:creationId xmlns:a16="http://schemas.microsoft.com/office/drawing/2014/main" id="{BCBA0D7F-348A-8F11-7E0C-9BD740707D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urham County Boundaries Map">
            <a:extLst>
              <a:ext uri="{FF2B5EF4-FFF2-40B4-BE49-F238E27FC236}">
                <a16:creationId xmlns:a16="http://schemas.microsoft.com/office/drawing/2014/main" id="{0A60BC49-E0F5-7BCB-01F2-DFFCE9BC5A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25012C-F6AD-0B8A-2EDA-8DFB9C3EB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393" y="671945"/>
            <a:ext cx="4668982" cy="466898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0C13D0-37C4-ABD7-FA26-904420BF7986}"/>
              </a:ext>
            </a:extLst>
          </p:cNvPr>
          <p:cNvCxnSpPr/>
          <p:nvPr/>
        </p:nvCxnSpPr>
        <p:spPr>
          <a:xfrm>
            <a:off x="8485909" y="252845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117F6B2-A57C-2754-BB89-D30558649C60}"/>
              </a:ext>
            </a:extLst>
          </p:cNvPr>
          <p:cNvSpPr/>
          <p:nvPr/>
        </p:nvSpPr>
        <p:spPr>
          <a:xfrm>
            <a:off x="6767945" y="2043545"/>
            <a:ext cx="1780310" cy="665019"/>
          </a:xfrm>
          <a:custGeom>
            <a:avLst/>
            <a:gdLst>
              <a:gd name="connsiteX0" fmla="*/ 1780310 w 1780310"/>
              <a:gd name="connsiteY0" fmla="*/ 235528 h 665019"/>
              <a:gd name="connsiteX1" fmla="*/ 1766455 w 1780310"/>
              <a:gd name="connsiteY1" fmla="*/ 491837 h 665019"/>
              <a:gd name="connsiteX2" fmla="*/ 1759528 w 1780310"/>
              <a:gd name="connsiteY2" fmla="*/ 512619 h 665019"/>
              <a:gd name="connsiteX3" fmla="*/ 1704110 w 1780310"/>
              <a:gd name="connsiteY3" fmla="*/ 574964 h 665019"/>
              <a:gd name="connsiteX4" fmla="*/ 1676400 w 1780310"/>
              <a:gd name="connsiteY4" fmla="*/ 609600 h 665019"/>
              <a:gd name="connsiteX5" fmla="*/ 1662546 w 1780310"/>
              <a:gd name="connsiteY5" fmla="*/ 630382 h 665019"/>
              <a:gd name="connsiteX6" fmla="*/ 1641764 w 1780310"/>
              <a:gd name="connsiteY6" fmla="*/ 637310 h 665019"/>
              <a:gd name="connsiteX7" fmla="*/ 1586346 w 1780310"/>
              <a:gd name="connsiteY7" fmla="*/ 658091 h 665019"/>
              <a:gd name="connsiteX8" fmla="*/ 1530928 w 1780310"/>
              <a:gd name="connsiteY8" fmla="*/ 665019 h 665019"/>
              <a:gd name="connsiteX9" fmla="*/ 997528 w 1780310"/>
              <a:gd name="connsiteY9" fmla="*/ 651164 h 665019"/>
              <a:gd name="connsiteX10" fmla="*/ 955964 w 1780310"/>
              <a:gd name="connsiteY10" fmla="*/ 644237 h 665019"/>
              <a:gd name="connsiteX11" fmla="*/ 935182 w 1780310"/>
              <a:gd name="connsiteY11" fmla="*/ 602673 h 665019"/>
              <a:gd name="connsiteX12" fmla="*/ 921328 w 1780310"/>
              <a:gd name="connsiteY12" fmla="*/ 581891 h 665019"/>
              <a:gd name="connsiteX13" fmla="*/ 893619 w 1780310"/>
              <a:gd name="connsiteY13" fmla="*/ 526473 h 665019"/>
              <a:gd name="connsiteX14" fmla="*/ 865910 w 1780310"/>
              <a:gd name="connsiteY14" fmla="*/ 477982 h 665019"/>
              <a:gd name="connsiteX15" fmla="*/ 817419 w 1780310"/>
              <a:gd name="connsiteY15" fmla="*/ 450273 h 665019"/>
              <a:gd name="connsiteX16" fmla="*/ 775855 w 1780310"/>
              <a:gd name="connsiteY16" fmla="*/ 422564 h 665019"/>
              <a:gd name="connsiteX17" fmla="*/ 678873 w 1780310"/>
              <a:gd name="connsiteY17" fmla="*/ 394855 h 665019"/>
              <a:gd name="connsiteX18" fmla="*/ 48491 w 1780310"/>
              <a:gd name="connsiteY18" fmla="*/ 374073 h 665019"/>
              <a:gd name="connsiteX19" fmla="*/ 34637 w 1780310"/>
              <a:gd name="connsiteY19" fmla="*/ 346364 h 665019"/>
              <a:gd name="connsiteX20" fmla="*/ 13855 w 1780310"/>
              <a:gd name="connsiteY20" fmla="*/ 297873 h 665019"/>
              <a:gd name="connsiteX21" fmla="*/ 6928 w 1780310"/>
              <a:gd name="connsiteY21" fmla="*/ 221673 h 665019"/>
              <a:gd name="connsiteX22" fmla="*/ 0 w 1780310"/>
              <a:gd name="connsiteY22" fmla="*/ 193964 h 665019"/>
              <a:gd name="connsiteX23" fmla="*/ 6928 w 1780310"/>
              <a:gd name="connsiteY23" fmla="*/ 83128 h 665019"/>
              <a:gd name="connsiteX24" fmla="*/ 20782 w 1780310"/>
              <a:gd name="connsiteY24" fmla="*/ 55419 h 665019"/>
              <a:gd name="connsiteX25" fmla="*/ 34637 w 1780310"/>
              <a:gd name="connsiteY25" fmla="*/ 6928 h 665019"/>
              <a:gd name="connsiteX26" fmla="*/ 41564 w 1780310"/>
              <a:gd name="connsiteY26" fmla="*/ 0 h 66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80310" h="665019">
                <a:moveTo>
                  <a:pt x="1780310" y="235528"/>
                </a:moveTo>
                <a:cubicBezTo>
                  <a:pt x="1775692" y="320964"/>
                  <a:pt x="1772854" y="406516"/>
                  <a:pt x="1766455" y="491837"/>
                </a:cubicBezTo>
                <a:cubicBezTo>
                  <a:pt x="1765909" y="499119"/>
                  <a:pt x="1762794" y="506088"/>
                  <a:pt x="1759528" y="512619"/>
                </a:cubicBezTo>
                <a:cubicBezTo>
                  <a:pt x="1744570" y="542534"/>
                  <a:pt x="1728576" y="544382"/>
                  <a:pt x="1704110" y="574964"/>
                </a:cubicBezTo>
                <a:cubicBezTo>
                  <a:pt x="1694873" y="586509"/>
                  <a:pt x="1685271" y="597772"/>
                  <a:pt x="1676400" y="609600"/>
                </a:cubicBezTo>
                <a:cubicBezTo>
                  <a:pt x="1671405" y="616260"/>
                  <a:pt x="1669047" y="625181"/>
                  <a:pt x="1662546" y="630382"/>
                </a:cubicBezTo>
                <a:cubicBezTo>
                  <a:pt x="1656844" y="634944"/>
                  <a:pt x="1648601" y="634746"/>
                  <a:pt x="1641764" y="637310"/>
                </a:cubicBezTo>
                <a:cubicBezTo>
                  <a:pt x="1638498" y="638535"/>
                  <a:pt x="1596522" y="656241"/>
                  <a:pt x="1586346" y="658091"/>
                </a:cubicBezTo>
                <a:cubicBezTo>
                  <a:pt x="1568030" y="661421"/>
                  <a:pt x="1549401" y="662710"/>
                  <a:pt x="1530928" y="665019"/>
                </a:cubicBezTo>
                <a:lnTo>
                  <a:pt x="997528" y="651164"/>
                </a:lnTo>
                <a:cubicBezTo>
                  <a:pt x="983491" y="650657"/>
                  <a:pt x="968527" y="650518"/>
                  <a:pt x="955964" y="644237"/>
                </a:cubicBezTo>
                <a:cubicBezTo>
                  <a:pt x="942732" y="637621"/>
                  <a:pt x="940645" y="613600"/>
                  <a:pt x="935182" y="602673"/>
                </a:cubicBezTo>
                <a:cubicBezTo>
                  <a:pt x="931459" y="595226"/>
                  <a:pt x="925051" y="589338"/>
                  <a:pt x="921328" y="581891"/>
                </a:cubicBezTo>
                <a:cubicBezTo>
                  <a:pt x="839506" y="418246"/>
                  <a:pt x="957806" y="638802"/>
                  <a:pt x="893619" y="526473"/>
                </a:cubicBezTo>
                <a:cubicBezTo>
                  <a:pt x="886378" y="513801"/>
                  <a:pt x="877158" y="489230"/>
                  <a:pt x="865910" y="477982"/>
                </a:cubicBezTo>
                <a:cubicBezTo>
                  <a:pt x="853932" y="466004"/>
                  <a:pt x="830997" y="458420"/>
                  <a:pt x="817419" y="450273"/>
                </a:cubicBezTo>
                <a:cubicBezTo>
                  <a:pt x="803141" y="441706"/>
                  <a:pt x="791652" y="427830"/>
                  <a:pt x="775855" y="422564"/>
                </a:cubicBezTo>
                <a:cubicBezTo>
                  <a:pt x="702340" y="398059"/>
                  <a:pt x="734990" y="406078"/>
                  <a:pt x="678873" y="394855"/>
                </a:cubicBezTo>
                <a:cubicBezTo>
                  <a:pt x="468299" y="289564"/>
                  <a:pt x="723206" y="411978"/>
                  <a:pt x="48491" y="374073"/>
                </a:cubicBezTo>
                <a:cubicBezTo>
                  <a:pt x="38181" y="373494"/>
                  <a:pt x="38705" y="355856"/>
                  <a:pt x="34637" y="346364"/>
                </a:cubicBezTo>
                <a:cubicBezTo>
                  <a:pt x="4069" y="275035"/>
                  <a:pt x="59792" y="389743"/>
                  <a:pt x="13855" y="297873"/>
                </a:cubicBezTo>
                <a:cubicBezTo>
                  <a:pt x="11546" y="272473"/>
                  <a:pt x="10299" y="246954"/>
                  <a:pt x="6928" y="221673"/>
                </a:cubicBezTo>
                <a:cubicBezTo>
                  <a:pt x="5670" y="212236"/>
                  <a:pt x="0" y="203485"/>
                  <a:pt x="0" y="193964"/>
                </a:cubicBezTo>
                <a:cubicBezTo>
                  <a:pt x="0" y="156947"/>
                  <a:pt x="1437" y="119736"/>
                  <a:pt x="6928" y="83128"/>
                </a:cubicBezTo>
                <a:cubicBezTo>
                  <a:pt x="8460" y="72916"/>
                  <a:pt x="17156" y="65088"/>
                  <a:pt x="20782" y="55419"/>
                </a:cubicBezTo>
                <a:cubicBezTo>
                  <a:pt x="27438" y="37669"/>
                  <a:pt x="26266" y="23671"/>
                  <a:pt x="34637" y="6928"/>
                </a:cubicBezTo>
                <a:cubicBezTo>
                  <a:pt x="36097" y="4007"/>
                  <a:pt x="39255" y="2309"/>
                  <a:pt x="41564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C023388-C0D5-34C4-4C51-5D9C49E7EBE1}"/>
              </a:ext>
            </a:extLst>
          </p:cNvPr>
          <p:cNvSpPr/>
          <p:nvPr/>
        </p:nvSpPr>
        <p:spPr>
          <a:xfrm>
            <a:off x="7550727" y="1773382"/>
            <a:ext cx="512618" cy="699654"/>
          </a:xfrm>
          <a:custGeom>
            <a:avLst/>
            <a:gdLst>
              <a:gd name="connsiteX0" fmla="*/ 512618 w 512618"/>
              <a:gd name="connsiteY0" fmla="*/ 0 h 699654"/>
              <a:gd name="connsiteX1" fmla="*/ 505691 w 512618"/>
              <a:gd name="connsiteY1" fmla="*/ 131618 h 699654"/>
              <a:gd name="connsiteX2" fmla="*/ 491837 w 512618"/>
              <a:gd name="connsiteY2" fmla="*/ 200891 h 699654"/>
              <a:gd name="connsiteX3" fmla="*/ 457200 w 512618"/>
              <a:gd name="connsiteY3" fmla="*/ 263236 h 699654"/>
              <a:gd name="connsiteX4" fmla="*/ 436418 w 512618"/>
              <a:gd name="connsiteY4" fmla="*/ 325582 h 699654"/>
              <a:gd name="connsiteX5" fmla="*/ 387928 w 512618"/>
              <a:gd name="connsiteY5" fmla="*/ 394854 h 699654"/>
              <a:gd name="connsiteX6" fmla="*/ 367146 w 512618"/>
              <a:gd name="connsiteY6" fmla="*/ 415636 h 699654"/>
              <a:gd name="connsiteX7" fmla="*/ 353291 w 512618"/>
              <a:gd name="connsiteY7" fmla="*/ 436418 h 699654"/>
              <a:gd name="connsiteX8" fmla="*/ 297873 w 512618"/>
              <a:gd name="connsiteY8" fmla="*/ 464127 h 699654"/>
              <a:gd name="connsiteX9" fmla="*/ 277091 w 512618"/>
              <a:gd name="connsiteY9" fmla="*/ 484909 h 699654"/>
              <a:gd name="connsiteX10" fmla="*/ 235528 w 512618"/>
              <a:gd name="connsiteY10" fmla="*/ 512618 h 699654"/>
              <a:gd name="connsiteX11" fmla="*/ 187037 w 512618"/>
              <a:gd name="connsiteY11" fmla="*/ 540327 h 699654"/>
              <a:gd name="connsiteX12" fmla="*/ 173182 w 512618"/>
              <a:gd name="connsiteY12" fmla="*/ 561109 h 699654"/>
              <a:gd name="connsiteX13" fmla="*/ 152400 w 512618"/>
              <a:gd name="connsiteY13" fmla="*/ 568036 h 699654"/>
              <a:gd name="connsiteX14" fmla="*/ 138546 w 512618"/>
              <a:gd name="connsiteY14" fmla="*/ 595745 h 699654"/>
              <a:gd name="connsiteX15" fmla="*/ 76200 w 512618"/>
              <a:gd name="connsiteY15" fmla="*/ 651163 h 699654"/>
              <a:gd name="connsiteX16" fmla="*/ 55418 w 512618"/>
              <a:gd name="connsiteY16" fmla="*/ 671945 h 699654"/>
              <a:gd name="connsiteX17" fmla="*/ 34637 w 512618"/>
              <a:gd name="connsiteY17" fmla="*/ 678873 h 699654"/>
              <a:gd name="connsiteX18" fmla="*/ 13855 w 512618"/>
              <a:gd name="connsiteY18" fmla="*/ 692727 h 699654"/>
              <a:gd name="connsiteX19" fmla="*/ 0 w 512618"/>
              <a:gd name="connsiteY19" fmla="*/ 699654 h 6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12618" h="699654">
                <a:moveTo>
                  <a:pt x="512618" y="0"/>
                </a:moveTo>
                <a:cubicBezTo>
                  <a:pt x="510309" y="43873"/>
                  <a:pt x="509194" y="87825"/>
                  <a:pt x="505691" y="131618"/>
                </a:cubicBezTo>
                <a:cubicBezTo>
                  <a:pt x="505187" y="137919"/>
                  <a:pt x="496756" y="189823"/>
                  <a:pt x="491837" y="200891"/>
                </a:cubicBezTo>
                <a:cubicBezTo>
                  <a:pt x="466678" y="257499"/>
                  <a:pt x="476359" y="213424"/>
                  <a:pt x="457200" y="263236"/>
                </a:cubicBezTo>
                <a:cubicBezTo>
                  <a:pt x="449336" y="283682"/>
                  <a:pt x="448569" y="307355"/>
                  <a:pt x="436418" y="325582"/>
                </a:cubicBezTo>
                <a:cubicBezTo>
                  <a:pt x="424501" y="343458"/>
                  <a:pt x="403309" y="376909"/>
                  <a:pt x="387928" y="394854"/>
                </a:cubicBezTo>
                <a:cubicBezTo>
                  <a:pt x="381552" y="402292"/>
                  <a:pt x="373418" y="408110"/>
                  <a:pt x="367146" y="415636"/>
                </a:cubicBezTo>
                <a:cubicBezTo>
                  <a:pt x="361816" y="422032"/>
                  <a:pt x="359178" y="430531"/>
                  <a:pt x="353291" y="436418"/>
                </a:cubicBezTo>
                <a:cubicBezTo>
                  <a:pt x="339455" y="450254"/>
                  <a:pt x="314413" y="457511"/>
                  <a:pt x="297873" y="464127"/>
                </a:cubicBezTo>
                <a:cubicBezTo>
                  <a:pt x="290946" y="471054"/>
                  <a:pt x="284824" y="478894"/>
                  <a:pt x="277091" y="484909"/>
                </a:cubicBezTo>
                <a:cubicBezTo>
                  <a:pt x="263948" y="495132"/>
                  <a:pt x="249382" y="503382"/>
                  <a:pt x="235528" y="512618"/>
                </a:cubicBezTo>
                <a:cubicBezTo>
                  <a:pt x="206153" y="532202"/>
                  <a:pt x="222194" y="522749"/>
                  <a:pt x="187037" y="540327"/>
                </a:cubicBezTo>
                <a:cubicBezTo>
                  <a:pt x="182419" y="547254"/>
                  <a:pt x="179683" y="555908"/>
                  <a:pt x="173182" y="561109"/>
                </a:cubicBezTo>
                <a:cubicBezTo>
                  <a:pt x="167480" y="565670"/>
                  <a:pt x="157563" y="562873"/>
                  <a:pt x="152400" y="568036"/>
                </a:cubicBezTo>
                <a:cubicBezTo>
                  <a:pt x="145098" y="575338"/>
                  <a:pt x="144997" y="587681"/>
                  <a:pt x="138546" y="595745"/>
                </a:cubicBezTo>
                <a:cubicBezTo>
                  <a:pt x="84653" y="663112"/>
                  <a:pt x="116022" y="617978"/>
                  <a:pt x="76200" y="651163"/>
                </a:cubicBezTo>
                <a:cubicBezTo>
                  <a:pt x="68674" y="657435"/>
                  <a:pt x="63569" y="666511"/>
                  <a:pt x="55418" y="671945"/>
                </a:cubicBezTo>
                <a:cubicBezTo>
                  <a:pt x="49343" y="675995"/>
                  <a:pt x="41168" y="675607"/>
                  <a:pt x="34637" y="678873"/>
                </a:cubicBezTo>
                <a:cubicBezTo>
                  <a:pt x="27190" y="682596"/>
                  <a:pt x="20994" y="688444"/>
                  <a:pt x="13855" y="692727"/>
                </a:cubicBezTo>
                <a:cubicBezTo>
                  <a:pt x="9427" y="695383"/>
                  <a:pt x="4618" y="697345"/>
                  <a:pt x="0" y="699654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268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r>
              <a:rPr lang="en-GB" sz="6600" dirty="0">
                <a:solidFill>
                  <a:srgbClr val="808080"/>
                </a:solidFill>
              </a:rPr>
              <a:t>Teething problems? </a:t>
            </a:r>
          </a:p>
          <a:p>
            <a:endParaRPr lang="en-GB" sz="6600" dirty="0">
              <a:solidFill>
                <a:srgbClr val="808080"/>
              </a:solidFill>
            </a:endParaRPr>
          </a:p>
          <a:p>
            <a:endParaRPr lang="en-GB" sz="6600" dirty="0">
              <a:solidFill>
                <a:srgbClr val="808080"/>
              </a:solidFill>
            </a:endParaRP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994" y="1012808"/>
            <a:ext cx="3600953" cy="23342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343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pPr algn="l"/>
            <a:r>
              <a:rPr lang="en-GB" dirty="0">
                <a:solidFill>
                  <a:srgbClr val="808080"/>
                </a:solidFill>
              </a:rPr>
              <a:t>Dr Julie Oliver</a:t>
            </a:r>
          </a:p>
          <a:p>
            <a:pPr algn="l"/>
            <a:r>
              <a:rPr lang="en-GB" dirty="0">
                <a:solidFill>
                  <a:srgbClr val="808080"/>
                </a:solidFill>
              </a:rPr>
              <a:t>GP </a:t>
            </a:r>
            <a:r>
              <a:rPr lang="en-GB" dirty="0" err="1">
                <a:solidFill>
                  <a:srgbClr val="808080"/>
                </a:solidFill>
              </a:rPr>
              <a:t>Lanchester</a:t>
            </a:r>
            <a:r>
              <a:rPr lang="en-GB" dirty="0">
                <a:solidFill>
                  <a:srgbClr val="808080"/>
                </a:solidFill>
              </a:rPr>
              <a:t> Medical Centre</a:t>
            </a:r>
          </a:p>
          <a:p>
            <a:pPr algn="l"/>
            <a:r>
              <a:rPr lang="en-GB" dirty="0">
                <a:solidFill>
                  <a:srgbClr val="808080"/>
                </a:solidFill>
              </a:rPr>
              <a:t>Special interest </a:t>
            </a:r>
            <a:r>
              <a:rPr lang="en-GB" dirty="0" err="1">
                <a:solidFill>
                  <a:srgbClr val="808080"/>
                </a:solidFill>
              </a:rPr>
              <a:t>womens</a:t>
            </a:r>
            <a:r>
              <a:rPr lang="en-GB" dirty="0">
                <a:solidFill>
                  <a:srgbClr val="808080"/>
                </a:solidFill>
              </a:rPr>
              <a:t> health</a:t>
            </a:r>
          </a:p>
          <a:p>
            <a:pPr algn="l"/>
            <a:endParaRPr lang="en-GB" dirty="0">
              <a:solidFill>
                <a:srgbClr val="808080"/>
              </a:solidFill>
            </a:endParaRPr>
          </a:p>
          <a:p>
            <a:pPr algn="l"/>
            <a:r>
              <a:rPr lang="en-GB" dirty="0">
                <a:solidFill>
                  <a:srgbClr val="808080"/>
                </a:solidFill>
              </a:rPr>
              <a:t>Thanks to Dr Sam English and Gillian</a:t>
            </a:r>
          </a:p>
          <a:p>
            <a:pPr algn="l"/>
            <a:r>
              <a:rPr lang="en-GB" dirty="0">
                <a:solidFill>
                  <a:srgbClr val="808080"/>
                </a:solidFill>
              </a:rPr>
              <a:t>Webster for delivering this talk on my</a:t>
            </a:r>
          </a:p>
          <a:p>
            <a:pPr algn="l"/>
            <a:r>
              <a:rPr lang="en-GB" dirty="0">
                <a:solidFill>
                  <a:srgbClr val="808080"/>
                </a:solidFill>
              </a:rPr>
              <a:t>behalf</a:t>
            </a:r>
          </a:p>
          <a:p>
            <a:pPr algn="l"/>
            <a:endParaRPr lang="en-GB" dirty="0">
              <a:solidFill>
                <a:srgbClr val="808080"/>
              </a:solidFill>
            </a:endParaRP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994" y="1012808"/>
            <a:ext cx="3600953" cy="23342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A3764A-9553-989C-5F86-3DE264E400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556" y="1885595"/>
            <a:ext cx="4481285" cy="414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53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FFCCCC"/>
                </a:solidFill>
              </a:rPr>
              <a:t>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r>
              <a:rPr lang="en-GB" sz="6600" dirty="0">
                <a:solidFill>
                  <a:srgbClr val="808080"/>
                </a:solidFill>
              </a:rPr>
              <a:t>Chester-Le-Street PCN</a:t>
            </a:r>
          </a:p>
          <a:p>
            <a:pPr algn="l"/>
            <a:r>
              <a:rPr lang="en-GB" sz="4000" dirty="0">
                <a:solidFill>
                  <a:srgbClr val="808080"/>
                </a:solidFill>
              </a:rPr>
              <a:t>Menopause clinic with extended access money </a:t>
            </a:r>
          </a:p>
          <a:p>
            <a:pPr algn="l"/>
            <a:r>
              <a:rPr lang="en-GB" sz="4000" dirty="0">
                <a:solidFill>
                  <a:srgbClr val="808080"/>
                </a:solidFill>
              </a:rPr>
              <a:t>2 local GPs – Dr Sarah Leese and Dr Ruth Tompson</a:t>
            </a:r>
          </a:p>
          <a:p>
            <a:pPr algn="l"/>
            <a:r>
              <a:rPr lang="en-GB" sz="4000" dirty="0">
                <a:solidFill>
                  <a:srgbClr val="808080"/>
                </a:solidFill>
              </a:rPr>
              <a:t>Support to CLS GPs by taking up some of the menopause explosion</a:t>
            </a:r>
          </a:p>
          <a:p>
            <a:endParaRPr lang="en-GB" sz="6600" dirty="0">
              <a:solidFill>
                <a:srgbClr val="808080"/>
              </a:solidFill>
            </a:endParaRPr>
          </a:p>
          <a:p>
            <a:endParaRPr lang="en-GB" sz="6600" dirty="0">
              <a:solidFill>
                <a:srgbClr val="808080"/>
              </a:solidFill>
            </a:endParaRP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461" y="310075"/>
            <a:ext cx="2390539" cy="13917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568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56" y="825521"/>
            <a:ext cx="3600953" cy="2334242"/>
          </a:xfrm>
          <a:prstGeom prst="rect">
            <a:avLst/>
          </a:prstGeom>
          <a:solidFill>
            <a:srgbClr val="FFE7FF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AutoShape 4" descr="Durham County Boundaries Map">
            <a:extLst>
              <a:ext uri="{FF2B5EF4-FFF2-40B4-BE49-F238E27FC236}">
                <a16:creationId xmlns:a16="http://schemas.microsoft.com/office/drawing/2014/main" id="{697F6776-9508-E9C7-2A27-A99CB8524B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67946" y="394161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Durham County Boundaries Map">
            <a:extLst>
              <a:ext uri="{FF2B5EF4-FFF2-40B4-BE49-F238E27FC236}">
                <a16:creationId xmlns:a16="http://schemas.microsoft.com/office/drawing/2014/main" id="{BCBA0D7F-348A-8F11-7E0C-9BD740707D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urham County Boundaries Map">
            <a:extLst>
              <a:ext uri="{FF2B5EF4-FFF2-40B4-BE49-F238E27FC236}">
                <a16:creationId xmlns:a16="http://schemas.microsoft.com/office/drawing/2014/main" id="{0A60BC49-E0F5-7BCB-01F2-DFFCE9BC5A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25012C-F6AD-0B8A-2EDA-8DFB9C3EB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393" y="671945"/>
            <a:ext cx="4668982" cy="466898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0C13D0-37C4-ABD7-FA26-904420BF7986}"/>
              </a:ext>
            </a:extLst>
          </p:cNvPr>
          <p:cNvCxnSpPr/>
          <p:nvPr/>
        </p:nvCxnSpPr>
        <p:spPr>
          <a:xfrm>
            <a:off x="8485909" y="252845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117F6B2-A57C-2754-BB89-D30558649C60}"/>
              </a:ext>
            </a:extLst>
          </p:cNvPr>
          <p:cNvSpPr/>
          <p:nvPr/>
        </p:nvSpPr>
        <p:spPr>
          <a:xfrm>
            <a:off x="6767945" y="2043545"/>
            <a:ext cx="1780310" cy="665019"/>
          </a:xfrm>
          <a:custGeom>
            <a:avLst/>
            <a:gdLst>
              <a:gd name="connsiteX0" fmla="*/ 1780310 w 1780310"/>
              <a:gd name="connsiteY0" fmla="*/ 235528 h 665019"/>
              <a:gd name="connsiteX1" fmla="*/ 1766455 w 1780310"/>
              <a:gd name="connsiteY1" fmla="*/ 491837 h 665019"/>
              <a:gd name="connsiteX2" fmla="*/ 1759528 w 1780310"/>
              <a:gd name="connsiteY2" fmla="*/ 512619 h 665019"/>
              <a:gd name="connsiteX3" fmla="*/ 1704110 w 1780310"/>
              <a:gd name="connsiteY3" fmla="*/ 574964 h 665019"/>
              <a:gd name="connsiteX4" fmla="*/ 1676400 w 1780310"/>
              <a:gd name="connsiteY4" fmla="*/ 609600 h 665019"/>
              <a:gd name="connsiteX5" fmla="*/ 1662546 w 1780310"/>
              <a:gd name="connsiteY5" fmla="*/ 630382 h 665019"/>
              <a:gd name="connsiteX6" fmla="*/ 1641764 w 1780310"/>
              <a:gd name="connsiteY6" fmla="*/ 637310 h 665019"/>
              <a:gd name="connsiteX7" fmla="*/ 1586346 w 1780310"/>
              <a:gd name="connsiteY7" fmla="*/ 658091 h 665019"/>
              <a:gd name="connsiteX8" fmla="*/ 1530928 w 1780310"/>
              <a:gd name="connsiteY8" fmla="*/ 665019 h 665019"/>
              <a:gd name="connsiteX9" fmla="*/ 997528 w 1780310"/>
              <a:gd name="connsiteY9" fmla="*/ 651164 h 665019"/>
              <a:gd name="connsiteX10" fmla="*/ 955964 w 1780310"/>
              <a:gd name="connsiteY10" fmla="*/ 644237 h 665019"/>
              <a:gd name="connsiteX11" fmla="*/ 935182 w 1780310"/>
              <a:gd name="connsiteY11" fmla="*/ 602673 h 665019"/>
              <a:gd name="connsiteX12" fmla="*/ 921328 w 1780310"/>
              <a:gd name="connsiteY12" fmla="*/ 581891 h 665019"/>
              <a:gd name="connsiteX13" fmla="*/ 893619 w 1780310"/>
              <a:gd name="connsiteY13" fmla="*/ 526473 h 665019"/>
              <a:gd name="connsiteX14" fmla="*/ 865910 w 1780310"/>
              <a:gd name="connsiteY14" fmla="*/ 477982 h 665019"/>
              <a:gd name="connsiteX15" fmla="*/ 817419 w 1780310"/>
              <a:gd name="connsiteY15" fmla="*/ 450273 h 665019"/>
              <a:gd name="connsiteX16" fmla="*/ 775855 w 1780310"/>
              <a:gd name="connsiteY16" fmla="*/ 422564 h 665019"/>
              <a:gd name="connsiteX17" fmla="*/ 678873 w 1780310"/>
              <a:gd name="connsiteY17" fmla="*/ 394855 h 665019"/>
              <a:gd name="connsiteX18" fmla="*/ 48491 w 1780310"/>
              <a:gd name="connsiteY18" fmla="*/ 374073 h 665019"/>
              <a:gd name="connsiteX19" fmla="*/ 34637 w 1780310"/>
              <a:gd name="connsiteY19" fmla="*/ 346364 h 665019"/>
              <a:gd name="connsiteX20" fmla="*/ 13855 w 1780310"/>
              <a:gd name="connsiteY20" fmla="*/ 297873 h 665019"/>
              <a:gd name="connsiteX21" fmla="*/ 6928 w 1780310"/>
              <a:gd name="connsiteY21" fmla="*/ 221673 h 665019"/>
              <a:gd name="connsiteX22" fmla="*/ 0 w 1780310"/>
              <a:gd name="connsiteY22" fmla="*/ 193964 h 665019"/>
              <a:gd name="connsiteX23" fmla="*/ 6928 w 1780310"/>
              <a:gd name="connsiteY23" fmla="*/ 83128 h 665019"/>
              <a:gd name="connsiteX24" fmla="*/ 20782 w 1780310"/>
              <a:gd name="connsiteY24" fmla="*/ 55419 h 665019"/>
              <a:gd name="connsiteX25" fmla="*/ 34637 w 1780310"/>
              <a:gd name="connsiteY25" fmla="*/ 6928 h 665019"/>
              <a:gd name="connsiteX26" fmla="*/ 41564 w 1780310"/>
              <a:gd name="connsiteY26" fmla="*/ 0 h 66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80310" h="665019">
                <a:moveTo>
                  <a:pt x="1780310" y="235528"/>
                </a:moveTo>
                <a:cubicBezTo>
                  <a:pt x="1775692" y="320964"/>
                  <a:pt x="1772854" y="406516"/>
                  <a:pt x="1766455" y="491837"/>
                </a:cubicBezTo>
                <a:cubicBezTo>
                  <a:pt x="1765909" y="499119"/>
                  <a:pt x="1762794" y="506088"/>
                  <a:pt x="1759528" y="512619"/>
                </a:cubicBezTo>
                <a:cubicBezTo>
                  <a:pt x="1744570" y="542534"/>
                  <a:pt x="1728576" y="544382"/>
                  <a:pt x="1704110" y="574964"/>
                </a:cubicBezTo>
                <a:cubicBezTo>
                  <a:pt x="1694873" y="586509"/>
                  <a:pt x="1685271" y="597772"/>
                  <a:pt x="1676400" y="609600"/>
                </a:cubicBezTo>
                <a:cubicBezTo>
                  <a:pt x="1671405" y="616260"/>
                  <a:pt x="1669047" y="625181"/>
                  <a:pt x="1662546" y="630382"/>
                </a:cubicBezTo>
                <a:cubicBezTo>
                  <a:pt x="1656844" y="634944"/>
                  <a:pt x="1648601" y="634746"/>
                  <a:pt x="1641764" y="637310"/>
                </a:cubicBezTo>
                <a:cubicBezTo>
                  <a:pt x="1638498" y="638535"/>
                  <a:pt x="1596522" y="656241"/>
                  <a:pt x="1586346" y="658091"/>
                </a:cubicBezTo>
                <a:cubicBezTo>
                  <a:pt x="1568030" y="661421"/>
                  <a:pt x="1549401" y="662710"/>
                  <a:pt x="1530928" y="665019"/>
                </a:cubicBezTo>
                <a:lnTo>
                  <a:pt x="997528" y="651164"/>
                </a:lnTo>
                <a:cubicBezTo>
                  <a:pt x="983491" y="650657"/>
                  <a:pt x="968527" y="650518"/>
                  <a:pt x="955964" y="644237"/>
                </a:cubicBezTo>
                <a:cubicBezTo>
                  <a:pt x="942732" y="637621"/>
                  <a:pt x="940645" y="613600"/>
                  <a:pt x="935182" y="602673"/>
                </a:cubicBezTo>
                <a:cubicBezTo>
                  <a:pt x="931459" y="595226"/>
                  <a:pt x="925051" y="589338"/>
                  <a:pt x="921328" y="581891"/>
                </a:cubicBezTo>
                <a:cubicBezTo>
                  <a:pt x="839506" y="418246"/>
                  <a:pt x="957806" y="638802"/>
                  <a:pt x="893619" y="526473"/>
                </a:cubicBezTo>
                <a:cubicBezTo>
                  <a:pt x="886378" y="513801"/>
                  <a:pt x="877158" y="489230"/>
                  <a:pt x="865910" y="477982"/>
                </a:cubicBezTo>
                <a:cubicBezTo>
                  <a:pt x="853932" y="466004"/>
                  <a:pt x="830997" y="458420"/>
                  <a:pt x="817419" y="450273"/>
                </a:cubicBezTo>
                <a:cubicBezTo>
                  <a:pt x="803141" y="441706"/>
                  <a:pt x="791652" y="427830"/>
                  <a:pt x="775855" y="422564"/>
                </a:cubicBezTo>
                <a:cubicBezTo>
                  <a:pt x="702340" y="398059"/>
                  <a:pt x="734990" y="406078"/>
                  <a:pt x="678873" y="394855"/>
                </a:cubicBezTo>
                <a:cubicBezTo>
                  <a:pt x="468299" y="289564"/>
                  <a:pt x="723206" y="411978"/>
                  <a:pt x="48491" y="374073"/>
                </a:cubicBezTo>
                <a:cubicBezTo>
                  <a:pt x="38181" y="373494"/>
                  <a:pt x="38705" y="355856"/>
                  <a:pt x="34637" y="346364"/>
                </a:cubicBezTo>
                <a:cubicBezTo>
                  <a:pt x="4069" y="275035"/>
                  <a:pt x="59792" y="389743"/>
                  <a:pt x="13855" y="297873"/>
                </a:cubicBezTo>
                <a:cubicBezTo>
                  <a:pt x="11546" y="272473"/>
                  <a:pt x="10299" y="246954"/>
                  <a:pt x="6928" y="221673"/>
                </a:cubicBezTo>
                <a:cubicBezTo>
                  <a:pt x="5670" y="212236"/>
                  <a:pt x="0" y="203485"/>
                  <a:pt x="0" y="193964"/>
                </a:cubicBezTo>
                <a:cubicBezTo>
                  <a:pt x="0" y="156947"/>
                  <a:pt x="1437" y="119736"/>
                  <a:pt x="6928" y="83128"/>
                </a:cubicBezTo>
                <a:cubicBezTo>
                  <a:pt x="8460" y="72916"/>
                  <a:pt x="17156" y="65088"/>
                  <a:pt x="20782" y="55419"/>
                </a:cubicBezTo>
                <a:cubicBezTo>
                  <a:pt x="27438" y="37669"/>
                  <a:pt x="26266" y="23671"/>
                  <a:pt x="34637" y="6928"/>
                </a:cubicBezTo>
                <a:cubicBezTo>
                  <a:pt x="36097" y="4007"/>
                  <a:pt x="39255" y="2309"/>
                  <a:pt x="41564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C023388-C0D5-34C4-4C51-5D9C49E7EBE1}"/>
              </a:ext>
            </a:extLst>
          </p:cNvPr>
          <p:cNvSpPr/>
          <p:nvPr/>
        </p:nvSpPr>
        <p:spPr>
          <a:xfrm>
            <a:off x="7550727" y="1773382"/>
            <a:ext cx="512618" cy="699654"/>
          </a:xfrm>
          <a:custGeom>
            <a:avLst/>
            <a:gdLst>
              <a:gd name="connsiteX0" fmla="*/ 512618 w 512618"/>
              <a:gd name="connsiteY0" fmla="*/ 0 h 699654"/>
              <a:gd name="connsiteX1" fmla="*/ 505691 w 512618"/>
              <a:gd name="connsiteY1" fmla="*/ 131618 h 699654"/>
              <a:gd name="connsiteX2" fmla="*/ 491837 w 512618"/>
              <a:gd name="connsiteY2" fmla="*/ 200891 h 699654"/>
              <a:gd name="connsiteX3" fmla="*/ 457200 w 512618"/>
              <a:gd name="connsiteY3" fmla="*/ 263236 h 699654"/>
              <a:gd name="connsiteX4" fmla="*/ 436418 w 512618"/>
              <a:gd name="connsiteY4" fmla="*/ 325582 h 699654"/>
              <a:gd name="connsiteX5" fmla="*/ 387928 w 512618"/>
              <a:gd name="connsiteY5" fmla="*/ 394854 h 699654"/>
              <a:gd name="connsiteX6" fmla="*/ 367146 w 512618"/>
              <a:gd name="connsiteY6" fmla="*/ 415636 h 699654"/>
              <a:gd name="connsiteX7" fmla="*/ 353291 w 512618"/>
              <a:gd name="connsiteY7" fmla="*/ 436418 h 699654"/>
              <a:gd name="connsiteX8" fmla="*/ 297873 w 512618"/>
              <a:gd name="connsiteY8" fmla="*/ 464127 h 699654"/>
              <a:gd name="connsiteX9" fmla="*/ 277091 w 512618"/>
              <a:gd name="connsiteY9" fmla="*/ 484909 h 699654"/>
              <a:gd name="connsiteX10" fmla="*/ 235528 w 512618"/>
              <a:gd name="connsiteY10" fmla="*/ 512618 h 699654"/>
              <a:gd name="connsiteX11" fmla="*/ 187037 w 512618"/>
              <a:gd name="connsiteY11" fmla="*/ 540327 h 699654"/>
              <a:gd name="connsiteX12" fmla="*/ 173182 w 512618"/>
              <a:gd name="connsiteY12" fmla="*/ 561109 h 699654"/>
              <a:gd name="connsiteX13" fmla="*/ 152400 w 512618"/>
              <a:gd name="connsiteY13" fmla="*/ 568036 h 699654"/>
              <a:gd name="connsiteX14" fmla="*/ 138546 w 512618"/>
              <a:gd name="connsiteY14" fmla="*/ 595745 h 699654"/>
              <a:gd name="connsiteX15" fmla="*/ 76200 w 512618"/>
              <a:gd name="connsiteY15" fmla="*/ 651163 h 699654"/>
              <a:gd name="connsiteX16" fmla="*/ 55418 w 512618"/>
              <a:gd name="connsiteY16" fmla="*/ 671945 h 699654"/>
              <a:gd name="connsiteX17" fmla="*/ 34637 w 512618"/>
              <a:gd name="connsiteY17" fmla="*/ 678873 h 699654"/>
              <a:gd name="connsiteX18" fmla="*/ 13855 w 512618"/>
              <a:gd name="connsiteY18" fmla="*/ 692727 h 699654"/>
              <a:gd name="connsiteX19" fmla="*/ 0 w 512618"/>
              <a:gd name="connsiteY19" fmla="*/ 699654 h 6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12618" h="699654">
                <a:moveTo>
                  <a:pt x="512618" y="0"/>
                </a:moveTo>
                <a:cubicBezTo>
                  <a:pt x="510309" y="43873"/>
                  <a:pt x="509194" y="87825"/>
                  <a:pt x="505691" y="131618"/>
                </a:cubicBezTo>
                <a:cubicBezTo>
                  <a:pt x="505187" y="137919"/>
                  <a:pt x="496756" y="189823"/>
                  <a:pt x="491837" y="200891"/>
                </a:cubicBezTo>
                <a:cubicBezTo>
                  <a:pt x="466678" y="257499"/>
                  <a:pt x="476359" y="213424"/>
                  <a:pt x="457200" y="263236"/>
                </a:cubicBezTo>
                <a:cubicBezTo>
                  <a:pt x="449336" y="283682"/>
                  <a:pt x="448569" y="307355"/>
                  <a:pt x="436418" y="325582"/>
                </a:cubicBezTo>
                <a:cubicBezTo>
                  <a:pt x="424501" y="343458"/>
                  <a:pt x="403309" y="376909"/>
                  <a:pt x="387928" y="394854"/>
                </a:cubicBezTo>
                <a:cubicBezTo>
                  <a:pt x="381552" y="402292"/>
                  <a:pt x="373418" y="408110"/>
                  <a:pt x="367146" y="415636"/>
                </a:cubicBezTo>
                <a:cubicBezTo>
                  <a:pt x="361816" y="422032"/>
                  <a:pt x="359178" y="430531"/>
                  <a:pt x="353291" y="436418"/>
                </a:cubicBezTo>
                <a:cubicBezTo>
                  <a:pt x="339455" y="450254"/>
                  <a:pt x="314413" y="457511"/>
                  <a:pt x="297873" y="464127"/>
                </a:cubicBezTo>
                <a:cubicBezTo>
                  <a:pt x="290946" y="471054"/>
                  <a:pt x="284824" y="478894"/>
                  <a:pt x="277091" y="484909"/>
                </a:cubicBezTo>
                <a:cubicBezTo>
                  <a:pt x="263948" y="495132"/>
                  <a:pt x="249382" y="503382"/>
                  <a:pt x="235528" y="512618"/>
                </a:cubicBezTo>
                <a:cubicBezTo>
                  <a:pt x="206153" y="532202"/>
                  <a:pt x="222194" y="522749"/>
                  <a:pt x="187037" y="540327"/>
                </a:cubicBezTo>
                <a:cubicBezTo>
                  <a:pt x="182419" y="547254"/>
                  <a:pt x="179683" y="555908"/>
                  <a:pt x="173182" y="561109"/>
                </a:cubicBezTo>
                <a:cubicBezTo>
                  <a:pt x="167480" y="565670"/>
                  <a:pt x="157563" y="562873"/>
                  <a:pt x="152400" y="568036"/>
                </a:cubicBezTo>
                <a:cubicBezTo>
                  <a:pt x="145098" y="575338"/>
                  <a:pt x="144997" y="587681"/>
                  <a:pt x="138546" y="595745"/>
                </a:cubicBezTo>
                <a:cubicBezTo>
                  <a:pt x="84653" y="663112"/>
                  <a:pt x="116022" y="617978"/>
                  <a:pt x="76200" y="651163"/>
                </a:cubicBezTo>
                <a:cubicBezTo>
                  <a:pt x="68674" y="657435"/>
                  <a:pt x="63569" y="666511"/>
                  <a:pt x="55418" y="671945"/>
                </a:cubicBezTo>
                <a:cubicBezTo>
                  <a:pt x="49343" y="675995"/>
                  <a:pt x="41168" y="675607"/>
                  <a:pt x="34637" y="678873"/>
                </a:cubicBezTo>
                <a:cubicBezTo>
                  <a:pt x="27190" y="682596"/>
                  <a:pt x="20994" y="688444"/>
                  <a:pt x="13855" y="692727"/>
                </a:cubicBezTo>
                <a:cubicBezTo>
                  <a:pt x="9427" y="695383"/>
                  <a:pt x="4618" y="697345"/>
                  <a:pt x="0" y="699654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060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5E9E5-965C-05A8-014A-5B1E4B0C6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Evolving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2A66F-12FE-2C67-A7A5-D1D83DCEB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CLS menopause clinic refers to DG – IUS fits for HRT and complex cases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Dr Julie Oliver is mentoring the CLS GP through the menopause skills course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Derwentside</a:t>
            </a:r>
            <a:r>
              <a:rPr lang="en-GB" dirty="0"/>
              <a:t> clinic is reducing the simple IUC referrals to DG clinic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PCN is looking to find money to add in IUC for non-contraceptive needs</a:t>
            </a:r>
          </a:p>
          <a:p>
            <a:pPr marL="0" indent="0">
              <a:buNone/>
            </a:pPr>
            <a:r>
              <a:rPr lang="en-GB" dirty="0"/>
              <a:t>and simple ring pessaries.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Durham Gynae is bidding for training money to be able to deliver more services out of the existing hubs – like ring pessaries. To ensure continuity so others who want to work in the hubs can deliver LARC and provide local updates to those already fitting can continue.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806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56" y="825521"/>
            <a:ext cx="3600953" cy="2334242"/>
          </a:xfrm>
          <a:prstGeom prst="rect">
            <a:avLst/>
          </a:prstGeom>
          <a:solidFill>
            <a:srgbClr val="FFE7FF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AutoShape 4" descr="Durham County Boundaries Map">
            <a:extLst>
              <a:ext uri="{FF2B5EF4-FFF2-40B4-BE49-F238E27FC236}">
                <a16:creationId xmlns:a16="http://schemas.microsoft.com/office/drawing/2014/main" id="{697F6776-9508-E9C7-2A27-A99CB8524B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67946" y="394161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Durham County Boundaries Map">
            <a:extLst>
              <a:ext uri="{FF2B5EF4-FFF2-40B4-BE49-F238E27FC236}">
                <a16:creationId xmlns:a16="http://schemas.microsoft.com/office/drawing/2014/main" id="{BCBA0D7F-348A-8F11-7E0C-9BD740707D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urham County Boundaries Map">
            <a:extLst>
              <a:ext uri="{FF2B5EF4-FFF2-40B4-BE49-F238E27FC236}">
                <a16:creationId xmlns:a16="http://schemas.microsoft.com/office/drawing/2014/main" id="{0A60BC49-E0F5-7BCB-01F2-DFFCE9BC5A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0C13D0-37C4-ABD7-FA26-904420BF7986}"/>
              </a:ext>
            </a:extLst>
          </p:cNvPr>
          <p:cNvCxnSpPr/>
          <p:nvPr/>
        </p:nvCxnSpPr>
        <p:spPr>
          <a:xfrm>
            <a:off x="8485909" y="252845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09EACF1-B9DC-AFB0-E31D-6722D868D764}"/>
              </a:ext>
            </a:extLst>
          </p:cNvPr>
          <p:cNvSpPr txBox="1"/>
          <p:nvPr/>
        </p:nvSpPr>
        <p:spPr>
          <a:xfrm>
            <a:off x="1281128" y="2919680"/>
            <a:ext cx="9629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Questions?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4329EC-B736-0E6D-341E-1C75B195A4DB}"/>
              </a:ext>
            </a:extLst>
          </p:cNvPr>
          <p:cNvSpPr txBox="1"/>
          <p:nvPr/>
        </p:nvSpPr>
        <p:spPr>
          <a:xfrm>
            <a:off x="1092200" y="4953000"/>
            <a:ext cx="10244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julieoliver@durhamgynae.co.uk</a:t>
            </a:r>
          </a:p>
        </p:txBody>
      </p:sp>
    </p:spTree>
    <p:extLst>
      <p:ext uri="{BB962C8B-B14F-4D97-AF65-F5344CB8AC3E}">
        <p14:creationId xmlns:p14="http://schemas.microsoft.com/office/powerpoint/2010/main" val="77452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pPr algn="l"/>
            <a:endParaRPr lang="en-GB" sz="4000" dirty="0">
              <a:solidFill>
                <a:srgbClr val="808080"/>
              </a:solidFill>
            </a:endParaRPr>
          </a:p>
          <a:p>
            <a:pPr algn="l"/>
            <a:r>
              <a:rPr lang="en-GB" sz="4000" dirty="0">
                <a:solidFill>
                  <a:srgbClr val="808080"/>
                </a:solidFill>
              </a:rPr>
              <a:t>2002 – the idea of setting up a community </a:t>
            </a:r>
            <a:r>
              <a:rPr lang="en-GB" sz="4000" dirty="0" err="1">
                <a:solidFill>
                  <a:srgbClr val="808080"/>
                </a:solidFill>
              </a:rPr>
              <a:t>Womens</a:t>
            </a:r>
            <a:r>
              <a:rPr lang="en-GB" sz="4000" dirty="0">
                <a:solidFill>
                  <a:srgbClr val="808080"/>
                </a:solidFill>
              </a:rPr>
              <a:t> health clinic </a:t>
            </a: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994" y="1012808"/>
            <a:ext cx="3600953" cy="23342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1291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/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r>
              <a:rPr lang="en-GB" sz="6600" dirty="0">
                <a:solidFill>
                  <a:srgbClr val="808080"/>
                </a:solidFill>
              </a:rPr>
              <a:t>Provider driven</a:t>
            </a:r>
          </a:p>
          <a:p>
            <a:r>
              <a:rPr lang="en-GB" sz="6600" dirty="0">
                <a:solidFill>
                  <a:srgbClr val="808080"/>
                </a:solidFill>
              </a:rPr>
              <a:t>Model – bottom up</a:t>
            </a: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994" y="1012808"/>
            <a:ext cx="3600953" cy="23342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364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r>
              <a:rPr lang="en-GB" sz="4000" dirty="0">
                <a:solidFill>
                  <a:srgbClr val="808080"/>
                </a:solidFill>
              </a:rPr>
              <a:t>Step 1 – get qualified 2007</a:t>
            </a:r>
            <a:r>
              <a:rPr lang="en-GB" sz="4000" dirty="0">
                <a:solidFill>
                  <a:srgbClr val="80808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☑</a:t>
            </a:r>
          </a:p>
          <a:p>
            <a:r>
              <a:rPr lang="en-GB" sz="4000" dirty="0">
                <a:solidFill>
                  <a:srgbClr val="808080"/>
                </a:solidFill>
              </a:rPr>
              <a:t>Step 2 – get a job </a:t>
            </a:r>
            <a:r>
              <a:rPr lang="en-GB" sz="4000" dirty="0">
                <a:solidFill>
                  <a:srgbClr val="80808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☒</a:t>
            </a:r>
            <a:endParaRPr lang="en-GB" sz="4000" dirty="0">
              <a:solidFill>
                <a:srgbClr val="808080"/>
              </a:solidFill>
            </a:endParaRPr>
          </a:p>
          <a:p>
            <a:r>
              <a:rPr lang="en-GB" sz="4000" dirty="0">
                <a:solidFill>
                  <a:srgbClr val="808080"/>
                </a:solidFill>
              </a:rPr>
              <a:t>Step 3 – get commissioned 2009 – bottom up approach</a:t>
            </a:r>
            <a:r>
              <a:rPr lang="en-GB" sz="4000" dirty="0">
                <a:solidFill>
                  <a:srgbClr val="80808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☑</a:t>
            </a:r>
          </a:p>
          <a:p>
            <a:r>
              <a:rPr lang="en-GB" sz="4000" dirty="0">
                <a:solidFill>
                  <a:srgbClr val="80808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Step 4 – set up Durham Gynae 2009</a:t>
            </a:r>
          </a:p>
          <a:p>
            <a:endParaRPr lang="en-GB" sz="4000" dirty="0">
              <a:solidFill>
                <a:srgbClr val="808080"/>
              </a:solidFill>
            </a:endParaRP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994" y="1012808"/>
            <a:ext cx="3152539" cy="18235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2000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/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r>
              <a:rPr lang="en-GB" sz="6600" dirty="0">
                <a:solidFill>
                  <a:srgbClr val="808080"/>
                </a:solidFill>
              </a:rPr>
              <a:t>Step 2 – get a job</a:t>
            </a: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994" y="1012808"/>
            <a:ext cx="3600953" cy="23342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181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AB3D61-88E5-2C83-1C0D-42C4859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82" y="941965"/>
            <a:ext cx="9144000" cy="5084762"/>
          </a:xfrm>
        </p:spPr>
        <p:txBody>
          <a:bodyPr/>
          <a:lstStyle/>
          <a:p>
            <a:r>
              <a:rPr lang="en-GB" dirty="0">
                <a:solidFill>
                  <a:srgbClr val="FFCCCC"/>
                </a:solidFill>
              </a:rPr>
              <a:t>						</a:t>
            </a: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endParaRPr lang="en-GB" dirty="0">
              <a:solidFill>
                <a:srgbClr val="FFCCCC"/>
              </a:solidFill>
            </a:endParaRPr>
          </a:p>
          <a:p>
            <a:r>
              <a:rPr lang="en-GB" sz="6600" dirty="0">
                <a:solidFill>
                  <a:srgbClr val="808080"/>
                </a:solidFill>
              </a:rPr>
              <a:t>Step 3 – get commissioned 2009</a:t>
            </a:r>
          </a:p>
        </p:txBody>
      </p:sp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994" y="1012808"/>
            <a:ext cx="3600953" cy="23342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084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56" y="825521"/>
            <a:ext cx="3600953" cy="2334242"/>
          </a:xfrm>
          <a:prstGeom prst="rect">
            <a:avLst/>
          </a:prstGeom>
          <a:solidFill>
            <a:srgbClr val="FFE7FF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AutoShape 4" descr="Durham County Boundaries Map">
            <a:extLst>
              <a:ext uri="{FF2B5EF4-FFF2-40B4-BE49-F238E27FC236}">
                <a16:creationId xmlns:a16="http://schemas.microsoft.com/office/drawing/2014/main" id="{697F6776-9508-E9C7-2A27-A99CB8524B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67946" y="394161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Durham County Boundaries Map">
            <a:extLst>
              <a:ext uri="{FF2B5EF4-FFF2-40B4-BE49-F238E27FC236}">
                <a16:creationId xmlns:a16="http://schemas.microsoft.com/office/drawing/2014/main" id="{BCBA0D7F-348A-8F11-7E0C-9BD740707D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urham County Boundaries Map">
            <a:extLst>
              <a:ext uri="{FF2B5EF4-FFF2-40B4-BE49-F238E27FC236}">
                <a16:creationId xmlns:a16="http://schemas.microsoft.com/office/drawing/2014/main" id="{0A60BC49-E0F5-7BCB-01F2-DFFCE9BC5A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25012C-F6AD-0B8A-2EDA-8DFB9C3EB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5902" y="942109"/>
            <a:ext cx="4668982" cy="466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44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urham_Gynae2">
            <a:extLst>
              <a:ext uri="{FF2B5EF4-FFF2-40B4-BE49-F238E27FC236}">
                <a16:creationId xmlns:a16="http://schemas.microsoft.com/office/drawing/2014/main" id="{CD433C17-CD90-CD59-8BD5-C9803E1EFB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56" y="825521"/>
            <a:ext cx="3600953" cy="2334242"/>
          </a:xfrm>
          <a:prstGeom prst="rect">
            <a:avLst/>
          </a:prstGeom>
          <a:solidFill>
            <a:srgbClr val="FFE7FF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AutoShape 4" descr="Durham County Boundaries Map">
            <a:extLst>
              <a:ext uri="{FF2B5EF4-FFF2-40B4-BE49-F238E27FC236}">
                <a16:creationId xmlns:a16="http://schemas.microsoft.com/office/drawing/2014/main" id="{697F6776-9508-E9C7-2A27-A99CB8524B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67946" y="394161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Durham County Boundaries Map">
            <a:extLst>
              <a:ext uri="{FF2B5EF4-FFF2-40B4-BE49-F238E27FC236}">
                <a16:creationId xmlns:a16="http://schemas.microsoft.com/office/drawing/2014/main" id="{BCBA0D7F-348A-8F11-7E0C-9BD740707D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urham County Boundaries Map">
            <a:extLst>
              <a:ext uri="{FF2B5EF4-FFF2-40B4-BE49-F238E27FC236}">
                <a16:creationId xmlns:a16="http://schemas.microsoft.com/office/drawing/2014/main" id="{0A60BC49-E0F5-7BCB-01F2-DFFCE9BC5A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25012C-F6AD-0B8A-2EDA-8DFB9C3EB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393" y="671945"/>
            <a:ext cx="4668982" cy="466898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0C13D0-37C4-ABD7-FA26-904420BF7986}"/>
              </a:ext>
            </a:extLst>
          </p:cNvPr>
          <p:cNvCxnSpPr/>
          <p:nvPr/>
        </p:nvCxnSpPr>
        <p:spPr>
          <a:xfrm>
            <a:off x="8485909" y="252845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117F6B2-A57C-2754-BB89-D30558649C60}"/>
              </a:ext>
            </a:extLst>
          </p:cNvPr>
          <p:cNvSpPr/>
          <p:nvPr/>
        </p:nvSpPr>
        <p:spPr>
          <a:xfrm>
            <a:off x="6767945" y="2043545"/>
            <a:ext cx="1780310" cy="665019"/>
          </a:xfrm>
          <a:custGeom>
            <a:avLst/>
            <a:gdLst>
              <a:gd name="connsiteX0" fmla="*/ 1780310 w 1780310"/>
              <a:gd name="connsiteY0" fmla="*/ 235528 h 665019"/>
              <a:gd name="connsiteX1" fmla="*/ 1766455 w 1780310"/>
              <a:gd name="connsiteY1" fmla="*/ 491837 h 665019"/>
              <a:gd name="connsiteX2" fmla="*/ 1759528 w 1780310"/>
              <a:gd name="connsiteY2" fmla="*/ 512619 h 665019"/>
              <a:gd name="connsiteX3" fmla="*/ 1704110 w 1780310"/>
              <a:gd name="connsiteY3" fmla="*/ 574964 h 665019"/>
              <a:gd name="connsiteX4" fmla="*/ 1676400 w 1780310"/>
              <a:gd name="connsiteY4" fmla="*/ 609600 h 665019"/>
              <a:gd name="connsiteX5" fmla="*/ 1662546 w 1780310"/>
              <a:gd name="connsiteY5" fmla="*/ 630382 h 665019"/>
              <a:gd name="connsiteX6" fmla="*/ 1641764 w 1780310"/>
              <a:gd name="connsiteY6" fmla="*/ 637310 h 665019"/>
              <a:gd name="connsiteX7" fmla="*/ 1586346 w 1780310"/>
              <a:gd name="connsiteY7" fmla="*/ 658091 h 665019"/>
              <a:gd name="connsiteX8" fmla="*/ 1530928 w 1780310"/>
              <a:gd name="connsiteY8" fmla="*/ 665019 h 665019"/>
              <a:gd name="connsiteX9" fmla="*/ 997528 w 1780310"/>
              <a:gd name="connsiteY9" fmla="*/ 651164 h 665019"/>
              <a:gd name="connsiteX10" fmla="*/ 955964 w 1780310"/>
              <a:gd name="connsiteY10" fmla="*/ 644237 h 665019"/>
              <a:gd name="connsiteX11" fmla="*/ 935182 w 1780310"/>
              <a:gd name="connsiteY11" fmla="*/ 602673 h 665019"/>
              <a:gd name="connsiteX12" fmla="*/ 921328 w 1780310"/>
              <a:gd name="connsiteY12" fmla="*/ 581891 h 665019"/>
              <a:gd name="connsiteX13" fmla="*/ 893619 w 1780310"/>
              <a:gd name="connsiteY13" fmla="*/ 526473 h 665019"/>
              <a:gd name="connsiteX14" fmla="*/ 865910 w 1780310"/>
              <a:gd name="connsiteY14" fmla="*/ 477982 h 665019"/>
              <a:gd name="connsiteX15" fmla="*/ 817419 w 1780310"/>
              <a:gd name="connsiteY15" fmla="*/ 450273 h 665019"/>
              <a:gd name="connsiteX16" fmla="*/ 775855 w 1780310"/>
              <a:gd name="connsiteY16" fmla="*/ 422564 h 665019"/>
              <a:gd name="connsiteX17" fmla="*/ 678873 w 1780310"/>
              <a:gd name="connsiteY17" fmla="*/ 394855 h 665019"/>
              <a:gd name="connsiteX18" fmla="*/ 48491 w 1780310"/>
              <a:gd name="connsiteY18" fmla="*/ 374073 h 665019"/>
              <a:gd name="connsiteX19" fmla="*/ 34637 w 1780310"/>
              <a:gd name="connsiteY19" fmla="*/ 346364 h 665019"/>
              <a:gd name="connsiteX20" fmla="*/ 13855 w 1780310"/>
              <a:gd name="connsiteY20" fmla="*/ 297873 h 665019"/>
              <a:gd name="connsiteX21" fmla="*/ 6928 w 1780310"/>
              <a:gd name="connsiteY21" fmla="*/ 221673 h 665019"/>
              <a:gd name="connsiteX22" fmla="*/ 0 w 1780310"/>
              <a:gd name="connsiteY22" fmla="*/ 193964 h 665019"/>
              <a:gd name="connsiteX23" fmla="*/ 6928 w 1780310"/>
              <a:gd name="connsiteY23" fmla="*/ 83128 h 665019"/>
              <a:gd name="connsiteX24" fmla="*/ 20782 w 1780310"/>
              <a:gd name="connsiteY24" fmla="*/ 55419 h 665019"/>
              <a:gd name="connsiteX25" fmla="*/ 34637 w 1780310"/>
              <a:gd name="connsiteY25" fmla="*/ 6928 h 665019"/>
              <a:gd name="connsiteX26" fmla="*/ 41564 w 1780310"/>
              <a:gd name="connsiteY26" fmla="*/ 0 h 66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80310" h="665019">
                <a:moveTo>
                  <a:pt x="1780310" y="235528"/>
                </a:moveTo>
                <a:cubicBezTo>
                  <a:pt x="1775692" y="320964"/>
                  <a:pt x="1772854" y="406516"/>
                  <a:pt x="1766455" y="491837"/>
                </a:cubicBezTo>
                <a:cubicBezTo>
                  <a:pt x="1765909" y="499119"/>
                  <a:pt x="1762794" y="506088"/>
                  <a:pt x="1759528" y="512619"/>
                </a:cubicBezTo>
                <a:cubicBezTo>
                  <a:pt x="1744570" y="542534"/>
                  <a:pt x="1728576" y="544382"/>
                  <a:pt x="1704110" y="574964"/>
                </a:cubicBezTo>
                <a:cubicBezTo>
                  <a:pt x="1694873" y="586509"/>
                  <a:pt x="1685271" y="597772"/>
                  <a:pt x="1676400" y="609600"/>
                </a:cubicBezTo>
                <a:cubicBezTo>
                  <a:pt x="1671405" y="616260"/>
                  <a:pt x="1669047" y="625181"/>
                  <a:pt x="1662546" y="630382"/>
                </a:cubicBezTo>
                <a:cubicBezTo>
                  <a:pt x="1656844" y="634944"/>
                  <a:pt x="1648601" y="634746"/>
                  <a:pt x="1641764" y="637310"/>
                </a:cubicBezTo>
                <a:cubicBezTo>
                  <a:pt x="1638498" y="638535"/>
                  <a:pt x="1596522" y="656241"/>
                  <a:pt x="1586346" y="658091"/>
                </a:cubicBezTo>
                <a:cubicBezTo>
                  <a:pt x="1568030" y="661421"/>
                  <a:pt x="1549401" y="662710"/>
                  <a:pt x="1530928" y="665019"/>
                </a:cubicBezTo>
                <a:lnTo>
                  <a:pt x="997528" y="651164"/>
                </a:lnTo>
                <a:cubicBezTo>
                  <a:pt x="983491" y="650657"/>
                  <a:pt x="968527" y="650518"/>
                  <a:pt x="955964" y="644237"/>
                </a:cubicBezTo>
                <a:cubicBezTo>
                  <a:pt x="942732" y="637621"/>
                  <a:pt x="940645" y="613600"/>
                  <a:pt x="935182" y="602673"/>
                </a:cubicBezTo>
                <a:cubicBezTo>
                  <a:pt x="931459" y="595226"/>
                  <a:pt x="925051" y="589338"/>
                  <a:pt x="921328" y="581891"/>
                </a:cubicBezTo>
                <a:cubicBezTo>
                  <a:pt x="839506" y="418246"/>
                  <a:pt x="957806" y="638802"/>
                  <a:pt x="893619" y="526473"/>
                </a:cubicBezTo>
                <a:cubicBezTo>
                  <a:pt x="886378" y="513801"/>
                  <a:pt x="877158" y="489230"/>
                  <a:pt x="865910" y="477982"/>
                </a:cubicBezTo>
                <a:cubicBezTo>
                  <a:pt x="853932" y="466004"/>
                  <a:pt x="830997" y="458420"/>
                  <a:pt x="817419" y="450273"/>
                </a:cubicBezTo>
                <a:cubicBezTo>
                  <a:pt x="803141" y="441706"/>
                  <a:pt x="791652" y="427830"/>
                  <a:pt x="775855" y="422564"/>
                </a:cubicBezTo>
                <a:cubicBezTo>
                  <a:pt x="702340" y="398059"/>
                  <a:pt x="734990" y="406078"/>
                  <a:pt x="678873" y="394855"/>
                </a:cubicBezTo>
                <a:cubicBezTo>
                  <a:pt x="468299" y="289564"/>
                  <a:pt x="723206" y="411978"/>
                  <a:pt x="48491" y="374073"/>
                </a:cubicBezTo>
                <a:cubicBezTo>
                  <a:pt x="38181" y="373494"/>
                  <a:pt x="38705" y="355856"/>
                  <a:pt x="34637" y="346364"/>
                </a:cubicBezTo>
                <a:cubicBezTo>
                  <a:pt x="4069" y="275035"/>
                  <a:pt x="59792" y="389743"/>
                  <a:pt x="13855" y="297873"/>
                </a:cubicBezTo>
                <a:cubicBezTo>
                  <a:pt x="11546" y="272473"/>
                  <a:pt x="10299" y="246954"/>
                  <a:pt x="6928" y="221673"/>
                </a:cubicBezTo>
                <a:cubicBezTo>
                  <a:pt x="5670" y="212236"/>
                  <a:pt x="0" y="203485"/>
                  <a:pt x="0" y="193964"/>
                </a:cubicBezTo>
                <a:cubicBezTo>
                  <a:pt x="0" y="156947"/>
                  <a:pt x="1437" y="119736"/>
                  <a:pt x="6928" y="83128"/>
                </a:cubicBezTo>
                <a:cubicBezTo>
                  <a:pt x="8460" y="72916"/>
                  <a:pt x="17156" y="65088"/>
                  <a:pt x="20782" y="55419"/>
                </a:cubicBezTo>
                <a:cubicBezTo>
                  <a:pt x="27438" y="37669"/>
                  <a:pt x="26266" y="23671"/>
                  <a:pt x="34637" y="6928"/>
                </a:cubicBezTo>
                <a:cubicBezTo>
                  <a:pt x="36097" y="4007"/>
                  <a:pt x="39255" y="2309"/>
                  <a:pt x="41564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0DAEF3-3385-319D-2FC2-748911E6F75E}"/>
              </a:ext>
            </a:extLst>
          </p:cNvPr>
          <p:cNvSpPr txBox="1"/>
          <p:nvPr/>
        </p:nvSpPr>
        <p:spPr>
          <a:xfrm>
            <a:off x="692727" y="5223164"/>
            <a:ext cx="94249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North Durham CCG area</a:t>
            </a:r>
          </a:p>
          <a:p>
            <a:r>
              <a:rPr lang="en-GB" dirty="0"/>
              <a:t>Populations Co Durham 434000</a:t>
            </a:r>
          </a:p>
          <a:p>
            <a:r>
              <a:rPr lang="en-GB" dirty="0"/>
              <a:t>North Durham CCG area 256000</a:t>
            </a:r>
          </a:p>
          <a:p>
            <a:endParaRPr lang="en-GB" dirty="0"/>
          </a:p>
          <a:p>
            <a:r>
              <a:rPr lang="en-GB" dirty="0"/>
              <a:t>PCN – </a:t>
            </a:r>
            <a:r>
              <a:rPr lang="en-GB" dirty="0" err="1"/>
              <a:t>Derwentside</a:t>
            </a:r>
            <a:r>
              <a:rPr lang="en-GB" dirty="0"/>
              <a:t>, Chester-Le-Street, Durham West, Durham East, </a:t>
            </a:r>
            <a:r>
              <a:rPr lang="en-GB" dirty="0" err="1"/>
              <a:t>Claypath</a:t>
            </a:r>
            <a:r>
              <a:rPr lang="en-GB" dirty="0"/>
              <a:t> and university </a:t>
            </a:r>
          </a:p>
        </p:txBody>
      </p:sp>
    </p:spTree>
    <p:extLst>
      <p:ext uri="{BB962C8B-B14F-4D97-AF65-F5344CB8AC3E}">
        <p14:creationId xmlns:p14="http://schemas.microsoft.com/office/powerpoint/2010/main" val="304492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727</Words>
  <Application>Microsoft Office PowerPoint</Application>
  <PresentationFormat>Widescreen</PresentationFormat>
  <Paragraphs>185</Paragraphs>
  <Slides>23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Segoe UI 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Evolving services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Oliver</dc:creator>
  <cp:lastModifiedBy>SHARMEEN, Anisah (NHS NORTH EAST AND NORTH CUMBRIA ICB - 16C)</cp:lastModifiedBy>
  <cp:revision>2</cp:revision>
  <dcterms:created xsi:type="dcterms:W3CDTF">2023-07-25T19:07:19Z</dcterms:created>
  <dcterms:modified xsi:type="dcterms:W3CDTF">2023-10-18T10:22:34Z</dcterms:modified>
</cp:coreProperties>
</file>