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13"/>
  </p:notesMasterIdLst>
  <p:sldIdLst>
    <p:sldId id="256" r:id="rId5"/>
    <p:sldId id="257" r:id="rId6"/>
    <p:sldId id="271" r:id="rId7"/>
    <p:sldId id="270" r:id="rId8"/>
    <p:sldId id="269" r:id="rId9"/>
    <p:sldId id="275" r:id="rId10"/>
    <p:sldId id="267"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6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E5C11-B762-48A4-AC51-60905D4B5C3F}" v="7" dt="2022-11-16T11:48:25.542"/>
    <p1510:client id="{8E6AA446-9BB7-45F6-B835-B7D15B0733E1}" vWet="4" dt="2022-11-16T11:47:09.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10/18/2023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4F6B"/>
                </a:solidFill>
                <a:effectLst/>
                <a:ea typeface="Calibri" panose="020F0502020204030204" pitchFamily="34" charset="0"/>
                <a:cs typeface="Times New Roman" panose="02020603050405020304" pitchFamily="18" charset="0"/>
              </a:rPr>
              <a:t>During our regular feedback session with Sunderland People First, we heard from self-advocate Sharon. </a:t>
            </a:r>
          </a:p>
          <a:p>
            <a:pPr>
              <a:lnSpc>
                <a:spcPct val="107000"/>
              </a:lnSpc>
              <a:spcAft>
                <a:spcPts val="800"/>
              </a:spcAft>
            </a:pPr>
            <a:r>
              <a:rPr lang="en-GB" sz="1600" b="1">
                <a:solidFill>
                  <a:srgbClr val="004F6B"/>
                </a:solidFill>
                <a:effectLst/>
                <a:ea typeface="Calibri" panose="020F0502020204030204" pitchFamily="34" charset="0"/>
                <a:cs typeface="Times New Roman" panose="02020603050405020304" pitchFamily="18" charset="0"/>
              </a:rPr>
              <a:t>What change was needed?</a:t>
            </a:r>
          </a:p>
          <a:p>
            <a:pPr>
              <a:lnSpc>
                <a:spcPct val="107000"/>
              </a:lnSpc>
              <a:spcAft>
                <a:spcPts val="800"/>
              </a:spcAft>
            </a:pPr>
            <a:r>
              <a:rPr lang="en-GB" sz="1200">
                <a:solidFill>
                  <a:srgbClr val="004F6B"/>
                </a:solidFill>
                <a:effectLst/>
                <a:ea typeface="Calibri" panose="020F0502020204030204" pitchFamily="34" charset="0"/>
                <a:cs typeface="Times New Roman" panose="02020603050405020304" pitchFamily="18" charset="0"/>
              </a:rPr>
              <a:t>Sharon, who has a learning disability explained following a routine mammogram she received a recall letter, which she couldn’t understand leaving her feeling her independence had been taken away, as she then had to rely on someone explaining the contents of the letter.</a:t>
            </a:r>
          </a:p>
          <a:p>
            <a:pPr>
              <a:lnSpc>
                <a:spcPct val="107000"/>
              </a:lnSpc>
              <a:spcAft>
                <a:spcPts val="800"/>
              </a:spcAft>
            </a:pPr>
            <a:r>
              <a:rPr lang="en-GB" sz="1600" b="1">
                <a:solidFill>
                  <a:srgbClr val="004F6B"/>
                </a:solidFill>
                <a:effectLst/>
                <a:ea typeface="Calibri" panose="020F0502020204030204" pitchFamily="34" charset="0"/>
                <a:cs typeface="Times New Roman" panose="02020603050405020304" pitchFamily="18" charset="0"/>
              </a:rPr>
              <a:t>How we did this</a:t>
            </a:r>
          </a:p>
          <a:p>
            <a:pPr>
              <a:lnSpc>
                <a:spcPct val="107000"/>
              </a:lnSpc>
              <a:spcAft>
                <a:spcPts val="800"/>
              </a:spcAft>
            </a:pPr>
            <a:r>
              <a:rPr lang="en-GB" sz="1200">
                <a:solidFill>
                  <a:srgbClr val="004F6B"/>
                </a:solidFill>
                <a:effectLst/>
                <a:ea typeface="Calibri" panose="020F0502020204030204" pitchFamily="34" charset="0"/>
                <a:cs typeface="Times New Roman" panose="02020603050405020304" pitchFamily="18" charset="0"/>
              </a:rPr>
              <a:t>In response we spoke with several NHS teams, in particular those at the local Breast Care Clinic and the PHE Screening services and discovered that there are 3 standardised recall letters after a mammogram, however none were available to patients in easy read. </a:t>
            </a: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4</a:t>
            </a:fld>
            <a:endParaRPr lang="en-GB"/>
          </a:p>
        </p:txBody>
      </p:sp>
    </p:spTree>
    <p:extLst>
      <p:ext uri="{BB962C8B-B14F-4D97-AF65-F5344CB8AC3E}">
        <p14:creationId xmlns:p14="http://schemas.microsoft.com/office/powerpoint/2010/main" val="219641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6</a:t>
            </a:fld>
            <a:endParaRPr lang="en-GB"/>
          </a:p>
        </p:txBody>
      </p:sp>
    </p:spTree>
    <p:extLst>
      <p:ext uri="{BB962C8B-B14F-4D97-AF65-F5344CB8AC3E}">
        <p14:creationId xmlns:p14="http://schemas.microsoft.com/office/powerpoint/2010/main" val="175658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helivegroup-my.sharepoint.com/personal/remoteaccess_livegroup_co_uk/_layouts/15/stream.aspx?id=%2Fpersonal%2Fremoteaccess%5Flivegroup%5Fco%5Fuk%2FDocuments%2FProject%20Directory%2FHealthwatch%2FHealthwatch%202022%2F30070%20%2D%20Healthwatch%20Week%20Virtual%202022%2F09%2E%20Show%20Files%2F04%2E%20Stream%201%2F02%2E%20VT%2F02%2E%20Videos%2FSharon%20Video%2Emov&amp;ga=1"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53816876_Cropped.jpg"/>
          <p:cNvPicPr>
            <a:picLocks noGrp="1" noChangeAspect="1"/>
          </p:cNvPicPr>
          <p:nvPr>
            <p:ph type="pic" sz="quarter" idx="10"/>
          </p:nvPr>
        </p:nvPicPr>
        <p:blipFill>
          <a:blip r:embed="rId2" cstate="print"/>
          <a:srcRect/>
          <a:stretch>
            <a:fillRect/>
          </a:stretch>
        </p:blipFill>
        <p:spPr/>
      </p:pic>
      <p:pic>
        <p:nvPicPr>
          <p:cNvPr id="6" name="Picture 5" descr="P1031 HWE Brand project - PPT template - Slide 1.png"/>
          <p:cNvPicPr>
            <a:picLocks noChangeAspect="1"/>
          </p:cNvPicPr>
          <p:nvPr/>
        </p:nvPicPr>
        <p:blipFill>
          <a:blip r:embed="rId3" cstate="print"/>
          <a:stretch>
            <a:fillRect/>
          </a:stretch>
        </p:blipFill>
        <p:spPr>
          <a:xfrm>
            <a:off x="0" y="0"/>
            <a:ext cx="9144000" cy="6858000"/>
          </a:xfrm>
          <a:prstGeom prst="rect">
            <a:avLst/>
          </a:prstGeom>
        </p:spPr>
      </p:pic>
      <p:sp>
        <p:nvSpPr>
          <p:cNvPr id="14" name="Title 13"/>
          <p:cNvSpPr>
            <a:spLocks noGrp="1"/>
          </p:cNvSpPr>
          <p:nvPr>
            <p:ph type="ctrTitle"/>
          </p:nvPr>
        </p:nvSpPr>
        <p:spPr>
          <a:xfrm>
            <a:off x="374400" y="5367363"/>
            <a:ext cx="8230048" cy="612000"/>
          </a:xfrm>
        </p:spPr>
        <p:txBody>
          <a:bodyPr/>
          <a:lstStyle/>
          <a:p>
            <a:r>
              <a:rPr lang="en-US">
                <a:latin typeface="Century Gothic" panose="020B0502020202020204" pitchFamily="34" charset="0"/>
              </a:rPr>
              <a:t>Healthwatch Sunderland  </a:t>
            </a:r>
            <a:endParaRPr lang="en-GB">
              <a:latin typeface="Century Gothic" panose="020B0502020202020204" pitchFamily="34" charset="0"/>
            </a:endParaRPr>
          </a:p>
        </p:txBody>
      </p:sp>
      <p:sp>
        <p:nvSpPr>
          <p:cNvPr id="4" name="Subtitle 3">
            <a:extLst>
              <a:ext uri="{FF2B5EF4-FFF2-40B4-BE49-F238E27FC236}">
                <a16:creationId xmlns:a16="http://schemas.microsoft.com/office/drawing/2014/main" id="{A337C637-465D-3FA1-71B3-5BB3A5670E45}"/>
              </a:ext>
            </a:extLst>
          </p:cNvPr>
          <p:cNvSpPr>
            <a:spLocks noGrp="1"/>
          </p:cNvSpPr>
          <p:nvPr>
            <p:ph type="subTitle" idx="1"/>
          </p:nvPr>
        </p:nvSpPr>
        <p:spPr/>
        <p:txBody>
          <a:bodyPr/>
          <a:lstStyle/>
          <a:p>
            <a:r>
              <a:rPr lang="en-US"/>
              <a:t>Making breast care easy</a:t>
            </a:r>
          </a:p>
        </p:txBody>
      </p:sp>
      <p:pic>
        <p:nvPicPr>
          <p:cNvPr id="8" name="Picture 7">
            <a:extLst>
              <a:ext uri="{FF2B5EF4-FFF2-40B4-BE49-F238E27FC236}">
                <a16:creationId xmlns:a16="http://schemas.microsoft.com/office/drawing/2014/main" id="{234BF2DB-7BCB-FDD7-3C6B-86D469F65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048" y="5944727"/>
            <a:ext cx="2463800" cy="584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3827" y="1848756"/>
            <a:ext cx="7931224" cy="3160488"/>
          </a:xfrm>
        </p:spPr>
        <p:txBody>
          <a:bodyPr/>
          <a:lstStyle/>
          <a:p>
            <a:pPr>
              <a:lnSpc>
                <a:spcPct val="107000"/>
              </a:lnSpc>
              <a:spcAft>
                <a:spcPts val="800"/>
              </a:spcAft>
            </a:pPr>
            <a:r>
              <a:rPr lang="en-GB" sz="2400" b="1">
                <a:effectLst/>
                <a:ea typeface="Calibri" panose="020F0502020204030204" pitchFamily="34" charset="0"/>
                <a:cs typeface="Times New Roman" panose="02020603050405020304" pitchFamily="18" charset="0"/>
              </a:rPr>
              <a:t>The aim </a:t>
            </a:r>
          </a:p>
          <a:p>
            <a:pPr>
              <a:lnSpc>
                <a:spcPct val="107000"/>
              </a:lnSpc>
              <a:spcAft>
                <a:spcPts val="800"/>
              </a:spcAft>
            </a:pPr>
            <a:r>
              <a:rPr lang="en-GB" sz="1800">
                <a:effectLst/>
                <a:ea typeface="Calibri" panose="020F0502020204030204" pitchFamily="34" charset="0"/>
                <a:cs typeface="Times New Roman" panose="02020603050405020304" pitchFamily="18" charset="0"/>
              </a:rPr>
              <a:t>For easy read letters to be available to </a:t>
            </a:r>
            <a:r>
              <a:rPr lang="en-GB">
                <a:ea typeface="Calibri" panose="020F0502020204030204" pitchFamily="34" charset="0"/>
                <a:cs typeface="Times New Roman" panose="02020603050405020304" pitchFamily="18" charset="0"/>
              </a:rPr>
              <a:t>patients</a:t>
            </a:r>
            <a:r>
              <a:rPr lang="en-GB" sz="1800">
                <a:effectLst/>
                <a:ea typeface="Calibri" panose="020F0502020204030204" pitchFamily="34" charset="0"/>
                <a:cs typeface="Times New Roman" panose="02020603050405020304" pitchFamily="18" charset="0"/>
              </a:rPr>
              <a:t> who need them when being recalled to hospital after mammogram. </a:t>
            </a:r>
          </a:p>
          <a:p>
            <a:pPr>
              <a:lnSpc>
                <a:spcPct val="107000"/>
              </a:lnSpc>
              <a:spcAft>
                <a:spcPts val="800"/>
              </a:spcAft>
            </a:pPr>
            <a:endParaRPr lang="en-GB">
              <a:ea typeface="Calibri" panose="020F0502020204030204" pitchFamily="34" charset="0"/>
              <a:cs typeface="Times New Roman" panose="02020603050405020304" pitchFamily="18" charset="0"/>
            </a:endParaRPr>
          </a:p>
          <a:p>
            <a:pPr>
              <a:lnSpc>
                <a:spcPct val="107000"/>
              </a:lnSpc>
              <a:spcAft>
                <a:spcPts val="800"/>
              </a:spcAft>
            </a:pPr>
            <a:r>
              <a:rPr lang="en-GB" sz="2400" b="1">
                <a:effectLst/>
                <a:ea typeface="Calibri" panose="020F0502020204030204" pitchFamily="34" charset="0"/>
                <a:cs typeface="Times New Roman" panose="02020603050405020304" pitchFamily="18" charset="0"/>
              </a:rPr>
              <a:t>The Outcome</a:t>
            </a:r>
          </a:p>
          <a:p>
            <a:pPr>
              <a:lnSpc>
                <a:spcPct val="107000"/>
              </a:lnSpc>
              <a:spcAft>
                <a:spcPts val="800"/>
              </a:spcAft>
            </a:pPr>
            <a:r>
              <a:rPr lang="en-GB">
                <a:ea typeface="Calibri" panose="020F0502020204030204" pitchFamily="34" charset="0"/>
                <a:cs typeface="Times New Roman" panose="02020603050405020304" pitchFamily="18" charset="0"/>
              </a:rPr>
              <a:t>T</a:t>
            </a:r>
            <a:r>
              <a:rPr lang="en-GB" sz="1800">
                <a:effectLst/>
                <a:ea typeface="Calibri" panose="020F0502020204030204" pitchFamily="34" charset="0"/>
                <a:cs typeface="Times New Roman" panose="02020603050405020304" pitchFamily="18" charset="0"/>
              </a:rPr>
              <a:t>hanks to patient feedback highlighting the gap in provision, easy read recall letters are now available to patients who need them. </a:t>
            </a:r>
          </a:p>
          <a:p>
            <a:pPr lvl="2"/>
            <a:endParaRPr lang="en-GB">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a:p>
        </p:txBody>
      </p:sp>
      <p:sp>
        <p:nvSpPr>
          <p:cNvPr id="7" name="Title 6"/>
          <p:cNvSpPr>
            <a:spLocks noGrp="1"/>
          </p:cNvSpPr>
          <p:nvPr>
            <p:ph type="title"/>
          </p:nvPr>
        </p:nvSpPr>
        <p:spPr>
          <a:xfrm>
            <a:off x="468000" y="674720"/>
            <a:ext cx="8208000" cy="468000"/>
          </a:xfrm>
        </p:spPr>
        <p:txBody>
          <a:bodyPr/>
          <a:lstStyle/>
          <a:p>
            <a:r>
              <a:rPr lang="en-US" sz="2800"/>
              <a:t>Summary of the aims and outcomes of the project</a:t>
            </a:r>
            <a:endParaRPr lang="en-GB" sz="280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9211" y="1412776"/>
            <a:ext cx="7931224" cy="4306745"/>
          </a:xfrm>
        </p:spPr>
        <p:txBody>
          <a:bodyPr/>
          <a:lstStyle/>
          <a:p>
            <a:r>
              <a:rPr lang="en-GB" sz="2400" b="1">
                <a:solidFill>
                  <a:srgbClr val="004F6B"/>
                </a:solidFill>
                <a:latin typeface="Century Gothic" panose="020B0502020202020204" pitchFamily="34" charset="0"/>
              </a:rPr>
              <a:t>Services we worked with</a:t>
            </a:r>
          </a:p>
          <a:p>
            <a:pPr marL="285750" indent="-285750">
              <a:lnSpc>
                <a:spcPct val="107000"/>
              </a:lnSpc>
              <a:spcAft>
                <a:spcPts val="800"/>
              </a:spcAft>
              <a:buFont typeface="Arial" panose="020B0604020202020204" pitchFamily="34" charset="0"/>
              <a:buChar char="•"/>
            </a:pPr>
            <a:r>
              <a:rPr lang="en-GB" sz="1800">
                <a:solidFill>
                  <a:srgbClr val="004F6B"/>
                </a:solidFill>
                <a:effectLst/>
                <a:ea typeface="Calibri" panose="020F0502020204030204" pitchFamily="34" charset="0"/>
                <a:cs typeface="Times New Roman" panose="02020603050405020304" pitchFamily="18" charset="0"/>
              </a:rPr>
              <a:t>Sunderland People First</a:t>
            </a:r>
          </a:p>
          <a:p>
            <a:pPr marL="285750" indent="-285750">
              <a:lnSpc>
                <a:spcPct val="107000"/>
              </a:lnSpc>
              <a:spcAft>
                <a:spcPts val="800"/>
              </a:spcAft>
              <a:buFont typeface="Arial" panose="020B0604020202020204" pitchFamily="34" charset="0"/>
              <a:buChar char="•"/>
            </a:pPr>
            <a:r>
              <a:rPr lang="en-GB" sz="1800">
                <a:solidFill>
                  <a:srgbClr val="004F6B"/>
                </a:solidFill>
                <a:effectLst/>
                <a:ea typeface="Calibri" panose="020F0502020204030204" pitchFamily="34" charset="0"/>
                <a:cs typeface="Times New Roman" panose="02020603050405020304" pitchFamily="18" charset="0"/>
              </a:rPr>
              <a:t>Breast Care Services</a:t>
            </a:r>
          </a:p>
          <a:p>
            <a:pPr marL="285750" indent="-285750">
              <a:lnSpc>
                <a:spcPct val="107000"/>
              </a:lnSpc>
              <a:spcAft>
                <a:spcPts val="800"/>
              </a:spcAft>
              <a:buFont typeface="Arial" panose="020B0604020202020204" pitchFamily="34" charset="0"/>
              <a:buChar char="•"/>
            </a:pPr>
            <a:r>
              <a:rPr lang="en-GB" sz="1800">
                <a:solidFill>
                  <a:srgbClr val="004F6B"/>
                </a:solidFill>
                <a:effectLst/>
                <a:ea typeface="Calibri" panose="020F0502020204030204" pitchFamily="34" charset="0"/>
                <a:cs typeface="Times New Roman" panose="02020603050405020304" pitchFamily="18" charset="0"/>
              </a:rPr>
              <a:t>Public Health England</a:t>
            </a:r>
          </a:p>
          <a:p>
            <a:pPr marL="285750" indent="-285750">
              <a:lnSpc>
                <a:spcPct val="107000"/>
              </a:lnSpc>
              <a:spcAft>
                <a:spcPts val="800"/>
              </a:spcAft>
              <a:buFont typeface="Arial" panose="020B0604020202020204" pitchFamily="34" charset="0"/>
              <a:buChar char="•"/>
            </a:pPr>
            <a:r>
              <a:rPr lang="en-GB" sz="1800">
                <a:solidFill>
                  <a:srgbClr val="004F6B"/>
                </a:solidFill>
                <a:effectLst/>
                <a:ea typeface="Calibri" panose="020F0502020204030204" pitchFamily="34" charset="0"/>
                <a:cs typeface="Times New Roman" panose="02020603050405020304" pitchFamily="18" charset="0"/>
              </a:rPr>
              <a:t>NHS Improvement &amp; NHS England</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a:t>
            </a:fld>
            <a:endParaRPr lang="en-GB" noProof="0"/>
          </a:p>
        </p:txBody>
      </p:sp>
      <p:sp>
        <p:nvSpPr>
          <p:cNvPr id="7" name="Title 6"/>
          <p:cNvSpPr>
            <a:spLocks noGrp="1"/>
          </p:cNvSpPr>
          <p:nvPr>
            <p:ph type="title"/>
          </p:nvPr>
        </p:nvSpPr>
        <p:spPr>
          <a:xfrm>
            <a:off x="439211" y="648320"/>
            <a:ext cx="8208000" cy="468000"/>
          </a:xfrm>
        </p:spPr>
        <p:txBody>
          <a:bodyPr/>
          <a:lstStyle/>
          <a:p>
            <a:r>
              <a:rPr lang="en-US" sz="2800"/>
              <a:t>The service this work relates to </a:t>
            </a:r>
            <a:endParaRPr lang="en-GB" sz="2800">
              <a:latin typeface="Century Gothic" panose="020B0502020202020204" pitchFamily="34" charset="0"/>
            </a:endParaRPr>
          </a:p>
        </p:txBody>
      </p:sp>
    </p:spTree>
    <p:extLst>
      <p:ext uri="{BB962C8B-B14F-4D97-AF65-F5344CB8AC3E}">
        <p14:creationId xmlns:p14="http://schemas.microsoft.com/office/powerpoint/2010/main" val="74034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508" y="476672"/>
            <a:ext cx="8207999" cy="4320480"/>
          </a:xfrm>
        </p:spPr>
        <p:txBody>
          <a:bodyPr/>
          <a:lstStyle/>
          <a:p>
            <a:pPr>
              <a:lnSpc>
                <a:spcPct val="107000"/>
              </a:lnSpc>
              <a:spcAft>
                <a:spcPts val="800"/>
              </a:spcAft>
            </a:pPr>
            <a:r>
              <a:rPr lang="en-US" sz="1800">
                <a:solidFill>
                  <a:srgbClr val="004F6B"/>
                </a:solidFill>
                <a:effectLst/>
                <a:ea typeface="Calibri" panose="020F0502020204030204" pitchFamily="34" charset="0"/>
                <a:cs typeface="Times New Roman" panose="02020603050405020304" pitchFamily="18" charset="0"/>
              </a:rPr>
              <a:t>We would like you to watch a short video we have produced, which </a:t>
            </a:r>
            <a:r>
              <a:rPr lang="en-US">
                <a:solidFill>
                  <a:srgbClr val="004F6B"/>
                </a:solidFill>
                <a:ea typeface="Calibri" panose="020F0502020204030204" pitchFamily="34" charset="0"/>
                <a:cs typeface="Times New Roman" panose="02020603050405020304" pitchFamily="18" charset="0"/>
              </a:rPr>
              <a:t>d</a:t>
            </a:r>
            <a:r>
              <a:rPr lang="en-US" sz="1800">
                <a:solidFill>
                  <a:srgbClr val="004F6B"/>
                </a:solidFill>
                <a:effectLst/>
                <a:ea typeface="Calibri" panose="020F0502020204030204" pitchFamily="34" charset="0"/>
                <a:cs typeface="Times New Roman" panose="02020603050405020304" pitchFamily="18" charset="0"/>
              </a:rPr>
              <a:t>emonstrates:</a:t>
            </a:r>
          </a:p>
          <a:p>
            <a:pPr>
              <a:lnSpc>
                <a:spcPct val="107000"/>
              </a:lnSpc>
              <a:spcAft>
                <a:spcPts val="800"/>
              </a:spcAft>
            </a:pPr>
            <a:endParaRPr lang="en-US">
              <a:solidFill>
                <a:srgbClr val="004F6B"/>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solidFill>
                  <a:srgbClr val="004F6B"/>
                </a:solidFill>
              </a:rPr>
              <a:t>What change was needed and how we identified this</a:t>
            </a:r>
          </a:p>
          <a:p>
            <a:pPr marL="285750" indent="-285750">
              <a:lnSpc>
                <a:spcPct val="107000"/>
              </a:lnSpc>
              <a:spcAft>
                <a:spcPts val="800"/>
              </a:spcAft>
              <a:buFont typeface="Arial" panose="020B0604020202020204" pitchFamily="34" charset="0"/>
              <a:buChar char="•"/>
            </a:pPr>
            <a:r>
              <a:rPr lang="en-US" sz="1800">
                <a:solidFill>
                  <a:srgbClr val="004F6B"/>
                </a:solidFill>
              </a:rPr>
              <a:t>What we did to achieve change </a:t>
            </a:r>
          </a:p>
          <a:p>
            <a:pPr marL="285750" indent="-285750">
              <a:lnSpc>
                <a:spcPct val="107000"/>
              </a:lnSpc>
              <a:spcAft>
                <a:spcPts val="800"/>
              </a:spcAft>
              <a:buFont typeface="Arial" panose="020B0604020202020204" pitchFamily="34" charset="0"/>
              <a:buChar char="•"/>
            </a:pPr>
            <a:r>
              <a:rPr lang="en-US" sz="1800">
                <a:solidFill>
                  <a:srgbClr val="004F6B"/>
                </a:solidFill>
              </a:rPr>
              <a:t>How will people’s experiences of the service now be better, and why is that important</a:t>
            </a:r>
          </a:p>
          <a:p>
            <a:pPr>
              <a:lnSpc>
                <a:spcPct val="107000"/>
              </a:lnSpc>
              <a:spcAft>
                <a:spcPts val="800"/>
              </a:spcAft>
            </a:pPr>
            <a:endParaRPr lang="en-US">
              <a:solidFill>
                <a:srgbClr val="004F6B"/>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a:hlinkClick r:id="rId3"/>
              </a:rPr>
              <a:t>Sharon Video.mov (sharepoint.com)</a:t>
            </a:r>
            <a:r>
              <a:rPr lang="en-US"/>
              <a:t> </a:t>
            </a:r>
            <a:endParaRPr lang="en-GB" sz="1800">
              <a:solidFill>
                <a:srgbClr val="004F6B"/>
              </a:solidFill>
              <a:effectLst/>
              <a:ea typeface="Calibri" panose="020F0502020204030204" pitchFamily="34" charset="0"/>
              <a:cs typeface="Times New Roman" panose="02020603050405020304" pitchFamily="18"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4</a:t>
            </a:fld>
            <a:endParaRPr lang="en-GB" noProof="0"/>
          </a:p>
        </p:txBody>
      </p:sp>
    </p:spTree>
    <p:extLst>
      <p:ext uri="{BB962C8B-B14F-4D97-AF65-F5344CB8AC3E}">
        <p14:creationId xmlns:p14="http://schemas.microsoft.com/office/powerpoint/2010/main" val="416008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z="2800"/>
              <a:t>Sharon said;</a:t>
            </a:r>
          </a:p>
          <a:p>
            <a:pPr lvl="1"/>
            <a:endParaRPr lang="en-GB" sz="2400"/>
          </a:p>
          <a:p>
            <a:pPr>
              <a:lnSpc>
                <a:spcPct val="107000"/>
              </a:lnSpc>
              <a:spcAft>
                <a:spcPts val="800"/>
              </a:spcAft>
            </a:pPr>
            <a:r>
              <a:rPr lang="en-GB" sz="2400">
                <a:solidFill>
                  <a:srgbClr val="004F6B"/>
                </a:solidFill>
                <a:effectLst/>
                <a:ea typeface="Calibri" panose="020F0502020204030204" pitchFamily="34" charset="0"/>
                <a:cs typeface="Times New Roman" panose="02020603050405020304" pitchFamily="18" charset="0"/>
              </a:rPr>
              <a:t>“People need easy read information at the start to understand what is involved. This can help you feel confident to ask any questions and think about what would make your appointments easier for you.”</a:t>
            </a:r>
            <a:endParaRPr lang="en-GB" sz="240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5</a:t>
            </a:fld>
            <a:endParaRPr lang="en-GB" noProof="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508" y="476672"/>
            <a:ext cx="8207999" cy="504056"/>
          </a:xfrm>
        </p:spPr>
        <p:txBody>
          <a:bodyPr/>
          <a:lstStyle/>
          <a:p>
            <a:pPr algn="ctr">
              <a:lnSpc>
                <a:spcPct val="107000"/>
              </a:lnSpc>
              <a:spcAft>
                <a:spcPts val="800"/>
              </a:spcAft>
            </a:pPr>
            <a:r>
              <a:rPr lang="en-GB" sz="2400" b="1" dirty="0">
                <a:solidFill>
                  <a:srgbClr val="004F6B"/>
                </a:solidFill>
                <a:effectLst/>
                <a:latin typeface="Trebuchet MS" panose="020B0603020202020204" pitchFamily="34" charset="0"/>
                <a:ea typeface="Calibri" panose="020F0502020204030204" pitchFamily="34" charset="0"/>
              </a:rPr>
              <a:t>Look out for the launch of our social media campaign </a:t>
            </a:r>
            <a:r>
              <a:rPr lang="en-GB" sz="2400" b="1">
                <a:solidFill>
                  <a:srgbClr val="004F6B"/>
                </a:solidFill>
                <a:effectLst/>
                <a:latin typeface="Trebuchet MS" panose="020B0603020202020204" pitchFamily="34" charset="0"/>
                <a:ea typeface="Calibri" panose="020F0502020204030204" pitchFamily="34" charset="0"/>
              </a:rPr>
              <a:t>on  </a:t>
            </a:r>
            <a:endParaRPr lang="en-GB" sz="2400" b="1" dirty="0">
              <a:solidFill>
                <a:srgbClr val="004F6B"/>
              </a:solidFill>
              <a:effectLst/>
              <a:latin typeface="Trebuchet MS" panose="020B0603020202020204" pitchFamily="34" charset="0"/>
              <a:ea typeface="Calibri" panose="020F0502020204030204" pitchFamily="34" charset="0"/>
            </a:endParaRPr>
          </a:p>
          <a:p>
            <a:pPr>
              <a:lnSpc>
                <a:spcPct val="107000"/>
              </a:lnSpc>
              <a:spcAft>
                <a:spcPts val="800"/>
              </a:spcAft>
            </a:pPr>
            <a:endParaRPr lang="en-GB" sz="1800" dirty="0">
              <a:solidFill>
                <a:srgbClr val="004F6B"/>
              </a:solidFill>
              <a:effectLst/>
              <a:ea typeface="Calibri" panose="020F0502020204030204" pitchFamily="34" charset="0"/>
              <a:cs typeface="Times New Roman" panose="02020603050405020304" pitchFamily="18"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6</a:t>
            </a:fld>
            <a:endParaRPr lang="en-GB" noProof="0"/>
          </a:p>
        </p:txBody>
      </p:sp>
      <p:pic>
        <p:nvPicPr>
          <p:cNvPr id="6" name="Picture 5" descr="A picture containing graphical user interface&#10;&#10;Description automatically generated">
            <a:extLst>
              <a:ext uri="{FF2B5EF4-FFF2-40B4-BE49-F238E27FC236}">
                <a16:creationId xmlns:a16="http://schemas.microsoft.com/office/drawing/2014/main" id="{F64B9D31-DFA5-F6B0-A654-77B6695CEECE}"/>
              </a:ext>
            </a:extLst>
          </p:cNvPr>
          <p:cNvPicPr>
            <a:picLocks noChangeAspect="1"/>
          </p:cNvPicPr>
          <p:nvPr/>
        </p:nvPicPr>
        <p:blipFill rotWithShape="1">
          <a:blip r:embed="rId3">
            <a:extLst>
              <a:ext uri="{28A0092B-C50C-407E-A947-70E740481C1C}">
                <a14:useLocalDpi xmlns:a14="http://schemas.microsoft.com/office/drawing/2010/main" val="0"/>
              </a:ext>
            </a:extLst>
          </a:blip>
          <a:srcRect b="2399"/>
          <a:stretch/>
        </p:blipFill>
        <p:spPr>
          <a:xfrm>
            <a:off x="1706020" y="1340768"/>
            <a:ext cx="5731959" cy="4689855"/>
          </a:xfrm>
          <a:prstGeom prst="rect">
            <a:avLst/>
          </a:prstGeom>
        </p:spPr>
      </p:pic>
    </p:spTree>
    <p:extLst>
      <p:ext uri="{BB962C8B-B14F-4D97-AF65-F5344CB8AC3E}">
        <p14:creationId xmlns:p14="http://schemas.microsoft.com/office/powerpoint/2010/main" val="153569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a:latin typeface="Century Gothic" panose="020B0502020202020204" pitchFamily="34" charset="0"/>
              </a:rPr>
              <a:t>Beast care made easy for everyone!</a:t>
            </a:r>
            <a:endParaRPr lang="en-GB" sz="280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7</a:t>
            </a:fld>
            <a:endParaRPr lang="en-GB" noProof="0"/>
          </a:p>
        </p:txBody>
      </p:sp>
      <p:pic>
        <p:nvPicPr>
          <p:cNvPr id="9" name="Picture Placeholder 8" descr="A picture containing outdoor, person, grass, tree&#10;&#10;Description automatically generated">
            <a:extLst>
              <a:ext uri="{FF2B5EF4-FFF2-40B4-BE49-F238E27FC236}">
                <a16:creationId xmlns:a16="http://schemas.microsoft.com/office/drawing/2014/main" id="{CA8AEEF8-FB13-3BD7-D6B1-4638B8D27044}"/>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6255" b="16255"/>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8</a:t>
            </a:fld>
            <a:endParaRPr lang="en-GB" noProof="0"/>
          </a:p>
        </p:txBody>
      </p:sp>
      <p:sp>
        <p:nvSpPr>
          <p:cNvPr id="7" name="Title 6"/>
          <p:cNvSpPr>
            <a:spLocks noGrp="1"/>
          </p:cNvSpPr>
          <p:nvPr>
            <p:ph type="title"/>
          </p:nvPr>
        </p:nvSpPr>
        <p:spPr>
          <a:xfrm>
            <a:off x="439211" y="648320"/>
            <a:ext cx="8208000" cy="468000"/>
          </a:xfrm>
        </p:spPr>
        <p:txBody>
          <a:bodyPr/>
          <a:lstStyle/>
          <a:p>
            <a:r>
              <a:rPr lang="en-US" sz="2800"/>
              <a:t>Healthwatch Sunderland</a:t>
            </a:r>
            <a:endParaRPr lang="en-GB" sz="2800">
              <a:latin typeface="Century Gothic" panose="020B0502020202020204" pitchFamily="34" charset="0"/>
            </a:endParaRPr>
          </a:p>
        </p:txBody>
      </p:sp>
      <p:pic>
        <p:nvPicPr>
          <p:cNvPr id="4" name="Content Placeholder 3">
            <a:extLst>
              <a:ext uri="{FF2B5EF4-FFF2-40B4-BE49-F238E27FC236}">
                <a16:creationId xmlns:a16="http://schemas.microsoft.com/office/drawing/2014/main" id="{9EE239DE-3A37-E6CF-3434-3933F03F45CF}"/>
              </a:ext>
            </a:extLst>
          </p:cNvPr>
          <p:cNvPicPr>
            <a:picLocks noGrp="1" noChangeAspect="1"/>
          </p:cNvPicPr>
          <p:nvPr>
            <p:ph idx="1"/>
          </p:nvPr>
        </p:nvPicPr>
        <p:blipFill rotWithShape="1">
          <a:blip r:embed="rId2"/>
          <a:srcRect l="3808" t="80204" r="56231" b="3103"/>
          <a:stretch/>
        </p:blipFill>
        <p:spPr>
          <a:xfrm>
            <a:off x="410817" y="1659288"/>
            <a:ext cx="8322366" cy="3544882"/>
          </a:xfrm>
          <a:prstGeom prst="rect">
            <a:avLst/>
          </a:prstGeom>
        </p:spPr>
      </p:pic>
    </p:spTree>
    <p:extLst>
      <p:ext uri="{BB962C8B-B14F-4D97-AF65-F5344CB8AC3E}">
        <p14:creationId xmlns:p14="http://schemas.microsoft.com/office/powerpoint/2010/main" val="810608077"/>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A08BF217DEAE4FB361E58DFD78A25C" ma:contentTypeVersion="18" ma:contentTypeDescription="Create a new document." ma:contentTypeScope="" ma:versionID="8b0a1403240de09d4b44d306e260f9db">
  <xsd:schema xmlns:xsd="http://www.w3.org/2001/XMLSchema" xmlns:xs="http://www.w3.org/2001/XMLSchema" xmlns:p="http://schemas.microsoft.com/office/2006/metadata/properties" xmlns:ns2="089dd952-8e3d-4968-9ae5-214086e1bda0" xmlns:ns3="d25ad4f0-d936-4e90-82b2-90797a85ed8a" targetNamespace="http://schemas.microsoft.com/office/2006/metadata/properties" ma:root="true" ma:fieldsID="da8be38bff86538abd011ca16f486a6d" ns2:_="" ns3:_="">
    <xsd:import namespace="089dd952-8e3d-4968-9ae5-214086e1bda0"/>
    <xsd:import namespace="d25ad4f0-d936-4e90-82b2-90797a85ed8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9dd952-8e3d-4968-9ae5-214086e1bd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a441d0-a1bf-4a3d-92f1-d19f52fe1ed9}" ma:internalName="TaxCatchAll" ma:showField="CatchAllData" ma:web="089dd952-8e3d-4968-9ae5-214086e1bda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5ad4f0-d936-4e90-82b2-90797a85ed8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849beb-9543-4328-892d-e09f0ff121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9dd952-8e3d-4968-9ae5-214086e1bda0" xsi:nil="true"/>
    <lcf76f155ced4ddcb4097134ff3c332f xmlns="d25ad4f0-d936-4e90-82b2-90797a85ed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CF7D12CC-A47D-409C-AFDD-B4669DC7D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9dd952-8e3d-4968-9ae5-214086e1bda0"/>
    <ds:schemaRef ds:uri="d25ad4f0-d936-4e90-82b2-90797a85ed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AFE27-9A96-443C-8B92-7548B28108F4}">
  <ds:schemaRefs>
    <ds:schemaRef ds:uri="089dd952-8e3d-4968-9ae5-214086e1bda0"/>
    <ds:schemaRef ds:uri="5e075630-2f96-4f49-89cc-e7edb32a3fa7"/>
    <ds:schemaRef ds:uri="d25ad4f0-d936-4e90-82b2-90797a85ed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1</TotalTime>
  <Words>329</Words>
  <Application>Microsoft Office PowerPoint</Application>
  <PresentationFormat>On-screen Show (4:3)</PresentationFormat>
  <Paragraphs>41</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Poppins</vt:lpstr>
      <vt:lpstr>Trebuchet MS</vt:lpstr>
      <vt:lpstr>Healthwatch Theme 2021</vt:lpstr>
      <vt:lpstr>Healthwatch Sunderland  </vt:lpstr>
      <vt:lpstr>Summary of the aims and outcomes of the project</vt:lpstr>
      <vt:lpstr>The service this work relates to </vt:lpstr>
      <vt:lpstr>PowerPoint Presentation</vt:lpstr>
      <vt:lpstr>PowerPoint Presentation</vt:lpstr>
      <vt:lpstr>PowerPoint Presentation</vt:lpstr>
      <vt:lpstr>Beast care made easy for everyone!</vt:lpstr>
      <vt:lpstr>Healthwatch Sunderland</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SHARMEEN, Anisah (NHS NORTH EAST AND NORTH CUMBRIA ICB - 16C)</cp:lastModifiedBy>
  <cp:revision>2</cp:revision>
  <dcterms:created xsi:type="dcterms:W3CDTF">2021-12-15T13:29:26Z</dcterms:created>
  <dcterms:modified xsi:type="dcterms:W3CDTF">2023-10-18T12:39:43Z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0x010100FFA08BF217DEAE4FB361E58DFD78A25C</vt:lpwstr>
  </property>
  <property fmtid="{D5CDD505-2E9C-101B-9397-08002B2CF9AE}" pid="8" name="MediaServiceImageTags">
    <vt:lpwstr/>
  </property>
</Properties>
</file>