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19"/>
  </p:notesMasterIdLst>
  <p:sldIdLst>
    <p:sldId id="2147376192" r:id="rId5"/>
    <p:sldId id="2147472995" r:id="rId6"/>
    <p:sldId id="2147472970" r:id="rId7"/>
    <p:sldId id="2147472978" r:id="rId8"/>
    <p:sldId id="2147472998" r:id="rId9"/>
    <p:sldId id="2147472996" r:id="rId10"/>
    <p:sldId id="2147472988" r:id="rId11"/>
    <p:sldId id="2147473000" r:id="rId12"/>
    <p:sldId id="2147473002" r:id="rId13"/>
    <p:sldId id="2147473001" r:id="rId14"/>
    <p:sldId id="2147473003" r:id="rId15"/>
    <p:sldId id="2147473004" r:id="rId16"/>
    <p:sldId id="2147472987" r:id="rId17"/>
    <p:sldId id="214747299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135C41-414E-43B7-9B81-602F053B4E8A}">
          <p14:sldIdLst>
            <p14:sldId id="2147376192"/>
            <p14:sldId id="2147472995"/>
            <p14:sldId id="2147472970"/>
            <p14:sldId id="2147472978"/>
            <p14:sldId id="2147472998"/>
            <p14:sldId id="2147472996"/>
            <p14:sldId id="2147472988"/>
            <p14:sldId id="2147473000"/>
            <p14:sldId id="2147473002"/>
            <p14:sldId id="2147473001"/>
            <p14:sldId id="2147473003"/>
            <p14:sldId id="2147473004"/>
            <p14:sldId id="2147472987"/>
            <p14:sldId id="214747299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801528-4FA4-2FED-5D26-117D15794A90}" name="FOSKETT-THARBY, Rachel (NHS ENGLAND)" initials="RF" userId="S::r.foskett-tharby@nhs.net::008a99b1-69e1-4f73-942b-8fb4a6564069" providerId="AD"/>
  <p188:author id="{AC6B3950-B5FF-890F-3226-420755F2B335}" name="Steven Caine" initials="SC" userId="S::steven.caine@england.nhs.uk::737af43c-8215-444d-b3bb-dfcef669882a" providerId="AD"/>
  <p188:author id="{259E2059-8091-5FD8-3D59-5087BF3F4024}" name="Harriet Sheridan" initials="HS" userId="S::harriet.sheridan@england.nhs.uk::00fdaec9-b39d-4988-9fe9-4ac5b36f3c91" providerId="AD"/>
  <p188:author id="{F85EF268-6A54-6EB9-62F2-F2E21FCE928C}" name="DEMBLON, Marie-claire (NHS ENGLAND)" initials="MD" userId="S::marie-claire.demblon@nhs.net::f0016b33-bb6e-4d4b-999f-e4375839aad7" providerId="AD"/>
  <p188:author id="{3BCA656E-2C22-89B8-A766-D9B4AA3C8B29}" name="Andrew Johnson" initials="AJ" userId="S::andrew.johnson45@england.nhs.uk::70fff6f9-0393-4fba-b4db-23517a6b236f" providerId="AD"/>
  <p188:author id="{BF0EBBFB-A013-4EB2-8659-40D3932022AA}" name="CURRAN, Tina (NHS ENGLAND)" initials="TC" userId="S::tina.curran1@nhs.net::d2dccb4f-fd53-425b-b014-84d3d3e99c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41B6E6"/>
    <a:srgbClr val="AE2573"/>
    <a:srgbClr val="009639"/>
    <a:srgbClr val="0072CE"/>
    <a:srgbClr val="003087"/>
    <a:srgbClr val="ED8B00"/>
    <a:srgbClr val="CCECFF"/>
    <a:srgbClr val="133087"/>
    <a:srgbClr val="2F40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41A7BD-9083-4554-AE4D-34E6E61D365B}" v="6" dt="2026-05-13T11:27:41.4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51" autoAdjust="0"/>
  </p:normalViewPr>
  <p:slideViewPr>
    <p:cSldViewPr snapToGrid="0">
      <p:cViewPr varScale="1">
        <p:scale>
          <a:sx n="103" d="100"/>
          <a:sy n="103" d="100"/>
        </p:scale>
        <p:origin x="87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6E8166-861C-9749-BA34-7BAEFB665376}" type="datetimeFigureOut">
              <a:rPr lang="en-US" smtClean="0"/>
              <a:t>6/1/2026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5A181E-18D3-E54E-A851-DA26FBA37517}" type="slidenum">
              <a:rPr lang="en-US" smtClean="0"/>
              <a:t>‹#›</a:t>
            </a:fld>
            <a:endParaRPr lang="en-US" dirty="0"/>
          </a:p>
        </p:txBody>
      </p:sp>
    </p:spTree>
    <p:extLst>
      <p:ext uri="{BB962C8B-B14F-4D97-AF65-F5344CB8AC3E}">
        <p14:creationId xmlns:p14="http://schemas.microsoft.com/office/powerpoint/2010/main" val="1584487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08E90-F652-4B40-BD0B-1F8BC7EBCD06}"/>
              </a:ext>
            </a:extLst>
          </p:cNvPr>
          <p:cNvSpPr>
            <a:spLocks noGrp="1"/>
          </p:cNvSpPr>
          <p:nvPr>
            <p:ph type="ctrTitle"/>
          </p:nvPr>
        </p:nvSpPr>
        <p:spPr>
          <a:xfrm>
            <a:off x="854765" y="4209426"/>
            <a:ext cx="9144000" cy="601111"/>
          </a:xfrm>
        </p:spPr>
        <p:txBody>
          <a:bodyPr anchor="b">
            <a:normAutofit/>
          </a:bodyPr>
          <a:lstStyle>
            <a:lvl1pPr algn="l">
              <a:defRPr sz="360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61F7CE30-6632-4A18-9007-59691A06EF81}"/>
              </a:ext>
            </a:extLst>
          </p:cNvPr>
          <p:cNvSpPr>
            <a:spLocks noGrp="1"/>
          </p:cNvSpPr>
          <p:nvPr>
            <p:ph type="subTitle" idx="1"/>
          </p:nvPr>
        </p:nvSpPr>
        <p:spPr>
          <a:xfrm>
            <a:off x="854765" y="4843667"/>
            <a:ext cx="9144000" cy="466379"/>
          </a:xfrm>
        </p:spPr>
        <p:txBody>
          <a:bodyPr>
            <a:normAutofit/>
          </a:bodyPr>
          <a:lstStyle>
            <a:lvl1pPr marL="0" indent="0" algn="l">
              <a:buNone/>
              <a:defRPr sz="1800">
                <a:solidFill>
                  <a:srgbClr val="005EB8"/>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pic>
        <p:nvPicPr>
          <p:cNvPr id="6" name="Picture 5">
            <a:extLst>
              <a:ext uri="{FF2B5EF4-FFF2-40B4-BE49-F238E27FC236}">
                <a16:creationId xmlns:a16="http://schemas.microsoft.com/office/drawing/2014/main" id="{3CFCDE03-0EEA-4F49-A6B9-58B291621E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750850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dirty="0">
                <a:solidFill>
                  <a:schemeClr val="accent3">
                    <a:lumMod val="60000"/>
                    <a:lumOff val="40000"/>
                  </a:schemeClr>
                </a:solidFill>
                <a:latin typeface="Arial" panose="020B0604020202020204" pitchFamily="34" charset="0"/>
                <a:cs typeface="Arial" panose="020B0604020202020204" pitchFamily="34" charset="0"/>
              </a:rPr>
              <a:t> </a:t>
            </a:r>
            <a:r>
              <a:rPr lang="en-US" sz="1200" dirty="0">
                <a:solidFill>
                  <a:schemeClr val="accent3"/>
                </a:solidFill>
                <a:latin typeface="Arial" panose="020B0604020202020204" pitchFamily="34" charset="0"/>
                <a:cs typeface="Arial" panose="020B0604020202020204" pitchFamily="34" charset="0"/>
              </a:rPr>
              <a:t>  </a:t>
            </a:r>
            <a:r>
              <a:rPr lang="en-US" sz="1200" dirty="0">
                <a:solidFill>
                  <a:srgbClr val="005EB8"/>
                </a:solidFill>
                <a:latin typeface="Arial" panose="020B0604020202020204" pitchFamily="34" charset="0"/>
                <a:cs typeface="Arial" panose="020B0604020202020204" pitchFamily="34" charset="0"/>
              </a:rPr>
              <a:t>|</a:t>
            </a:r>
            <a:endParaRPr lang="en-US" sz="1200" dirty="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84109" y="1210682"/>
            <a:ext cx="10641498" cy="611649"/>
          </a:xfrm>
          <a:prstGeom prst="rect">
            <a:avLst/>
          </a:prstGeom>
        </p:spPr>
        <p:txBody>
          <a:bodyPr/>
          <a:lstStyle>
            <a:lvl1pPr>
              <a:defRPr sz="3600" b="0">
                <a:solidFill>
                  <a:srgbClr val="005EB8"/>
                </a:solidFill>
                <a:latin typeface="Arial" panose="020B0604020202020204" pitchFamily="34" charset="0"/>
                <a:cs typeface="Arial" panose="020B0604020202020204" pitchFamily="34" charset="0"/>
              </a:defRPr>
            </a:lvl1pPr>
          </a:lstStyle>
          <a:p>
            <a:r>
              <a:rPr lang="en-US" dirty="0"/>
              <a:t>Click to edit Master title style</a:t>
            </a:r>
            <a:endParaRPr lang="en-US" sz="2800" dirty="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84109" y="2141151"/>
            <a:ext cx="10641498" cy="2244128"/>
          </a:xfrm>
          <a:prstGeom prst="rect">
            <a:avLst/>
          </a:prstGeom>
        </p:spPr>
        <p:txBody>
          <a:bodyPr/>
          <a:lstStyle>
            <a:lvl1pPr>
              <a:defRPr sz="1400">
                <a:latin typeface="Arial" panose="020B0604020202020204" pitchFamily="34" charset="0"/>
                <a:cs typeface="Arial" panose="020B0604020202020204" pitchFamily="34" charset="0"/>
              </a:defRPr>
            </a:lvl1pPr>
            <a:lvl2pPr>
              <a:defRPr sz="1400">
                <a:latin typeface="Arial" panose="020B0604020202020204" pitchFamily="34" charset="0"/>
                <a:cs typeface="Arial" panose="020B0604020202020204" pitchFamily="34" charset="0"/>
              </a:defRPr>
            </a:lvl2pPr>
            <a:lvl3pPr>
              <a:defRPr sz="14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4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5" name="Footer Placeholder 2">
            <a:extLst>
              <a:ext uri="{FF2B5EF4-FFF2-40B4-BE49-F238E27FC236}">
                <a16:creationId xmlns:a16="http://schemas.microsoft.com/office/drawing/2014/main" id="{5AB091A9-979F-438D-A004-40CFB3EAC3A7}"/>
              </a:ext>
            </a:extLst>
          </p:cNvPr>
          <p:cNvSpPr>
            <a:spLocks noGrp="1"/>
          </p:cNvSpPr>
          <p:nvPr>
            <p:ph type="ftr" sz="quarter" idx="3"/>
          </p:nvPr>
        </p:nvSpPr>
        <p:spPr>
          <a:xfrm>
            <a:off x="690676" y="6333439"/>
            <a:ext cx="5723164" cy="365125"/>
          </a:xfrm>
          <a:prstGeom prst="rect">
            <a:avLst/>
          </a:prstGeom>
        </p:spPr>
        <p:txBody>
          <a:bodyPr vert="horz" lIns="91440" tIns="45720" rIns="91440" bIns="45720" rtlCol="0" anchor="ctr"/>
          <a:lstStyle>
            <a:lvl1pPr algn="l">
              <a:defRPr sz="1200" b="0">
                <a:solidFill>
                  <a:schemeClr val="accent3">
                    <a:lumMod val="60000"/>
                    <a:lumOff val="40000"/>
                  </a:schemeClr>
                </a:solidFill>
                <a:latin typeface="Arial" charset="0"/>
                <a:ea typeface="Arial" charset="0"/>
                <a:cs typeface="Arial" charset="0"/>
              </a:defRPr>
            </a:lvl1pPr>
          </a:lstStyle>
          <a:p>
            <a:r>
              <a:rPr lang="en-US" dirty="0"/>
              <a:t>Presentation title</a:t>
            </a:r>
          </a:p>
        </p:txBody>
      </p:sp>
      <p:pic>
        <p:nvPicPr>
          <p:cNvPr id="7" name="Picture 6">
            <a:extLst>
              <a:ext uri="{FF2B5EF4-FFF2-40B4-BE49-F238E27FC236}">
                <a16:creationId xmlns:a16="http://schemas.microsoft.com/office/drawing/2014/main" id="{3D9F83AB-04F8-4C53-93F7-BAAABEF426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890000" y="360000"/>
            <a:ext cx="953272" cy="720000"/>
          </a:xfrm>
          <a:prstGeom prst="rect">
            <a:avLst/>
          </a:prstGeom>
          <a:noFill/>
          <a:ln>
            <a:noFill/>
          </a:ln>
        </p:spPr>
      </p:pic>
    </p:spTree>
    <p:extLst>
      <p:ext uri="{BB962C8B-B14F-4D97-AF65-F5344CB8AC3E}">
        <p14:creationId xmlns:p14="http://schemas.microsoft.com/office/powerpoint/2010/main" val="245584363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963A1-AC6C-45E8-9A5E-5724DC43F4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06ACFE-E4D6-411B-9ADC-FFC9D7DBBD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8DBF1BF-AB6C-4EA7-A16A-0C6C9EFA13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CD3CFA-4DDC-43FC-968A-540737FDA836}" type="datetimeFigureOut">
              <a:rPr lang="en-GB" smtClean="0"/>
              <a:t>01/06/2026</a:t>
            </a:fld>
            <a:endParaRPr lang="en-GB" dirty="0"/>
          </a:p>
        </p:txBody>
      </p:sp>
      <p:sp>
        <p:nvSpPr>
          <p:cNvPr id="5" name="Footer Placeholder 4">
            <a:extLst>
              <a:ext uri="{FF2B5EF4-FFF2-40B4-BE49-F238E27FC236}">
                <a16:creationId xmlns:a16="http://schemas.microsoft.com/office/drawing/2014/main" id="{6F1E0E1F-777F-42FA-A4A2-320208497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C91CC28B-BDF3-45C3-92FF-6562C624C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0FC886-343C-4B72-AFE6-F0497CBE7873}" type="slidenum">
              <a:rPr lang="en-GB" smtClean="0"/>
              <a:t>‹#›</a:t>
            </a:fld>
            <a:endParaRPr lang="en-GB" dirty="0"/>
          </a:p>
        </p:txBody>
      </p:sp>
    </p:spTree>
    <p:extLst>
      <p:ext uri="{BB962C8B-B14F-4D97-AF65-F5344CB8AC3E}">
        <p14:creationId xmlns:p14="http://schemas.microsoft.com/office/powerpoint/2010/main" val="717239245"/>
      </p:ext>
    </p:extLst>
  </p:cSld>
  <p:clrMap bg1="lt1" tx1="dk1" bg2="lt2" tx2="dk2" accent1="accent1" accent2="accent2" accent3="accent3" accent4="accent4" accent5="accent5" accent6="accent6" hlink="hlink" folHlink="folHlink"/>
  <p:sldLayoutIdLst>
    <p:sldLayoutId id="2147483686" r:id="rId1"/>
    <p:sldLayoutId id="2147483687"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england.nhs.uk/long-read/using-nice-guidelines-on-recall-intervals-to-effectively-balance-nhs-routine-urgent-and-emergency-dental-care/" TargetMode="External"/><Relationship Id="rId2" Type="http://schemas.openxmlformats.org/officeDocument/2006/relationships/hyperlink" Target="https://www.england.nhs.uk/long-read/how-nice-guidelines-support-dentists-to-do-the-right-thing-for-nhs-patients-and-local-communities/" TargetMode="Externa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hyperlink" Target="https://www.england.nhs.uk/2022/07/better-access-to-nhs-dental-services-under-new-reforms/"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england.nhs.uk/email-bulletins/primary-care-bulletin/" TargetMode="External"/><Relationship Id="rId2" Type="http://schemas.openxmlformats.org/officeDocument/2006/relationships/hyperlink" Target="mailto:england.pccscomms@nhs.net" TargetMode="Externa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hyperlink" Target="https://www.nice.org.uk/guidance/cg19"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mailto:england.pccscomms@nhs.net" TargetMode="External"/><Relationship Id="rId2" Type="http://schemas.openxmlformats.org/officeDocument/2006/relationships/hyperlink" Target="https://campaignresources.dhsc.gov.uk/campaigns/nhs-primary-care/nhs-dental-practice-recal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nice.org.uk/guidance/cg19" TargetMode="External"/><Relationship Id="rId2" Type="http://schemas.openxmlformats.org/officeDocument/2006/relationships/hyperlink" Target="https://campaignresources.dhsc.gov.uk/campaigns/nhs-primary-care/nhs-dental-practice-recall/" TargetMode="External"/><Relationship Id="rId1" Type="http://schemas.openxmlformats.org/officeDocument/2006/relationships/slideLayout" Target="../slideLayouts/slideLayout1.xml"/><Relationship Id="rId4" Type="http://schemas.openxmlformats.org/officeDocument/2006/relationships/hyperlink" Target="https://www.england.nhs.uk/long-read/how-nice-guidelines-support-dentists-to-do-the-right-thing-for-nhs-patients-and-local-communities/"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561A147B-3435-BF7B-15C5-B15B74973C48}"/>
              </a:ext>
            </a:extLst>
          </p:cNvPr>
          <p:cNvPicPr>
            <a:picLocks noChangeAspect="1"/>
          </p:cNvPicPr>
          <p:nvPr/>
        </p:nvPicPr>
        <p:blipFill rotWithShape="1">
          <a:blip r:embed="rId2"/>
          <a:srcRect l="9845" t="11528" r="25171" b="10011"/>
          <a:stretch/>
        </p:blipFill>
        <p:spPr>
          <a:xfrm>
            <a:off x="7292563" y="1809749"/>
            <a:ext cx="4899437" cy="4932749"/>
          </a:xfrm>
          <a:prstGeom prst="rect">
            <a:avLst/>
          </a:prstGeom>
        </p:spPr>
      </p:pic>
      <p:sp>
        <p:nvSpPr>
          <p:cNvPr id="9" name="TextBox 8">
            <a:extLst>
              <a:ext uri="{FF2B5EF4-FFF2-40B4-BE49-F238E27FC236}">
                <a16:creationId xmlns:a16="http://schemas.microsoft.com/office/drawing/2014/main" id="{B52F198D-9269-FA24-79B8-B69DB6A13F76}"/>
              </a:ext>
            </a:extLst>
          </p:cNvPr>
          <p:cNvSpPr txBox="1"/>
          <p:nvPr/>
        </p:nvSpPr>
        <p:spPr>
          <a:xfrm>
            <a:off x="355855" y="1642801"/>
            <a:ext cx="7251888" cy="3831305"/>
          </a:xfrm>
          <a:prstGeom prst="rect">
            <a:avLst/>
          </a:prstGeom>
          <a:noFill/>
        </p:spPr>
        <p:txBody>
          <a:bodyPr wrap="square" lIns="91440" tIns="45720" rIns="91440" bIns="45720" rtlCol="0" anchor="t">
            <a:spAutoFit/>
          </a:bodyPr>
          <a:lstStyle/>
          <a:p>
            <a:pPr algn="ctr"/>
            <a:r>
              <a:rPr lang="en-US" sz="3200" b="1" dirty="0">
                <a:solidFill>
                  <a:srgbClr val="005EB8"/>
                </a:solidFill>
                <a:latin typeface="Arial"/>
                <a:cs typeface="Arial"/>
              </a:rPr>
              <a:t>Recall Intervals for Dentistry</a:t>
            </a:r>
          </a:p>
          <a:p>
            <a:pPr algn="ctr">
              <a:lnSpc>
                <a:spcPts val="6280"/>
              </a:lnSpc>
            </a:pPr>
            <a:endParaRPr lang="en-US" dirty="0"/>
          </a:p>
          <a:p>
            <a:pPr algn="ctr">
              <a:lnSpc>
                <a:spcPts val="6280"/>
              </a:lnSpc>
            </a:pPr>
            <a:r>
              <a:rPr lang="en-US" sz="6600" b="1" dirty="0">
                <a:solidFill>
                  <a:srgbClr val="005EB8"/>
                </a:solidFill>
                <a:latin typeface="Arial"/>
                <a:cs typeface="Arial"/>
              </a:rPr>
              <a:t>Comms toolkit for dental practices</a:t>
            </a:r>
            <a:endParaRPr lang="en-US" dirty="0"/>
          </a:p>
        </p:txBody>
      </p:sp>
    </p:spTree>
    <p:extLst>
      <p:ext uri="{BB962C8B-B14F-4D97-AF65-F5344CB8AC3E}">
        <p14:creationId xmlns:p14="http://schemas.microsoft.com/office/powerpoint/2010/main" val="3645761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4CA3FA-12CE-BAC3-8069-445E1120391D}"/>
              </a:ext>
            </a:extLst>
          </p:cNvPr>
          <p:cNvSpPr txBox="1"/>
          <p:nvPr/>
        </p:nvSpPr>
        <p:spPr>
          <a:xfrm>
            <a:off x="503843" y="288822"/>
            <a:ext cx="9630058" cy="1708160"/>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Social media posts</a:t>
            </a:r>
          </a:p>
          <a:p>
            <a:pPr>
              <a:lnSpc>
                <a:spcPts val="6280"/>
              </a:lnSpc>
            </a:pPr>
            <a:endParaRPr lang="en-US" sz="5400" b="1" dirty="0">
              <a:solidFill>
                <a:srgbClr val="005EB8"/>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49D7ACF-0415-6D06-EF54-893B1B6168C0}"/>
              </a:ext>
            </a:extLst>
          </p:cNvPr>
          <p:cNvSpPr txBox="1"/>
          <p:nvPr/>
        </p:nvSpPr>
        <p:spPr>
          <a:xfrm>
            <a:off x="503843" y="1503263"/>
            <a:ext cx="11215438" cy="5878532"/>
          </a:xfrm>
          <a:prstGeom prst="rect">
            <a:avLst/>
          </a:prstGeom>
          <a:noFill/>
        </p:spPr>
        <p:txBody>
          <a:bodyPr wrap="square" rtlCol="0">
            <a:spAutoFit/>
          </a:bodyPr>
          <a:lstStyle/>
          <a:p>
            <a:pPr>
              <a:tabLst>
                <a:tab pos="457200" algn="l"/>
              </a:tabLst>
            </a:pPr>
            <a:r>
              <a:rPr lang="en-GB" sz="2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Patient facing</a:t>
            </a:r>
          </a:p>
          <a:p>
            <a:pPr>
              <a:tabLst>
                <a:tab pos="457200" algn="l"/>
              </a:tabLst>
            </a:pPr>
            <a:endParaRPr lang="en-GB" sz="2000" b="1" dirty="0">
              <a:solidFill>
                <a:srgbClr val="AE2573"/>
              </a:solidFill>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Your #DentalTeam will talk to you about when you should come for your next #NHS check-up. This could be up to two years for people with low risk of dental disease </a:t>
            </a: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#NHSDentistry</a:t>
            </a:r>
          </a:p>
          <a:p>
            <a:pPr>
              <a:tabLst>
                <a:tab pos="457200"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People with healthy teeth and gums may only need an #NHS dental check-up every two years. Your #DentalTeam will talk to you about when you should come for your next check-up </a:t>
            </a:r>
          </a:p>
          <a:p>
            <a:pPr>
              <a:tabLst>
                <a:tab pos="457200" algn="l"/>
              </a:tabLst>
            </a:pPr>
            <a:r>
              <a:rPr lang="en-GB" dirty="0">
                <a:latin typeface="Arial" panose="020B0604020202020204" pitchFamily="34" charset="0"/>
                <a:ea typeface="Calibri" panose="020F0502020204030204" pitchFamily="34" charset="0"/>
                <a:cs typeface="Times New Roman" panose="02020603050405020304" pitchFamily="18" charset="0"/>
              </a:rPr>
              <a:t>#NHSDentistry</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Children with healthy teeth and gums will be offered an #NHS dental check-up every 12 months. Your #DentalTeam will talk to you about when your child should have their next check-up </a:t>
            </a:r>
          </a:p>
          <a:p>
            <a:pPr>
              <a:tabLst>
                <a:tab pos="457200" algn="l"/>
              </a:tabLst>
            </a:pPr>
            <a:r>
              <a:rPr lang="en-GB" dirty="0">
                <a:latin typeface="Arial" panose="020B0604020202020204" pitchFamily="34" charset="0"/>
                <a:ea typeface="Calibri" panose="020F0502020204030204" pitchFamily="34" charset="0"/>
                <a:cs typeface="Times New Roman" panose="02020603050405020304" pitchFamily="18" charset="0"/>
              </a:rPr>
              <a:t>#NHSDentistry</a:t>
            </a:r>
          </a:p>
          <a:p>
            <a:pPr>
              <a:tabLst>
                <a:tab pos="457200" algn="l"/>
              </a:tabLst>
            </a:pP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Your #DentalTeam will ask you to come back for an #NHS check-up more often if you have dental disease or risk of a dental problem </a:t>
            </a:r>
          </a:p>
          <a:p>
            <a:pPr>
              <a:tabLst>
                <a:tab pos="457200" algn="l"/>
              </a:tabLst>
            </a:pPr>
            <a:r>
              <a:rPr lang="en-GB" dirty="0">
                <a:latin typeface="Arial" panose="020B0604020202020204" pitchFamily="34" charset="0"/>
                <a:ea typeface="Calibri" panose="020F0502020204030204" pitchFamily="34" charset="0"/>
                <a:cs typeface="Times New Roman" panose="02020603050405020304" pitchFamily="18" charset="0"/>
              </a:rPr>
              <a:t>#NHSDentistry</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endParaRPr lang="en-GB" sz="1600" dirty="0">
              <a:solidFill>
                <a:srgbClr val="030303"/>
              </a:solidFill>
              <a:latin typeface="Arial" panose="020B0604020202020204" pitchFamily="34" charset="0"/>
              <a:ea typeface="Calibri" panose="020F0502020204030204" pitchFamily="34" charset="0"/>
              <a:cs typeface="Times New Roman" panose="02020603050405020304" pitchFamily="18" charset="0"/>
            </a:endParaRPr>
          </a:p>
          <a:p>
            <a:pPr lvl="0">
              <a:tabLst>
                <a:tab pos="457200" algn="l"/>
              </a:tabLst>
            </a:pPr>
            <a:endParaRPr lang="en-GB" sz="1600" dirty="0">
              <a:latin typeface="Arial" panose="020B0604020202020204" pitchFamily="34" charset="0"/>
              <a:ea typeface="Calibri" panose="020F0502020204030204" pitchFamily="34" charset="0"/>
              <a:cs typeface="Arial" panose="020B0604020202020204" pitchFamily="34" charset="0"/>
            </a:endParaRPr>
          </a:p>
          <a:p>
            <a:pPr lvl="0">
              <a:tabLst>
                <a:tab pos="457200" algn="l"/>
              </a:tabLst>
            </a:pP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4F6BB588-2079-0EF6-6201-D5990BFFD44C}"/>
              </a:ext>
            </a:extLst>
          </p:cNvPr>
          <p:cNvPicPr>
            <a:picLocks noChangeAspect="1"/>
          </p:cNvPicPr>
          <p:nvPr/>
        </p:nvPicPr>
        <p:blipFill>
          <a:blip r:embed="rId2"/>
          <a:stretch>
            <a:fillRect/>
          </a:stretch>
        </p:blipFill>
        <p:spPr>
          <a:xfrm>
            <a:off x="8595531" y="306216"/>
            <a:ext cx="1332239" cy="1361075"/>
          </a:xfrm>
          <a:prstGeom prst="rect">
            <a:avLst/>
          </a:prstGeom>
        </p:spPr>
      </p:pic>
    </p:spTree>
    <p:extLst>
      <p:ext uri="{BB962C8B-B14F-4D97-AF65-F5344CB8AC3E}">
        <p14:creationId xmlns:p14="http://schemas.microsoft.com/office/powerpoint/2010/main" val="2327994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CED73-E430-2EAC-7B24-3EA8BE781714}"/>
              </a:ext>
            </a:extLst>
          </p:cNvPr>
          <p:cNvSpPr>
            <a:spLocks noGrp="1"/>
          </p:cNvSpPr>
          <p:nvPr>
            <p:ph type="title"/>
          </p:nvPr>
        </p:nvSpPr>
        <p:spPr>
          <a:xfrm>
            <a:off x="337795" y="936661"/>
            <a:ext cx="10641498" cy="468597"/>
          </a:xfrm>
        </p:spPr>
        <p:txBody>
          <a:bodyPr>
            <a:noAutofit/>
          </a:bodyPr>
          <a:lstStyle/>
          <a:p>
            <a:r>
              <a:rPr lang="en-US" sz="5400" b="1" dirty="0"/>
              <a:t>Social media posts</a:t>
            </a:r>
            <a:br>
              <a:rPr lang="en-US" sz="5400" b="1" dirty="0"/>
            </a:br>
            <a:endParaRPr lang="en-GB" sz="5400" dirty="0"/>
          </a:p>
        </p:txBody>
      </p:sp>
      <p:sp>
        <p:nvSpPr>
          <p:cNvPr id="3" name="Content Placeholder 2">
            <a:extLst>
              <a:ext uri="{FF2B5EF4-FFF2-40B4-BE49-F238E27FC236}">
                <a16:creationId xmlns:a16="http://schemas.microsoft.com/office/drawing/2014/main" id="{AC4C76ED-FB61-CAE8-B592-CEE2D84D987B}"/>
              </a:ext>
            </a:extLst>
          </p:cNvPr>
          <p:cNvSpPr>
            <a:spLocks noGrp="1"/>
          </p:cNvSpPr>
          <p:nvPr>
            <p:ph sz="quarter" idx="10"/>
          </p:nvPr>
        </p:nvSpPr>
        <p:spPr/>
        <p:txBody>
          <a:bodyPr/>
          <a:lstStyle/>
          <a:p>
            <a:endParaRPr lang="en-GB"/>
          </a:p>
        </p:txBody>
      </p:sp>
      <p:graphicFrame>
        <p:nvGraphicFramePr>
          <p:cNvPr id="4" name="Table 3">
            <a:extLst>
              <a:ext uri="{FF2B5EF4-FFF2-40B4-BE49-F238E27FC236}">
                <a16:creationId xmlns:a16="http://schemas.microsoft.com/office/drawing/2014/main" id="{51730A7E-EC3D-F0E6-929F-CAD437302EF4}"/>
              </a:ext>
            </a:extLst>
          </p:cNvPr>
          <p:cNvGraphicFramePr>
            <a:graphicFrameLocks noGrp="1"/>
          </p:cNvGraphicFramePr>
          <p:nvPr>
            <p:extLst>
              <p:ext uri="{D42A27DB-BD31-4B8C-83A1-F6EECF244321}">
                <p14:modId xmlns:p14="http://schemas.microsoft.com/office/powerpoint/2010/main" val="3263915134"/>
              </p:ext>
            </p:extLst>
          </p:nvPr>
        </p:nvGraphicFramePr>
        <p:xfrm>
          <a:off x="382403" y="1730828"/>
          <a:ext cx="11299371" cy="5006678"/>
        </p:xfrm>
        <a:graphic>
          <a:graphicData uri="http://schemas.openxmlformats.org/drawingml/2006/table">
            <a:tbl>
              <a:tblPr firstRow="1" bandRow="1">
                <a:tableStyleId>{5C22544A-7EE6-4342-B048-85BDC9FD1C3A}</a:tableStyleId>
              </a:tblPr>
              <a:tblGrid>
                <a:gridCol w="3766457">
                  <a:extLst>
                    <a:ext uri="{9D8B030D-6E8A-4147-A177-3AD203B41FA5}">
                      <a16:colId xmlns:a16="http://schemas.microsoft.com/office/drawing/2014/main" val="1463959659"/>
                    </a:ext>
                  </a:extLst>
                </a:gridCol>
                <a:gridCol w="3766457">
                  <a:extLst>
                    <a:ext uri="{9D8B030D-6E8A-4147-A177-3AD203B41FA5}">
                      <a16:colId xmlns:a16="http://schemas.microsoft.com/office/drawing/2014/main" val="404206980"/>
                    </a:ext>
                  </a:extLst>
                </a:gridCol>
                <a:gridCol w="3766457">
                  <a:extLst>
                    <a:ext uri="{9D8B030D-6E8A-4147-A177-3AD203B41FA5}">
                      <a16:colId xmlns:a16="http://schemas.microsoft.com/office/drawing/2014/main" val="4285065334"/>
                    </a:ext>
                  </a:extLst>
                </a:gridCol>
              </a:tblGrid>
              <a:tr h="323727">
                <a:tc>
                  <a:txBody>
                    <a:bodyPr/>
                    <a:lstStyle/>
                    <a:p>
                      <a:r>
                        <a:rPr lang="en-GB" sz="1300" dirty="0">
                          <a:latin typeface="Arial" panose="020B0604020202020204" pitchFamily="34" charset="0"/>
                          <a:cs typeface="Arial" panose="020B0604020202020204" pitchFamily="34" charset="0"/>
                        </a:rPr>
                        <a:t>Copy</a:t>
                      </a:r>
                    </a:p>
                  </a:txBody>
                  <a:tcPr/>
                </a:tc>
                <a:tc>
                  <a:txBody>
                    <a:bodyPr/>
                    <a:lstStyle/>
                    <a:p>
                      <a:r>
                        <a:rPr lang="en-GB" sz="1300" dirty="0">
                          <a:latin typeface="Arial" panose="020B0604020202020204" pitchFamily="34" charset="0"/>
                          <a:cs typeface="Arial" panose="020B0604020202020204" pitchFamily="34" charset="0"/>
                        </a:rPr>
                        <a:t>Asset</a:t>
                      </a:r>
                    </a:p>
                  </a:txBody>
                  <a:tcPr/>
                </a:tc>
                <a:tc>
                  <a:txBody>
                    <a:bodyPr/>
                    <a:lstStyle/>
                    <a:p>
                      <a:r>
                        <a:rPr lang="en-GB" sz="1300" dirty="0">
                          <a:latin typeface="Arial" panose="020B0604020202020204" pitchFamily="34" charset="0"/>
                          <a:cs typeface="Arial" panose="020B0604020202020204" pitchFamily="34" charset="0"/>
                        </a:rPr>
                        <a:t>Alt text</a:t>
                      </a:r>
                    </a:p>
                  </a:txBody>
                  <a:tcPr/>
                </a:tc>
                <a:extLst>
                  <a:ext uri="{0D108BD9-81ED-4DB2-BD59-A6C34878D82A}">
                    <a16:rowId xmlns:a16="http://schemas.microsoft.com/office/drawing/2014/main" val="3281070034"/>
                  </a:ext>
                </a:extLst>
              </a:tr>
              <a:tr h="1543511">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Your #DentalTeam will talk to you about when you should come for your next #NHS check-up. This could be up to two years for people with low risk of dental disease </a:t>
                      </a:r>
                    </a:p>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#NHSDentistry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txBody>
                  <a:tcPr/>
                </a:tc>
                <a:tc>
                  <a:txBody>
                    <a:bodyPr/>
                    <a:lstStyle/>
                    <a:p>
                      <a:r>
                        <a:rPr lang="en-GB" sz="1300" dirty="0">
                          <a:latin typeface="Arial" panose="020B0604020202020204" pitchFamily="34" charset="0"/>
                          <a:cs typeface="Arial" panose="020B0604020202020204" pitchFamily="34" charset="0"/>
                        </a:rPr>
                        <a:t>A person sitting in a chair.</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For adults with healthy teeth and gums, this may be up to every 2 years.  </a:t>
                      </a:r>
                    </a:p>
                    <a:p>
                      <a:endParaRPr lang="en-GB" sz="1300" dirty="0"/>
                    </a:p>
                  </a:txBody>
                  <a:tcPr/>
                </a:tc>
                <a:extLst>
                  <a:ext uri="{0D108BD9-81ED-4DB2-BD59-A6C34878D82A}">
                    <a16:rowId xmlns:a16="http://schemas.microsoft.com/office/drawing/2014/main" val="707854741"/>
                  </a:ext>
                </a:extLst>
              </a:tr>
              <a:tr h="1435515">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People with healthy teeth and gums may only need an #NHS dental check-up every two years. Your #DentalTeam will talk to you about when you should come for your next check-up </a:t>
                      </a:r>
                    </a:p>
                    <a:p>
                      <a:pPr>
                        <a:tabLst>
                          <a:tab pos="457200" algn="l"/>
                        </a:tabLst>
                      </a:pPr>
                      <a:r>
                        <a:rPr lang="en-GB" sz="1400" dirty="0">
                          <a:latin typeface="Arial" panose="020B0604020202020204" pitchFamily="34" charset="0"/>
                          <a:ea typeface="Calibri" panose="020F0502020204030204" pitchFamily="34" charset="0"/>
                          <a:cs typeface="Times New Roman" panose="02020603050405020304" pitchFamily="18" charset="0"/>
                        </a:rPr>
                        <a:t>#NHSDentistry</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endParaRPr lang="en-GB" dirty="0"/>
                    </a:p>
                  </a:txBody>
                  <a:tcPr/>
                </a:tc>
                <a:tc>
                  <a:txBody>
                    <a:bodyPr/>
                    <a:lstStyle/>
                    <a:p>
                      <a:r>
                        <a:rPr lang="en-GB" sz="1300" dirty="0">
                          <a:latin typeface="Arial" panose="020B0604020202020204" pitchFamily="34" charset="0"/>
                          <a:cs typeface="Arial" panose="020B0604020202020204" pitchFamily="34" charset="0"/>
                        </a:rPr>
                        <a:t>A person having their teeth examined. </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The dental team will discuss with you or your carer about when you should have your next check-up. </a:t>
                      </a:r>
                    </a:p>
                  </a:txBody>
                  <a:tcPr/>
                </a:tc>
                <a:extLst>
                  <a:ext uri="{0D108BD9-81ED-4DB2-BD59-A6C34878D82A}">
                    <a16:rowId xmlns:a16="http://schemas.microsoft.com/office/drawing/2014/main" val="1939691220"/>
                  </a:ext>
                </a:extLst>
              </a:tr>
              <a:tr h="1536233">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Children with healthy teeth and gums will be offered an #NHS dental check-up every 12 months. Your #DentalTeam will talk to you about when your child should have their next check-up </a:t>
                      </a:r>
                    </a:p>
                    <a:p>
                      <a:pPr>
                        <a:tabLst>
                          <a:tab pos="457200" algn="l"/>
                        </a:tabLst>
                      </a:pPr>
                      <a:r>
                        <a:rPr lang="en-GB" sz="1400" dirty="0">
                          <a:latin typeface="Arial" panose="020B0604020202020204" pitchFamily="34" charset="0"/>
                          <a:ea typeface="Calibri" panose="020F0502020204030204" pitchFamily="34" charset="0"/>
                          <a:cs typeface="Times New Roman" panose="02020603050405020304" pitchFamily="18" charset="0"/>
                        </a:rPr>
                        <a:t>#NHSDentistry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endParaRPr lang="en-GB" dirty="0"/>
                    </a:p>
                  </a:txBody>
                  <a:tcPr/>
                </a:tc>
                <a:tc>
                  <a:txBody>
                    <a:bodyPr/>
                    <a:lstStyle/>
                    <a:p>
                      <a:r>
                        <a:rPr lang="en-GB" sz="1300" dirty="0">
                          <a:latin typeface="Arial" panose="020B0604020202020204" pitchFamily="34" charset="0"/>
                          <a:cs typeface="Arial" panose="020B0604020202020204" pitchFamily="34" charset="0"/>
                        </a:rPr>
                        <a:t>A child smiling at the camera.</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For children with healthy teeth and gums, this should be every year.</a:t>
                      </a:r>
                    </a:p>
                    <a:p>
                      <a:endParaRPr lang="en-GB" sz="13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83998781"/>
                  </a:ext>
                </a:extLst>
              </a:tr>
            </a:tbl>
          </a:graphicData>
        </a:graphic>
      </p:graphicFrame>
      <p:pic>
        <p:nvPicPr>
          <p:cNvPr id="5" name="Picture 4" descr="A person sitting in a chair&#10;&#10;Description automatically generated">
            <a:extLst>
              <a:ext uri="{FF2B5EF4-FFF2-40B4-BE49-F238E27FC236}">
                <a16:creationId xmlns:a16="http://schemas.microsoft.com/office/drawing/2014/main" id="{F7F27EC4-9FA7-A5A2-6916-1C68AC47E2C8}"/>
              </a:ext>
            </a:extLst>
          </p:cNvPr>
          <p:cNvPicPr>
            <a:picLocks noChangeAspect="1"/>
          </p:cNvPicPr>
          <p:nvPr/>
        </p:nvPicPr>
        <p:blipFill>
          <a:blip r:embed="rId2"/>
          <a:stretch>
            <a:fillRect/>
          </a:stretch>
        </p:blipFill>
        <p:spPr>
          <a:xfrm>
            <a:off x="4966694" y="2141151"/>
            <a:ext cx="1956619" cy="1334087"/>
          </a:xfrm>
          <a:prstGeom prst="rect">
            <a:avLst/>
          </a:prstGeom>
        </p:spPr>
      </p:pic>
      <p:pic>
        <p:nvPicPr>
          <p:cNvPr id="6" name="Picture 5" descr="A person having their teeth examined.">
            <a:extLst>
              <a:ext uri="{FF2B5EF4-FFF2-40B4-BE49-F238E27FC236}">
                <a16:creationId xmlns:a16="http://schemas.microsoft.com/office/drawing/2014/main" id="{5FEF1E97-C942-542D-62ED-88199EED132F}"/>
              </a:ext>
            </a:extLst>
          </p:cNvPr>
          <p:cNvPicPr>
            <a:picLocks noChangeAspect="1"/>
          </p:cNvPicPr>
          <p:nvPr/>
        </p:nvPicPr>
        <p:blipFill>
          <a:blip r:embed="rId3"/>
          <a:stretch>
            <a:fillRect/>
          </a:stretch>
        </p:blipFill>
        <p:spPr>
          <a:xfrm>
            <a:off x="4966693" y="3730372"/>
            <a:ext cx="1956620" cy="1223128"/>
          </a:xfrm>
          <a:prstGeom prst="rect">
            <a:avLst/>
          </a:prstGeom>
        </p:spPr>
      </p:pic>
      <p:pic>
        <p:nvPicPr>
          <p:cNvPr id="7" name="Picture 6" descr="A child smiling at the camera&#10;&#10;Description automatically generated">
            <a:extLst>
              <a:ext uri="{FF2B5EF4-FFF2-40B4-BE49-F238E27FC236}">
                <a16:creationId xmlns:a16="http://schemas.microsoft.com/office/drawing/2014/main" id="{9C0D79C5-0C2A-F008-1661-A296A6E01EC1}"/>
              </a:ext>
            </a:extLst>
          </p:cNvPr>
          <p:cNvPicPr>
            <a:picLocks noChangeAspect="1"/>
          </p:cNvPicPr>
          <p:nvPr/>
        </p:nvPicPr>
        <p:blipFill>
          <a:blip r:embed="rId4"/>
          <a:stretch>
            <a:fillRect/>
          </a:stretch>
        </p:blipFill>
        <p:spPr>
          <a:xfrm>
            <a:off x="4966693" y="5116285"/>
            <a:ext cx="1956619" cy="1334087"/>
          </a:xfrm>
          <a:prstGeom prst="rect">
            <a:avLst/>
          </a:prstGeom>
        </p:spPr>
      </p:pic>
    </p:spTree>
    <p:extLst>
      <p:ext uri="{BB962C8B-B14F-4D97-AF65-F5344CB8AC3E}">
        <p14:creationId xmlns:p14="http://schemas.microsoft.com/office/powerpoint/2010/main" val="1427465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79E97-70B5-6593-C15A-00AA29FCDE3B}"/>
              </a:ext>
            </a:extLst>
          </p:cNvPr>
          <p:cNvSpPr>
            <a:spLocks noGrp="1"/>
          </p:cNvSpPr>
          <p:nvPr>
            <p:ph type="title"/>
          </p:nvPr>
        </p:nvSpPr>
        <p:spPr/>
        <p:txBody>
          <a:bodyPr>
            <a:noAutofit/>
          </a:bodyPr>
          <a:lstStyle/>
          <a:p>
            <a:r>
              <a:rPr lang="en-US" sz="5400" b="1" dirty="0"/>
              <a:t>Social media posts</a:t>
            </a:r>
            <a:br>
              <a:rPr lang="en-US" sz="5400" b="1" dirty="0"/>
            </a:br>
            <a:endParaRPr lang="en-GB" sz="5400" dirty="0"/>
          </a:p>
        </p:txBody>
      </p:sp>
      <p:graphicFrame>
        <p:nvGraphicFramePr>
          <p:cNvPr id="4" name="Table 3">
            <a:extLst>
              <a:ext uri="{FF2B5EF4-FFF2-40B4-BE49-F238E27FC236}">
                <a16:creationId xmlns:a16="http://schemas.microsoft.com/office/drawing/2014/main" id="{E7E595DB-D58B-C436-072F-4B3A600849F5}"/>
              </a:ext>
            </a:extLst>
          </p:cNvPr>
          <p:cNvGraphicFramePr>
            <a:graphicFrameLocks noGrp="1"/>
          </p:cNvGraphicFramePr>
          <p:nvPr>
            <p:extLst>
              <p:ext uri="{D42A27DB-BD31-4B8C-83A1-F6EECF244321}">
                <p14:modId xmlns:p14="http://schemas.microsoft.com/office/powerpoint/2010/main" val="2451884449"/>
              </p:ext>
            </p:extLst>
          </p:nvPr>
        </p:nvGraphicFramePr>
        <p:xfrm>
          <a:off x="655320" y="2123796"/>
          <a:ext cx="10881360" cy="2094284"/>
        </p:xfrm>
        <a:graphic>
          <a:graphicData uri="http://schemas.openxmlformats.org/drawingml/2006/table">
            <a:tbl>
              <a:tblPr firstRow="1" bandRow="1">
                <a:tableStyleId>{5C22544A-7EE6-4342-B048-85BDC9FD1C3A}</a:tableStyleId>
              </a:tblPr>
              <a:tblGrid>
                <a:gridCol w="3627120">
                  <a:extLst>
                    <a:ext uri="{9D8B030D-6E8A-4147-A177-3AD203B41FA5}">
                      <a16:colId xmlns:a16="http://schemas.microsoft.com/office/drawing/2014/main" val="3331484515"/>
                    </a:ext>
                  </a:extLst>
                </a:gridCol>
                <a:gridCol w="3627120">
                  <a:extLst>
                    <a:ext uri="{9D8B030D-6E8A-4147-A177-3AD203B41FA5}">
                      <a16:colId xmlns:a16="http://schemas.microsoft.com/office/drawing/2014/main" val="337548574"/>
                    </a:ext>
                  </a:extLst>
                </a:gridCol>
                <a:gridCol w="3627120">
                  <a:extLst>
                    <a:ext uri="{9D8B030D-6E8A-4147-A177-3AD203B41FA5}">
                      <a16:colId xmlns:a16="http://schemas.microsoft.com/office/drawing/2014/main" val="1206920550"/>
                    </a:ext>
                  </a:extLst>
                </a:gridCol>
              </a:tblGrid>
              <a:tr h="279913">
                <a:tc>
                  <a:txBody>
                    <a:bodyPr/>
                    <a:lstStyle/>
                    <a:p>
                      <a:r>
                        <a:rPr lang="en-GB" sz="1300" dirty="0">
                          <a:latin typeface="Arial" panose="020B0604020202020204" pitchFamily="34" charset="0"/>
                          <a:cs typeface="Arial" panose="020B0604020202020204" pitchFamily="34" charset="0"/>
                        </a:rPr>
                        <a:t>Copy</a:t>
                      </a:r>
                    </a:p>
                  </a:txBody>
                  <a:tcPr/>
                </a:tc>
                <a:tc>
                  <a:txBody>
                    <a:bodyPr/>
                    <a:lstStyle/>
                    <a:p>
                      <a:r>
                        <a:rPr lang="en-GB" sz="1300" dirty="0">
                          <a:latin typeface="Arial" panose="020B0604020202020204" pitchFamily="34" charset="0"/>
                          <a:cs typeface="Arial" panose="020B0604020202020204" pitchFamily="34" charset="0"/>
                        </a:rPr>
                        <a:t>Asset</a:t>
                      </a:r>
                    </a:p>
                  </a:txBody>
                  <a:tcPr/>
                </a:tc>
                <a:tc>
                  <a:txBody>
                    <a:bodyPr/>
                    <a:lstStyle/>
                    <a:p>
                      <a:r>
                        <a:rPr lang="en-GB" sz="1300" dirty="0">
                          <a:latin typeface="Arial" panose="020B0604020202020204" pitchFamily="34" charset="0"/>
                          <a:cs typeface="Arial" panose="020B0604020202020204" pitchFamily="34" charset="0"/>
                        </a:rPr>
                        <a:t>Alt text</a:t>
                      </a:r>
                    </a:p>
                  </a:txBody>
                  <a:tcPr/>
                </a:tc>
                <a:extLst>
                  <a:ext uri="{0D108BD9-81ED-4DB2-BD59-A6C34878D82A}">
                    <a16:rowId xmlns:a16="http://schemas.microsoft.com/office/drawing/2014/main" val="1525442743"/>
                  </a:ext>
                </a:extLst>
              </a:tr>
              <a:tr h="1804724">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Your #DentalTeam will ask you to come back for an #NHS check-up more often if you have dental disease or risk of a dental problem </a:t>
                      </a:r>
                    </a:p>
                    <a:p>
                      <a:pPr>
                        <a:tabLst>
                          <a:tab pos="457200" algn="l"/>
                        </a:tabLst>
                      </a:pPr>
                      <a:r>
                        <a:rPr lang="en-GB" sz="1400" dirty="0">
                          <a:latin typeface="Arial" panose="020B0604020202020204" pitchFamily="34" charset="0"/>
                          <a:ea typeface="Calibri" panose="020F0502020204030204" pitchFamily="34" charset="0"/>
                          <a:cs typeface="Times New Roman" panose="02020603050405020304" pitchFamily="18" charset="0"/>
                        </a:rPr>
                        <a:t>#NHSDentistry</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endParaRPr lang="en-GB" sz="1300" dirty="0">
                        <a:latin typeface="Arial" panose="020B0604020202020204" pitchFamily="34" charset="0"/>
                        <a:cs typeface="Arial" panose="020B0604020202020204" pitchFamily="34" charset="0"/>
                      </a:endParaRPr>
                    </a:p>
                  </a:txBody>
                  <a:tcPr/>
                </a:tc>
                <a:tc>
                  <a:txBody>
                    <a:bodyPr/>
                    <a:lstStyle/>
                    <a:p>
                      <a:r>
                        <a:rPr lang="en-GB" sz="1300" dirty="0">
                          <a:latin typeface="Arial" panose="020B0604020202020204" pitchFamily="34" charset="0"/>
                          <a:cs typeface="Arial" panose="020B0604020202020204" pitchFamily="34" charset="0"/>
                        </a:rPr>
                        <a:t>A person holding a mirror.</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If you have a dental problem, you may be seen more than once a year.</a:t>
                      </a:r>
                    </a:p>
                  </a:txBody>
                  <a:tcPr/>
                </a:tc>
                <a:extLst>
                  <a:ext uri="{0D108BD9-81ED-4DB2-BD59-A6C34878D82A}">
                    <a16:rowId xmlns:a16="http://schemas.microsoft.com/office/drawing/2014/main" val="1538852471"/>
                  </a:ext>
                </a:extLst>
              </a:tr>
            </a:tbl>
          </a:graphicData>
        </a:graphic>
      </p:graphicFrame>
      <p:pic>
        <p:nvPicPr>
          <p:cNvPr id="5" name="Picture 4" descr="A person holding a mirror&#10;&#10;Description automatically generated">
            <a:extLst>
              <a:ext uri="{FF2B5EF4-FFF2-40B4-BE49-F238E27FC236}">
                <a16:creationId xmlns:a16="http://schemas.microsoft.com/office/drawing/2014/main" id="{5E682C21-09C0-CAC2-888B-D31100870830}"/>
              </a:ext>
            </a:extLst>
          </p:cNvPr>
          <p:cNvPicPr>
            <a:picLocks noChangeAspect="1"/>
          </p:cNvPicPr>
          <p:nvPr/>
        </p:nvPicPr>
        <p:blipFill>
          <a:blip r:embed="rId2"/>
          <a:stretch>
            <a:fillRect/>
          </a:stretch>
        </p:blipFill>
        <p:spPr>
          <a:xfrm>
            <a:off x="5136372" y="2511981"/>
            <a:ext cx="1858296" cy="1552073"/>
          </a:xfrm>
          <a:prstGeom prst="rect">
            <a:avLst/>
          </a:prstGeom>
        </p:spPr>
      </p:pic>
    </p:spTree>
    <p:extLst>
      <p:ext uri="{BB962C8B-B14F-4D97-AF65-F5344CB8AC3E}">
        <p14:creationId xmlns:p14="http://schemas.microsoft.com/office/powerpoint/2010/main" val="3158982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28ED4EB-8D4B-F5EC-752A-33F6B3C26F64}"/>
              </a:ext>
            </a:extLst>
          </p:cNvPr>
          <p:cNvSpPr txBox="1"/>
          <p:nvPr/>
        </p:nvSpPr>
        <p:spPr>
          <a:xfrm>
            <a:off x="503843" y="173942"/>
            <a:ext cx="9537779" cy="838371"/>
          </a:xfrm>
          <a:prstGeom prst="rect">
            <a:avLst/>
          </a:prstGeom>
          <a:noFill/>
        </p:spPr>
        <p:txBody>
          <a:bodyPr wrap="square" rtlCol="0">
            <a:spAutoFit/>
          </a:bodyPr>
          <a:lstStyle/>
          <a:p>
            <a:pPr>
              <a:lnSpc>
                <a:spcPts val="6280"/>
              </a:lnSpc>
            </a:pPr>
            <a:r>
              <a:rPr lang="en-US" sz="4400" b="1" dirty="0">
                <a:solidFill>
                  <a:srgbClr val="005EB8"/>
                </a:solidFill>
                <a:latin typeface="Arial" panose="020B0604020202020204" pitchFamily="34" charset="0"/>
                <a:cs typeface="Arial" panose="020B0604020202020204" pitchFamily="34" charset="0"/>
              </a:rPr>
              <a:t>Case studies</a:t>
            </a:r>
          </a:p>
        </p:txBody>
      </p:sp>
      <p:sp>
        <p:nvSpPr>
          <p:cNvPr id="6" name="TextBox 5">
            <a:extLst>
              <a:ext uri="{FF2B5EF4-FFF2-40B4-BE49-F238E27FC236}">
                <a16:creationId xmlns:a16="http://schemas.microsoft.com/office/drawing/2014/main" id="{8A83B6D0-F060-F49D-01B5-B83B9B958ECC}"/>
              </a:ext>
            </a:extLst>
          </p:cNvPr>
          <p:cNvSpPr txBox="1"/>
          <p:nvPr/>
        </p:nvSpPr>
        <p:spPr>
          <a:xfrm>
            <a:off x="503843" y="2640992"/>
            <a:ext cx="11383357" cy="1077218"/>
          </a:xfrm>
          <a:prstGeom prst="rect">
            <a:avLst/>
          </a:prstGeom>
          <a:solidFill>
            <a:srgbClr val="CCECFF"/>
          </a:solidFill>
        </p:spPr>
        <p:txBody>
          <a:bodyPr wrap="square" rtlCol="0">
            <a:spAutoFit/>
          </a:bodyPr>
          <a:lstStyle/>
          <a:p>
            <a:r>
              <a:rPr lang="en-US" sz="1600" b="1" u="sng" dirty="0">
                <a:solidFill>
                  <a:srgbClr val="005EB8"/>
                </a:solidFill>
                <a:latin typeface="Arial" panose="020B0604020202020204" pitchFamily="34" charset="0"/>
                <a:cs typeface="Arial" panose="020B0604020202020204" pitchFamily="34" charset="0"/>
              </a:rPr>
              <a:t>Case study: </a:t>
            </a:r>
            <a:r>
              <a:rPr lang="en-GB" sz="1600" b="1" dirty="0">
                <a:latin typeface="Arial" panose="020B0604020202020204" pitchFamily="34" charset="0"/>
                <a:cs typeface="Arial" panose="020B0604020202020204" pitchFamily="34" charset="0"/>
                <a:hlinkClick r:id="rId2"/>
              </a:rPr>
              <a:t>How NICE guidelines support dentists to ‘do the right thing’ for NHS patients and local communities</a:t>
            </a:r>
            <a:r>
              <a:rPr lang="en-GB"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 group of four practices in Manchester outline its journey to implementing recalls for NHS patients following the NICE guidelines on interval periods for dental checks, so everyone receives an NHS dental health check at the right time. </a:t>
            </a:r>
            <a:r>
              <a:rPr lang="en-GB" sz="1600" b="0" i="0" dirty="0">
                <a:effectLst/>
                <a:latin typeface="Arial" panose="020B0604020202020204" pitchFamily="34" charset="0"/>
                <a:cs typeface="Arial" panose="020B0604020202020204" pitchFamily="34" charset="0"/>
              </a:rPr>
              <a:t>This helps them target NHS care in the most appropriate ways and has increased the number of people they see and treat.</a:t>
            </a:r>
            <a:r>
              <a:rPr lang="en-US" sz="1600" b="1" dirty="0">
                <a:solidFill>
                  <a:srgbClr val="005EB8"/>
                </a:solidFill>
                <a:latin typeface="Arial" panose="020B0604020202020204" pitchFamily="34" charset="0"/>
                <a:cs typeface="Arial" panose="020B0604020202020204" pitchFamily="34" charset="0"/>
              </a:rPr>
              <a:t> </a:t>
            </a:r>
            <a:endParaRPr lang="en-US" sz="16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426EAED0-4A38-7B53-8339-197143C3250B}"/>
              </a:ext>
            </a:extLst>
          </p:cNvPr>
          <p:cNvSpPr txBox="1"/>
          <p:nvPr/>
        </p:nvSpPr>
        <p:spPr>
          <a:xfrm>
            <a:off x="503843" y="992808"/>
            <a:ext cx="9249757" cy="923330"/>
          </a:xfrm>
          <a:prstGeom prst="rect">
            <a:avLst/>
          </a:prstGeom>
          <a:noFill/>
        </p:spPr>
        <p:txBody>
          <a:bodyPr wrap="square" rtlCol="0">
            <a:spAutoFit/>
          </a:bodyPr>
          <a:lstStyle/>
          <a:p>
            <a:endParaRPr kumimoji="0" lang="en-GB" sz="1800" i="0" u="none" strike="noStrike" kern="1200" cap="none" spc="0" normalizeH="0" baseline="0" noProof="0" dirty="0">
              <a:ln>
                <a:noFill/>
              </a:ln>
              <a:solidFill>
                <a:prstClr val="black"/>
              </a:solidFill>
              <a:effectLst/>
              <a:uLnTx/>
              <a:uFillTx/>
              <a:latin typeface="Arial" panose="020B0604020202020204"/>
              <a:ea typeface="+mn-lt"/>
              <a:cs typeface="Arial" panose="020B0604020202020204"/>
            </a:endParaRPr>
          </a:p>
          <a:p>
            <a:r>
              <a:rPr lang="en-GB" dirty="0">
                <a:solidFill>
                  <a:prstClr val="black"/>
                </a:solidFill>
                <a:latin typeface="Arial" panose="020B0604020202020204"/>
                <a:ea typeface="+mn-lt"/>
                <a:cs typeface="Arial" panose="020B0604020202020204"/>
              </a:rPr>
              <a:t>Two case studies have been produced to support dental teams with the implementation of the NICE recall guidelines:</a:t>
            </a:r>
            <a:endParaRPr kumimoji="0" lang="en-GB" sz="1800" i="0" u="none" strike="noStrike" kern="1200" cap="none" spc="0" normalizeH="0" baseline="0" noProof="0" dirty="0">
              <a:ln>
                <a:noFill/>
              </a:ln>
              <a:solidFill>
                <a:prstClr val="black"/>
              </a:solidFill>
              <a:effectLst/>
              <a:uLnTx/>
              <a:uFillTx/>
              <a:latin typeface="Arial" panose="020B0604020202020204"/>
              <a:ea typeface="+mn-lt"/>
              <a:cs typeface="Arial" panose="020B0604020202020204"/>
            </a:endParaRPr>
          </a:p>
        </p:txBody>
      </p:sp>
      <p:sp>
        <p:nvSpPr>
          <p:cNvPr id="11" name="TextBox 10">
            <a:extLst>
              <a:ext uri="{FF2B5EF4-FFF2-40B4-BE49-F238E27FC236}">
                <a16:creationId xmlns:a16="http://schemas.microsoft.com/office/drawing/2014/main" id="{AD06570B-221D-82FC-BF98-C9EFA62E423C}"/>
              </a:ext>
            </a:extLst>
          </p:cNvPr>
          <p:cNvSpPr txBox="1"/>
          <p:nvPr/>
        </p:nvSpPr>
        <p:spPr>
          <a:xfrm>
            <a:off x="503843" y="3857438"/>
            <a:ext cx="11383357" cy="1077218"/>
          </a:xfrm>
          <a:prstGeom prst="rect">
            <a:avLst/>
          </a:prstGeom>
          <a:solidFill>
            <a:srgbClr val="CCECFF"/>
          </a:solidFill>
        </p:spPr>
        <p:txBody>
          <a:bodyPr wrap="square" rtlCol="0">
            <a:spAutoFit/>
          </a:bodyPr>
          <a:lstStyle/>
          <a:p>
            <a:r>
              <a:rPr lang="en-US" sz="1600" b="1" u="sng" dirty="0">
                <a:solidFill>
                  <a:srgbClr val="005EB8"/>
                </a:solidFill>
                <a:latin typeface="Arial" panose="020B0604020202020204" pitchFamily="34" charset="0"/>
                <a:cs typeface="Arial" panose="020B0604020202020204" pitchFamily="34" charset="0"/>
              </a:rPr>
              <a:t>Case studies:</a:t>
            </a:r>
            <a:r>
              <a:rPr lang="en-GB" sz="1600" b="1" dirty="0">
                <a:latin typeface="Arial" panose="020B0604020202020204" pitchFamily="34" charset="0"/>
                <a:cs typeface="Arial" panose="020B0604020202020204" pitchFamily="34" charset="0"/>
                <a:hlinkClick r:id="rId3"/>
              </a:rPr>
              <a:t> Using NICE guidelines on recall intervals to effectively balance NHS routine, urgent and emergency dental care</a:t>
            </a:r>
            <a:r>
              <a:rPr lang="en-GB"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 practice in Gateshead utilises </a:t>
            </a:r>
            <a:r>
              <a:rPr lang="en-GB" sz="1600" i="0" dirty="0">
                <a:effectLst/>
                <a:latin typeface="Arial" panose="020B0604020202020204" pitchFamily="34" charset="0"/>
                <a:cs typeface="Arial" panose="020B0604020202020204" pitchFamily="34" charset="0"/>
              </a:rPr>
              <a:t>a personalised recall approach as recommended in </a:t>
            </a:r>
            <a:r>
              <a:rPr lang="en-GB" sz="1600" b="0" i="0" u="sng" dirty="0">
                <a:solidFill>
                  <a:srgbClr val="005EB8"/>
                </a:solidFill>
                <a:effectLst/>
                <a:latin typeface="Arial" panose="020B0604020202020204" pitchFamily="34" charset="0"/>
                <a:cs typeface="Arial" panose="020B0604020202020204" pitchFamily="34" charset="0"/>
                <a:hlinkClick r:id="rId4"/>
              </a:rPr>
              <a:t>NICE guidance</a:t>
            </a:r>
            <a:r>
              <a:rPr lang="en-GB" sz="1600" b="0" i="0" u="sng" dirty="0">
                <a:solidFill>
                  <a:srgbClr val="005EB8"/>
                </a:solidFill>
                <a:effectLst/>
                <a:latin typeface="Arial" panose="020B0604020202020204" pitchFamily="34" charset="0"/>
                <a:cs typeface="Arial" panose="020B0604020202020204" pitchFamily="34" charset="0"/>
              </a:rPr>
              <a:t>, </a:t>
            </a:r>
            <a:r>
              <a:rPr lang="en-GB" sz="1600" b="0" i="0" dirty="0">
                <a:solidFill>
                  <a:srgbClr val="202A30"/>
                </a:solidFill>
                <a:effectLst/>
                <a:latin typeface="Arial" panose="020B0604020202020204" pitchFamily="34" charset="0"/>
                <a:cs typeface="Arial" panose="020B0604020202020204" pitchFamily="34" charset="0"/>
              </a:rPr>
              <a:t>recalling NHS patients based on their oral health needs. This frees up more appointments for those with high needs and ensuring the most effective balance between routine, urgent and emergency care.</a:t>
            </a:r>
            <a:endParaRPr lang="en-US" sz="1600" b="1" i="1" dirty="0">
              <a:latin typeface="Arial" panose="020B0604020202020204" pitchFamily="34" charset="0"/>
              <a:cs typeface="Arial" panose="020B0604020202020204" pitchFamily="34" charset="0"/>
            </a:endParaRPr>
          </a:p>
        </p:txBody>
      </p:sp>
      <p:pic>
        <p:nvPicPr>
          <p:cNvPr id="13" name="Picture 12">
            <a:extLst>
              <a:ext uri="{FF2B5EF4-FFF2-40B4-BE49-F238E27FC236}">
                <a16:creationId xmlns:a16="http://schemas.microsoft.com/office/drawing/2014/main" id="{6E8A50CB-60FF-C474-556B-31B951704BEF}"/>
              </a:ext>
            </a:extLst>
          </p:cNvPr>
          <p:cNvPicPr>
            <a:picLocks noChangeAspect="1"/>
          </p:cNvPicPr>
          <p:nvPr/>
        </p:nvPicPr>
        <p:blipFill>
          <a:blip r:embed="rId5"/>
          <a:stretch>
            <a:fillRect/>
          </a:stretch>
        </p:blipFill>
        <p:spPr>
          <a:xfrm>
            <a:off x="9543408" y="241431"/>
            <a:ext cx="1091236" cy="1153592"/>
          </a:xfrm>
          <a:prstGeom prst="rect">
            <a:avLst/>
          </a:prstGeom>
        </p:spPr>
      </p:pic>
    </p:spTree>
    <p:extLst>
      <p:ext uri="{BB962C8B-B14F-4D97-AF65-F5344CB8AC3E}">
        <p14:creationId xmlns:p14="http://schemas.microsoft.com/office/powerpoint/2010/main" val="16162190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50DC8D2-8AE3-E907-9F21-25E8B87F6ACD}"/>
              </a:ext>
            </a:extLst>
          </p:cNvPr>
          <p:cNvSpPr txBox="1"/>
          <p:nvPr/>
        </p:nvSpPr>
        <p:spPr>
          <a:xfrm>
            <a:off x="418116" y="390268"/>
            <a:ext cx="9433265"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Get in touch!</a:t>
            </a:r>
          </a:p>
        </p:txBody>
      </p:sp>
      <p:sp>
        <p:nvSpPr>
          <p:cNvPr id="3" name="TextBox 2">
            <a:extLst>
              <a:ext uri="{FF2B5EF4-FFF2-40B4-BE49-F238E27FC236}">
                <a16:creationId xmlns:a16="http://schemas.microsoft.com/office/drawing/2014/main" id="{46787D51-2009-BFC1-9DE3-83DB3475ACB9}"/>
              </a:ext>
            </a:extLst>
          </p:cNvPr>
          <p:cNvSpPr txBox="1"/>
          <p:nvPr/>
        </p:nvSpPr>
        <p:spPr>
          <a:xfrm>
            <a:off x="418116" y="2187138"/>
            <a:ext cx="10745180" cy="3231654"/>
          </a:xfrm>
          <a:prstGeom prst="rect">
            <a:avLst/>
          </a:prstGeom>
          <a:noFill/>
        </p:spPr>
        <p:txBody>
          <a:bodyPr wrap="square" rtlCol="0">
            <a:spAutoFit/>
          </a:bodyPr>
          <a:lstStyle/>
          <a:p>
            <a:r>
              <a:rPr lang="en-US" sz="2400" b="1" dirty="0">
                <a:solidFill>
                  <a:srgbClr val="005EB8"/>
                </a:solidFill>
                <a:latin typeface="Arial" panose="020B0604020202020204" pitchFamily="34" charset="0"/>
                <a:cs typeface="Arial" panose="020B0604020202020204" pitchFamily="34" charset="0"/>
              </a:rPr>
              <a:t>We want to know how your communications activity goes, and if you need any additional support. Please do share your stories with us to develop into potential case studies.</a:t>
            </a:r>
          </a:p>
          <a:p>
            <a:pPr>
              <a:lnSpc>
                <a:spcPct val="150000"/>
              </a:lnSpc>
            </a:pPr>
            <a:endParaRPr lang="en-US" sz="2400" b="1" dirty="0">
              <a:solidFill>
                <a:srgbClr val="005EB8"/>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Any questions, please email the NHSE primary care communications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team at: </a:t>
            </a:r>
            <a:r>
              <a:rPr lang="en-US" sz="2400" dirty="0">
                <a:solidFill>
                  <a:srgbClr val="005EB8"/>
                </a:solidFill>
                <a:latin typeface="Arial" panose="020B0604020202020204" pitchFamily="34" charset="0"/>
                <a:cs typeface="Arial" panose="020B0604020202020204" pitchFamily="34" charset="0"/>
                <a:hlinkClick r:id="rId2"/>
              </a:rPr>
              <a:t>england.pccscomms@nhs.net</a:t>
            </a:r>
            <a:r>
              <a:rPr lang="en-US" sz="2400" dirty="0">
                <a:solidFill>
                  <a:srgbClr val="005EB8"/>
                </a:solidFill>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or </a:t>
            </a:r>
            <a:r>
              <a:rPr lang="en-US" sz="2400" dirty="0">
                <a:latin typeface="Arial" panose="020B0604020202020204" pitchFamily="34" charset="0"/>
                <a:cs typeface="Arial" panose="020B0604020202020204" pitchFamily="34" charset="0"/>
                <a:hlinkClick r:id="rId3"/>
              </a:rPr>
              <a:t>subscribe to our weekly </a:t>
            </a:r>
            <a:br>
              <a:rPr lang="en-US" sz="2400" dirty="0">
                <a:latin typeface="Arial" panose="020B0604020202020204" pitchFamily="34" charset="0"/>
                <a:cs typeface="Arial" panose="020B0604020202020204" pitchFamily="34" charset="0"/>
                <a:hlinkClick r:id="rId3"/>
              </a:rPr>
            </a:br>
            <a:r>
              <a:rPr lang="en-US" sz="2400" dirty="0">
                <a:latin typeface="Arial" panose="020B0604020202020204" pitchFamily="34" charset="0"/>
                <a:cs typeface="Arial" panose="020B0604020202020204" pitchFamily="34" charset="0"/>
                <a:hlinkClick r:id="rId3"/>
              </a:rPr>
              <a:t>primary care bulletin </a:t>
            </a:r>
            <a:r>
              <a:rPr lang="en-US" sz="2400" dirty="0">
                <a:latin typeface="Arial" panose="020B0604020202020204" pitchFamily="34" charset="0"/>
                <a:cs typeface="Arial" panose="020B0604020202020204" pitchFamily="34" charset="0"/>
              </a:rPr>
              <a:t>for the latest updates and policy information. </a:t>
            </a:r>
          </a:p>
          <a:p>
            <a:endParaRPr lang="en-US" sz="24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E301DA05-7125-35A2-E075-104865669F4F}"/>
              </a:ext>
            </a:extLst>
          </p:cNvPr>
          <p:cNvPicPr>
            <a:picLocks noChangeAspect="1"/>
          </p:cNvPicPr>
          <p:nvPr/>
        </p:nvPicPr>
        <p:blipFill>
          <a:blip r:embed="rId4"/>
          <a:stretch>
            <a:fillRect/>
          </a:stretch>
        </p:blipFill>
        <p:spPr>
          <a:xfrm flipH="1">
            <a:off x="9617942" y="4310744"/>
            <a:ext cx="2401696" cy="2503714"/>
          </a:xfrm>
          <a:prstGeom prst="rect">
            <a:avLst/>
          </a:prstGeom>
        </p:spPr>
      </p:pic>
    </p:spTree>
    <p:extLst>
      <p:ext uri="{BB962C8B-B14F-4D97-AF65-F5344CB8AC3E}">
        <p14:creationId xmlns:p14="http://schemas.microsoft.com/office/powerpoint/2010/main" val="1933798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6B3939-5369-7CC9-A6C1-89295F265614}"/>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Background</a:t>
            </a:r>
          </a:p>
        </p:txBody>
      </p:sp>
      <p:sp>
        <p:nvSpPr>
          <p:cNvPr id="3" name="TextBox 2">
            <a:extLst>
              <a:ext uri="{FF2B5EF4-FFF2-40B4-BE49-F238E27FC236}">
                <a16:creationId xmlns:a16="http://schemas.microsoft.com/office/drawing/2014/main" id="{BEFD8B89-04DD-EB60-E6F3-6C06DB591B07}"/>
              </a:ext>
            </a:extLst>
          </p:cNvPr>
          <p:cNvSpPr txBox="1"/>
          <p:nvPr/>
        </p:nvSpPr>
        <p:spPr>
          <a:xfrm>
            <a:off x="412389" y="1210300"/>
            <a:ext cx="11600579" cy="4247317"/>
          </a:xfrm>
          <a:prstGeom prst="rect">
            <a:avLst/>
          </a:prstGeom>
          <a:noFill/>
        </p:spPr>
        <p:txBody>
          <a:bodyPr wrap="square" rtlCol="0">
            <a:spAutoFit/>
          </a:bodyPr>
          <a:lstStyle/>
          <a:p>
            <a:endPar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The NHS is working hard to make it easier for patients to see a dentist.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Reforms to the dental contract in 2026 aim to improve access to NHS dental services, prioritise patients with the greatest need, and ensure care is delivered in line with evidence-based recall intervals.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Personalised recall intervals, as set out in the 2004 </a:t>
            </a:r>
            <a:r>
              <a:rPr lang="en-GB" sz="180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rPr>
              <a:t>NICE guidelines</a:t>
            </a:r>
            <a:r>
              <a:rPr lang="en-GB" sz="1800" dirty="0">
                <a:effectLst/>
                <a:latin typeface="Arial" panose="020B0604020202020204" pitchFamily="34" charset="0"/>
                <a:ea typeface="Calibri" panose="020F0502020204030204" pitchFamily="34" charset="0"/>
                <a:cs typeface="Arial" panose="020B0604020202020204" pitchFamily="34" charset="0"/>
              </a:rPr>
              <a:t>, mean that patients with good oral health may not need a dental appointment as often as those with poor oral health. </a:t>
            </a:r>
          </a:p>
          <a:p>
            <a:endParaRPr lang="en-GB" dirty="0">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P</a:t>
            </a:r>
            <a:r>
              <a:rPr lang="en-GB" sz="1800" dirty="0">
                <a:solidFill>
                  <a:srgbClr val="231F20"/>
                </a:solidFill>
                <a:effectLst/>
                <a:latin typeface="Arial" panose="020B0604020202020204" pitchFamily="34" charset="0"/>
                <a:ea typeface="Times New Roman" panose="02020603050405020304" pitchFamily="18" charset="0"/>
                <a:cs typeface="Arial" panose="020B0604020202020204" pitchFamily="34" charset="0"/>
              </a:rPr>
              <a:t>atients with good oral health may only require a routine check-ups every 12, or up to 24 months.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b="1"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Arial" panose="020B0604020202020204" pitchFamily="34" charset="0"/>
              </a:rPr>
              <a:t>Dental teams are being asked move away from routine check-ups every six months, to a personalised recall based on risk will free up dentists to focus on more high</a:t>
            </a:r>
            <a:r>
              <a:rPr lang="en-GB" dirty="0">
                <a:latin typeface="Arial" panose="020B0604020202020204" pitchFamily="34" charset="0"/>
                <a:ea typeface="Calibri" panose="020F0502020204030204" pitchFamily="34" charset="0"/>
                <a:cs typeface="Arial" panose="020B0604020202020204" pitchFamily="34" charset="0"/>
              </a:rPr>
              <a:t>-</a:t>
            </a:r>
            <a:r>
              <a:rPr lang="en-GB" sz="1800" dirty="0">
                <a:effectLst/>
                <a:latin typeface="Arial" panose="020B0604020202020204" pitchFamily="34" charset="0"/>
                <a:ea typeface="Calibri" panose="020F0502020204030204" pitchFamily="34" charset="0"/>
                <a:cs typeface="Arial" panose="020B0604020202020204" pitchFamily="34" charset="0"/>
              </a:rPr>
              <a:t>needs patients in a timely way. </a:t>
            </a:r>
          </a:p>
          <a:p>
            <a:endParaRPr lang="en-GB" b="1" dirty="0">
              <a:latin typeface="Arial" panose="020B0604020202020204" pitchFamily="34" charset="0"/>
              <a:ea typeface="Calibri" panose="020F0502020204030204" pitchFamily="34" charset="0"/>
              <a:cs typeface="Arial" panose="020B0604020202020204" pitchFamily="34" charset="0"/>
            </a:endParaRPr>
          </a:p>
          <a:p>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9227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36B3939-5369-7CC9-A6C1-89295F265614}"/>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Background</a:t>
            </a:r>
          </a:p>
        </p:txBody>
      </p:sp>
      <p:sp>
        <p:nvSpPr>
          <p:cNvPr id="3" name="TextBox 2">
            <a:extLst>
              <a:ext uri="{FF2B5EF4-FFF2-40B4-BE49-F238E27FC236}">
                <a16:creationId xmlns:a16="http://schemas.microsoft.com/office/drawing/2014/main" id="{BEFD8B89-04DD-EB60-E6F3-6C06DB591B07}"/>
              </a:ext>
            </a:extLst>
          </p:cNvPr>
          <p:cNvSpPr txBox="1"/>
          <p:nvPr/>
        </p:nvSpPr>
        <p:spPr>
          <a:xfrm>
            <a:off x="412389" y="1210300"/>
            <a:ext cx="11600579" cy="4335033"/>
          </a:xfrm>
          <a:prstGeom prst="rect">
            <a:avLst/>
          </a:prstGeom>
          <a:noFill/>
        </p:spPr>
        <p:txBody>
          <a:bodyPr wrap="square" rtlCol="0">
            <a:spAutoFit/>
          </a:bodyPr>
          <a:lstStyle/>
          <a:p>
            <a:pPr>
              <a:lnSpc>
                <a:spcPct val="115000"/>
              </a:lnSpc>
              <a:spcAft>
                <a:spcPts val="600"/>
              </a:spcAft>
            </a:pPr>
            <a:endParaRPr lang="en-GB" sz="1800" dirty="0">
              <a:effectLst/>
              <a:latin typeface="Arial" panose="020B0604020202020204" pitchFamily="34" charset="0"/>
              <a:ea typeface="Calibri" panose="020F0502020204030204" pitchFamily="34" charset="0"/>
            </a:endParaRPr>
          </a:p>
          <a:p>
            <a:pPr marL="285750" indent="-285750">
              <a:lnSpc>
                <a:spcPct val="115000"/>
              </a:lnSpc>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As the intervals between check-up appointments may change for some patients, there is a need to support dental teams to communicate with patients to help them understand how often they will be asked to come in for a check-up and what to expect from a visit to an NHS dentist. </a:t>
            </a:r>
          </a:p>
          <a:p>
            <a:pPr>
              <a:lnSpc>
                <a:spcPct val="115000"/>
              </a:lnSpc>
              <a:spcAft>
                <a:spcPts val="600"/>
              </a:spcAft>
            </a:pPr>
            <a:r>
              <a:rPr lang="en-GB" sz="1800" dirty="0">
                <a:effectLst/>
                <a:latin typeface="Arial" panose="020B0604020202020204" pitchFamily="34" charset="0"/>
                <a:ea typeface="Calibri" panose="020F0502020204030204" pitchFamily="34" charset="0"/>
              </a:rPr>
              <a:t>                                             </a:t>
            </a:r>
          </a:p>
          <a:p>
            <a:pPr marL="285750" indent="-285750">
              <a:lnSpc>
                <a:spcPct val="115000"/>
              </a:lnSpc>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This toolkit supports dentistry team to have conversations with patients around recall intervals – especially if these differ from previous expectations or experiences around how often they have been used to being recalled for a dental check-up.                                                     </a:t>
            </a:r>
          </a:p>
          <a:p>
            <a:pPr marL="285750" indent="-285750">
              <a:lnSpc>
                <a:spcPct val="115000"/>
              </a:lnSpc>
              <a:spcAft>
                <a:spcPts val="600"/>
              </a:spcAft>
              <a:buFont typeface="Arial" panose="020B0604020202020204" pitchFamily="34" charset="0"/>
              <a:buChar char="•"/>
            </a:pPr>
            <a:endParaRPr lang="en-GB" dirty="0">
              <a:latin typeface="Arial" panose="020B0604020202020204" pitchFamily="34" charset="0"/>
              <a:ea typeface="Calibri" panose="020F0502020204030204" pitchFamily="34" charset="0"/>
            </a:endParaRPr>
          </a:p>
          <a:p>
            <a:pPr marL="285750" indent="-285750">
              <a:lnSpc>
                <a:spcPct val="115000"/>
              </a:lnSpc>
              <a:spcAft>
                <a:spcPts val="6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rPr>
              <a:t>The toolkit will also be used by ICB and regional communications teams to support dental practice teams, building confidence in the guidance and help with raising public awareness and understanding.</a:t>
            </a:r>
            <a:endParaRPr lang="en-GB" sz="1800" dirty="0">
              <a:effectLst/>
              <a:latin typeface="Calibri" panose="020F050202020403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71150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BC393E-87B3-DA02-04F9-EFDF3E73D017}"/>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About the toolkit</a:t>
            </a:r>
          </a:p>
        </p:txBody>
      </p:sp>
      <p:sp>
        <p:nvSpPr>
          <p:cNvPr id="5" name="TextBox 4">
            <a:extLst>
              <a:ext uri="{FF2B5EF4-FFF2-40B4-BE49-F238E27FC236}">
                <a16:creationId xmlns:a16="http://schemas.microsoft.com/office/drawing/2014/main" id="{6FFE0856-3329-775C-20DB-BB0105D0CA0E}"/>
              </a:ext>
            </a:extLst>
          </p:cNvPr>
          <p:cNvSpPr txBox="1"/>
          <p:nvPr/>
        </p:nvSpPr>
        <p:spPr>
          <a:xfrm>
            <a:off x="808644" y="1261785"/>
            <a:ext cx="11383356" cy="4977581"/>
          </a:xfrm>
          <a:prstGeom prst="rect">
            <a:avLst/>
          </a:prstGeom>
          <a:noFill/>
        </p:spPr>
        <p:txBody>
          <a:bodyPr wrap="square" rtlCol="0">
            <a:spAutoFit/>
          </a:bodyPr>
          <a:lstStyle/>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This toolkit provides content and templates for practices and ICBs to use with patients to help them understand recall intervals and how often they will be recalled for a check-up. </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It includes key messages for staff and patients, a newsletter item, a link to patient facing materials and social media posts for you to customise and use in your comms and engagement work as well as links to two case studies to support with implementation of the recall guidelines.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b="1" dirty="0">
                <a:solidFill>
                  <a:srgbClr val="0070C0"/>
                </a:solidFill>
                <a:effectLst/>
                <a:latin typeface="Arial" panose="020B0604020202020204" pitchFamily="34" charset="0"/>
                <a:ea typeface="Calibri" panose="020F0502020204030204" pitchFamily="34" charset="0"/>
                <a:cs typeface="Arial" panose="020B0604020202020204" pitchFamily="34" charset="0"/>
              </a:rPr>
              <a:t>Patient facing promotional materials</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 patient leaflet, easy read leaflet, translations of the leaflet into ten languages, poster, digital display screen, social media graphics, and briefing sheet are available to download from the Campaign Resource Centre website: </a:t>
            </a:r>
            <a:r>
              <a:rPr lang="en-GB" dirty="0">
                <a:latin typeface="Arial" panose="020B0604020202020204" pitchFamily="34" charset="0"/>
                <a:cs typeface="Arial" panose="020B0604020202020204" pitchFamily="34" charset="0"/>
                <a:hlinkClick r:id="rId2"/>
              </a:rPr>
              <a:t>NHS Dental Practice Recall | NHS Primary Care Services | Campaign Resource Centre</a:t>
            </a:r>
            <a:endParaRPr lang="en-GB" dirty="0">
              <a:latin typeface="Arial" panose="020B0604020202020204" pitchFamily="34" charset="0"/>
              <a:cs typeface="Arial" panose="020B0604020202020204" pitchFamily="34" charset="0"/>
            </a:endParaRPr>
          </a:p>
          <a:p>
            <a:pPr>
              <a:lnSpc>
                <a:spcPct val="107000"/>
              </a:lnSpc>
              <a:spcAft>
                <a:spcPts val="80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800" b="1" dirty="0">
                <a:effectLst/>
                <a:latin typeface="Arial" panose="020B0604020202020204" pitchFamily="34" charset="0"/>
                <a:ea typeface="Calibri" panose="020F0502020204030204" pitchFamily="34" charset="0"/>
                <a:cs typeface="Times New Roman" panose="02020603050405020304" pitchFamily="18" charset="0"/>
              </a:rPr>
              <a:t>For further information please contact: </a:t>
            </a:r>
            <a:r>
              <a:rPr lang="en-GB" b="1" u="sng" dirty="0">
                <a:solidFill>
                  <a:srgbClr val="0563C1"/>
                </a:solidFill>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england.pccscomms@nhs.net</a:t>
            </a:r>
            <a:endParaRPr lang="en-GB" b="1" u="sng" dirty="0">
              <a:solidFill>
                <a:srgbClr val="0563C1"/>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4010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BC393E-87B3-DA02-04F9-EFDF3E73D017}"/>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Key messages</a:t>
            </a:r>
          </a:p>
        </p:txBody>
      </p:sp>
      <p:sp>
        <p:nvSpPr>
          <p:cNvPr id="5" name="TextBox 4">
            <a:extLst>
              <a:ext uri="{FF2B5EF4-FFF2-40B4-BE49-F238E27FC236}">
                <a16:creationId xmlns:a16="http://schemas.microsoft.com/office/drawing/2014/main" id="{6FFE0856-3329-775C-20DB-BB0105D0CA0E}"/>
              </a:ext>
            </a:extLst>
          </p:cNvPr>
          <p:cNvSpPr txBox="1"/>
          <p:nvPr/>
        </p:nvSpPr>
        <p:spPr>
          <a:xfrm>
            <a:off x="808644" y="1261785"/>
            <a:ext cx="11383356" cy="6055247"/>
          </a:xfrm>
          <a:prstGeom prst="rect">
            <a:avLst/>
          </a:prstGeom>
          <a:noFill/>
        </p:spPr>
        <p:txBody>
          <a:bodyPr wrap="square" rtlCol="0">
            <a:spAutoFit/>
          </a:bodyPr>
          <a:lstStyle/>
          <a:p>
            <a:pPr>
              <a:lnSpc>
                <a:spcPct val="150000"/>
              </a:lnSpc>
            </a:pPr>
            <a:r>
              <a:rPr lang="en-US" sz="2400" b="1" dirty="0">
                <a:solidFill>
                  <a:srgbClr val="0070C0"/>
                </a:solidFill>
                <a:latin typeface="Arial" panose="020B0604020202020204" pitchFamily="34" charset="0"/>
                <a:cs typeface="Arial" panose="020B0604020202020204" pitchFamily="34" charset="0"/>
              </a:rPr>
              <a:t>Staff</a:t>
            </a:r>
            <a:endParaRPr lang="en-US" sz="2000" b="1" dirty="0">
              <a:solidFill>
                <a:srgbClr val="0070C0"/>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Reforms to the dental contract in 2026 aim to improve access to NHS dental services, prioritise patients with the greatest need, and ensure care is delivered in line with evidence-based recall intervals.</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2004 NICE clinical guidelines on risk-based recall intervals for check-ups, outline a timeframe based on personalised risk for every patient. </a:t>
            </a:r>
          </a:p>
          <a:p>
            <a:pPr marL="285750" indent="-285750">
              <a:lnSpc>
                <a:spcPct val="120000"/>
              </a:lnSpc>
              <a:spcBef>
                <a:spcPts val="1000"/>
              </a:spcBef>
              <a:buFont typeface="Arial" panose="020B0604020202020204" pitchFamily="34" charset="0"/>
              <a:buChar char="•"/>
              <a:defRPr/>
            </a:pPr>
            <a:r>
              <a:rPr lang="en-GB" sz="1700" dirty="0">
                <a:latin typeface="Arial" panose="020B0604020202020204" pitchFamily="34" charset="0"/>
                <a:cs typeface="Arial" panose="020B0604020202020204" pitchFamily="34" charset="0"/>
              </a:rPr>
              <a:t>Risk based recall is a key approach to improve access to NHS dental care for patients.</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By following NICE clinical guidelines and personalised recall intervals based on risk, patients with good oral health can be recalled for check-ups less frequently than those with poor oral health.</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Shifting practice away from routine six monthly check-ups to follow the NICE guidelines, will free up dentists to focus on people with poor oral health, in a timelier way.</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Patients with healthy teeth and gums, who are at low risk of dental disease, may be seen up to every two years.</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sz="1700" dirty="0">
                <a:latin typeface="Arial" panose="020B0604020202020204" pitchFamily="34" charset="0"/>
                <a:cs typeface="Arial" panose="020B0604020202020204" pitchFamily="34" charset="0"/>
              </a:rPr>
              <a:t>Children with healthy teeth and gums who are at low risk of having dental disease should be offered a check-up once a year and should have fluoride varnish applied every six months (or every 3 months for those at higher risk).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lang="en-GB"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0BD62B7-779F-9EEC-4BB3-22A6D3F7A2F4}"/>
              </a:ext>
            </a:extLst>
          </p:cNvPr>
          <p:cNvPicPr>
            <a:picLocks noChangeAspect="1"/>
          </p:cNvPicPr>
          <p:nvPr/>
        </p:nvPicPr>
        <p:blipFill>
          <a:blip r:embed="rId2"/>
          <a:stretch>
            <a:fillRect/>
          </a:stretch>
        </p:blipFill>
        <p:spPr>
          <a:xfrm flipH="1">
            <a:off x="5661023" y="414797"/>
            <a:ext cx="1207025" cy="1134603"/>
          </a:xfrm>
          <a:prstGeom prst="rect">
            <a:avLst/>
          </a:prstGeom>
        </p:spPr>
      </p:pic>
    </p:spTree>
    <p:extLst>
      <p:ext uri="{BB962C8B-B14F-4D97-AF65-F5344CB8AC3E}">
        <p14:creationId xmlns:p14="http://schemas.microsoft.com/office/powerpoint/2010/main" val="1585126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6BC393E-87B3-DA02-04F9-EFDF3E73D017}"/>
              </a:ext>
            </a:extLst>
          </p:cNvPr>
          <p:cNvSpPr txBox="1"/>
          <p:nvPr/>
        </p:nvSpPr>
        <p:spPr>
          <a:xfrm>
            <a:off x="503844" y="288822"/>
            <a:ext cx="8270286"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Key messages</a:t>
            </a:r>
          </a:p>
        </p:txBody>
      </p:sp>
      <p:sp>
        <p:nvSpPr>
          <p:cNvPr id="5" name="TextBox 4">
            <a:extLst>
              <a:ext uri="{FF2B5EF4-FFF2-40B4-BE49-F238E27FC236}">
                <a16:creationId xmlns:a16="http://schemas.microsoft.com/office/drawing/2014/main" id="{6FFE0856-3329-775C-20DB-BB0105D0CA0E}"/>
              </a:ext>
            </a:extLst>
          </p:cNvPr>
          <p:cNvSpPr txBox="1"/>
          <p:nvPr/>
        </p:nvSpPr>
        <p:spPr>
          <a:xfrm>
            <a:off x="808644" y="1261785"/>
            <a:ext cx="11383356" cy="5971250"/>
          </a:xfrm>
          <a:prstGeom prst="rect">
            <a:avLst/>
          </a:prstGeom>
          <a:noFill/>
        </p:spPr>
        <p:txBody>
          <a:bodyPr wrap="square" rtlCol="0">
            <a:spAutoFit/>
          </a:bodyPr>
          <a:lstStyle/>
          <a:p>
            <a:pPr>
              <a:lnSpc>
                <a:spcPct val="150000"/>
              </a:lnSpc>
            </a:pPr>
            <a:r>
              <a:rPr lang="en-US" sz="2400" b="1" dirty="0">
                <a:solidFill>
                  <a:srgbClr val="0070C0"/>
                </a:solidFill>
                <a:latin typeface="Arial" panose="020B0604020202020204" pitchFamily="34" charset="0"/>
                <a:cs typeface="Arial" panose="020B0604020202020204" pitchFamily="34" charset="0"/>
              </a:rPr>
              <a:t>Public/patients</a:t>
            </a:r>
            <a:endParaRPr lang="en-US" sz="2000" b="1" dirty="0">
              <a:solidFill>
                <a:srgbClr val="0070C0"/>
              </a:solidFill>
              <a:latin typeface="Arial" panose="020B0604020202020204" pitchFamily="34" charset="0"/>
              <a:cs typeface="Arial" panose="020B0604020202020204" pitchFamily="34" charset="0"/>
            </a:endParaRP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During your check-up, the dental team will work out if you are at risk of having teeth, mouth or gum problems in the future.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The dental team will discuss with you or your carer about when you should have your next check-up, or if you need to come back for any treatment.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For adults with healthy teeth and gums, who are at low risk of dental disease, your next check-up could be up to every 2 years.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Children with healthy teeth and gums who are at low risk of having dental disease will be offered a check-up once a year and fluoride varnish application every 6 months. </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You will be seen sooner if you have a dental problem or if you have a higher risk of having dental disease.</a:t>
            </a:r>
          </a:p>
          <a:p>
            <a:pPr marL="285750" marR="0" lvl="0" indent="-28575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Dental teams decide who is the best person to do your check-up and any treatment. You might need to come back for treatment or to be seen by another member of the dental team.</a:t>
            </a:r>
          </a:p>
          <a:p>
            <a:pPr marL="285750" lvl="0" indent="-285750">
              <a:lnSpc>
                <a:spcPct val="120000"/>
              </a:lnSpc>
              <a:spcBef>
                <a:spcPts val="1000"/>
              </a:spcBef>
              <a:buFont typeface="Arial" panose="020B0604020202020204" pitchFamily="34" charset="0"/>
              <a:buChar char="•"/>
              <a:defRPr/>
            </a:pPr>
            <a:r>
              <a:rPr lang="en-GB" dirty="0">
                <a:latin typeface="Arial" panose="020B0604020202020204" pitchFamily="34" charset="0"/>
                <a:cs typeface="Arial" panose="020B0604020202020204" pitchFamily="34" charset="0"/>
              </a:rPr>
              <a:t>If you need an appointment before a planned check-up please contact your dental practice.</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lang="en-GB" dirty="0"/>
          </a:p>
        </p:txBody>
      </p:sp>
      <p:pic>
        <p:nvPicPr>
          <p:cNvPr id="7" name="Picture 6">
            <a:extLst>
              <a:ext uri="{FF2B5EF4-FFF2-40B4-BE49-F238E27FC236}">
                <a16:creationId xmlns:a16="http://schemas.microsoft.com/office/drawing/2014/main" id="{90BD62B7-779F-9EEC-4BB3-22A6D3F7A2F4}"/>
              </a:ext>
            </a:extLst>
          </p:cNvPr>
          <p:cNvPicPr>
            <a:picLocks noChangeAspect="1"/>
          </p:cNvPicPr>
          <p:nvPr/>
        </p:nvPicPr>
        <p:blipFill>
          <a:blip r:embed="rId2"/>
          <a:stretch>
            <a:fillRect/>
          </a:stretch>
        </p:blipFill>
        <p:spPr>
          <a:xfrm flipH="1">
            <a:off x="5661023" y="414797"/>
            <a:ext cx="1207025" cy="1134603"/>
          </a:xfrm>
          <a:prstGeom prst="rect">
            <a:avLst/>
          </a:prstGeom>
        </p:spPr>
      </p:pic>
    </p:spTree>
    <p:extLst>
      <p:ext uri="{BB962C8B-B14F-4D97-AF65-F5344CB8AC3E}">
        <p14:creationId xmlns:p14="http://schemas.microsoft.com/office/powerpoint/2010/main" val="2320313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4CA3FA-12CE-BAC3-8069-445E1120391D}"/>
              </a:ext>
            </a:extLst>
          </p:cNvPr>
          <p:cNvSpPr txBox="1"/>
          <p:nvPr/>
        </p:nvSpPr>
        <p:spPr>
          <a:xfrm>
            <a:off x="503843" y="288822"/>
            <a:ext cx="9630058"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Bulletin/newsletter copy</a:t>
            </a:r>
          </a:p>
        </p:txBody>
      </p:sp>
      <p:sp>
        <p:nvSpPr>
          <p:cNvPr id="5" name="TextBox 4">
            <a:extLst>
              <a:ext uri="{FF2B5EF4-FFF2-40B4-BE49-F238E27FC236}">
                <a16:creationId xmlns:a16="http://schemas.microsoft.com/office/drawing/2014/main" id="{449D7ACF-0415-6D06-EF54-893B1B6168C0}"/>
              </a:ext>
            </a:extLst>
          </p:cNvPr>
          <p:cNvSpPr txBox="1"/>
          <p:nvPr/>
        </p:nvSpPr>
        <p:spPr>
          <a:xfrm>
            <a:off x="589568" y="2312428"/>
            <a:ext cx="11215438" cy="3354765"/>
          </a:xfrm>
          <a:prstGeom prst="rect">
            <a:avLst/>
          </a:prstGeom>
          <a:noFill/>
        </p:spPr>
        <p:txBody>
          <a:bodyPr wrap="square" rtlCol="0">
            <a:spAutoFit/>
          </a:bodyPr>
          <a:lstStyle/>
          <a:p>
            <a:pPr>
              <a:tabLst>
                <a:tab pos="457200" algn="l"/>
              </a:tabLst>
            </a:pPr>
            <a:r>
              <a:rPr lang="en-GB" sz="2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Resources published to support dental check-up recall intervals</a:t>
            </a:r>
          </a:p>
          <a:p>
            <a:pPr>
              <a:tabLst>
                <a:tab pos="457200" algn="l"/>
              </a:tabLst>
            </a:pPr>
            <a:endParaRPr lang="en-GB" sz="1600" b="1" dirty="0">
              <a:solidFill>
                <a:srgbClr val="030303"/>
              </a:solidFill>
              <a:effectLst/>
              <a:highlight>
                <a:srgbClr val="00FF00"/>
              </a:highligh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sz="1600" dirty="0">
                <a:solidFill>
                  <a:srgbClr val="030303"/>
                </a:solidFill>
                <a:effectLst/>
                <a:latin typeface="Arial" panose="020B0604020202020204" pitchFamily="34" charset="0"/>
                <a:ea typeface="Calibri" panose="020F0502020204030204" pitchFamily="34" charset="0"/>
                <a:cs typeface="Times New Roman" panose="02020603050405020304" pitchFamily="18" charset="0"/>
              </a:rPr>
              <a:t>Materials to help dental teams explain check-up recall intervals to patients, are now available to download from </a:t>
            </a:r>
            <a:r>
              <a:rPr lang="en-GB" sz="1600" dirty="0">
                <a:latin typeface="Arial" panose="020B0604020202020204" pitchFamily="34" charset="0"/>
                <a:cs typeface="Arial" panose="020B0604020202020204" pitchFamily="34" charset="0"/>
                <a:hlinkClick r:id="rId2"/>
              </a:rPr>
              <a:t>NHS Dental Practice Recall | NHS Primary Care Services | Campaign Resource Centre</a:t>
            </a:r>
            <a:r>
              <a:rPr lang="en-GB" sz="1600" dirty="0">
                <a:solidFill>
                  <a:srgbClr val="030303"/>
                </a:solidFill>
                <a:effectLst/>
                <a:latin typeface="Arial" panose="020B0604020202020204" pitchFamily="34" charset="0"/>
                <a:ea typeface="Calibri" panose="020F0502020204030204" pitchFamily="34" charset="0"/>
                <a:cs typeface="Times New Roman" panose="02020603050405020304" pitchFamily="18" charset="0"/>
              </a:rPr>
              <a:t>.</a:t>
            </a:r>
          </a:p>
          <a:p>
            <a:pPr>
              <a:tabLst>
                <a:tab pos="457200" algn="l"/>
              </a:tabLst>
            </a:pPr>
            <a:endParaRPr lang="en-GB" sz="1600" dirty="0">
              <a:solidFill>
                <a:srgbClr val="030303"/>
              </a:solidFill>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sz="1600" dirty="0">
                <a:solidFill>
                  <a:srgbClr val="030303"/>
                </a:solidFill>
                <a:effectLst/>
                <a:latin typeface="Arial" panose="020B0604020202020204" pitchFamily="34" charset="0"/>
                <a:ea typeface="Calibri" panose="020F0502020204030204" pitchFamily="34" charset="0"/>
                <a:cs typeface="Times New Roman" panose="02020603050405020304" pitchFamily="18" charset="0"/>
                <a:hlinkClick r:id="rId3"/>
              </a:rPr>
              <a:t>NICE clinical guidelines published in 2004</a:t>
            </a:r>
            <a:r>
              <a:rPr lang="en-GB" sz="1600" dirty="0">
                <a:solidFill>
                  <a:srgbClr val="030303"/>
                </a:solidFill>
                <a:effectLst/>
                <a:latin typeface="Arial" panose="020B0604020202020204" pitchFamily="34" charset="0"/>
                <a:ea typeface="Calibri" panose="020F0502020204030204" pitchFamily="34" charset="0"/>
                <a:cs typeface="Times New Roman" panose="02020603050405020304" pitchFamily="18" charset="0"/>
              </a:rPr>
              <a:t>, set out how patients should be seen for a dental check-up depending on their risk, and this could be up to two years for patients with a low risk of dental disease.</a:t>
            </a:r>
          </a:p>
          <a:p>
            <a:pPr>
              <a:tabLst>
                <a:tab pos="457200" algn="l"/>
              </a:tabLst>
            </a:pPr>
            <a:endParaRPr lang="en-GB" sz="1600" dirty="0">
              <a:solidFill>
                <a:srgbClr val="030303"/>
              </a:solidFill>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sz="1600" dirty="0">
                <a:solidFill>
                  <a:srgbClr val="030303"/>
                </a:solidFill>
                <a:effectLst/>
                <a:latin typeface="Arial" panose="020B0604020202020204" pitchFamily="34" charset="0"/>
                <a:ea typeface="Calibri" panose="020F0502020204030204" pitchFamily="34" charset="0"/>
                <a:cs typeface="Times New Roman" panose="02020603050405020304" pitchFamily="18" charset="0"/>
              </a:rPr>
              <a:t>Moving practice away from routine six monthly check-ups, following the NICE guidelines, will improve access to dental care for patients and enable dental teams to see more patients with the greatest oral health need. </a:t>
            </a:r>
          </a:p>
          <a:p>
            <a:pPr>
              <a:tabLst>
                <a:tab pos="457200" algn="l"/>
              </a:tabLst>
            </a:pPr>
            <a:endParaRPr lang="en-GB" sz="1600" dirty="0">
              <a:solidFill>
                <a:srgbClr val="030303"/>
              </a:solidFill>
              <a:latin typeface="Arial" panose="020B0604020202020204" pitchFamily="34" charset="0"/>
              <a:ea typeface="Calibri" panose="020F0502020204030204" pitchFamily="34" charset="0"/>
              <a:cs typeface="Times New Roman" panose="02020603050405020304" pitchFamily="18" charset="0"/>
            </a:endParaRPr>
          </a:p>
          <a:p>
            <a:pPr lvl="0">
              <a:tabLst>
                <a:tab pos="457200" algn="l"/>
              </a:tabLst>
            </a:pPr>
            <a:r>
              <a:rPr lang="en-GB" sz="1600" dirty="0">
                <a:solidFill>
                  <a:prstClr val="black"/>
                </a:solidFill>
                <a:latin typeface="Arial" panose="020B0604020202020204"/>
                <a:ea typeface="+mn-lt"/>
                <a:cs typeface="Arial" panose="020B0604020202020204"/>
                <a:hlinkClick r:id="rId4"/>
              </a:rPr>
              <a:t>Two case studies </a:t>
            </a:r>
            <a:r>
              <a:rPr lang="en-GB" sz="1600" dirty="0">
                <a:solidFill>
                  <a:prstClr val="black"/>
                </a:solidFill>
                <a:latin typeface="Arial" panose="020B0604020202020204"/>
                <a:ea typeface="+mn-lt"/>
                <a:cs typeface="Arial" panose="020B0604020202020204"/>
              </a:rPr>
              <a:t>have been produced to support staff with the implementation of the NICE recall guidelines.</a:t>
            </a:r>
            <a:endParaRPr lang="en-GB" sz="1600" dirty="0">
              <a:latin typeface="Arial" panose="020B0604020202020204" pitchFamily="34" charset="0"/>
              <a:ea typeface="Calibri" panose="020F0502020204030204" pitchFamily="34" charset="0"/>
              <a:cs typeface="Arial" panose="020B0604020202020204" pitchFamily="34" charset="0"/>
            </a:endParaRPr>
          </a:p>
          <a:p>
            <a:pPr lvl="0">
              <a:tabLst>
                <a:tab pos="457200" algn="l"/>
              </a:tabLst>
            </a:pP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TextBox 6">
            <a:extLst>
              <a:ext uri="{FF2B5EF4-FFF2-40B4-BE49-F238E27FC236}">
                <a16:creationId xmlns:a16="http://schemas.microsoft.com/office/drawing/2014/main" id="{1F9FAA9B-8B9C-5665-7861-BC5D48A3E39A}"/>
              </a:ext>
            </a:extLst>
          </p:cNvPr>
          <p:cNvSpPr txBox="1"/>
          <p:nvPr/>
        </p:nvSpPr>
        <p:spPr>
          <a:xfrm>
            <a:off x="589568" y="1300261"/>
            <a:ext cx="9347539" cy="456535"/>
          </a:xfrm>
          <a:prstGeom prst="rect">
            <a:avLst/>
          </a:prstGeom>
          <a:noFill/>
        </p:spPr>
        <p:txBody>
          <a:bodyPr wrap="square">
            <a:spAutoFit/>
          </a:bodyPr>
          <a:lstStyle/>
          <a:p>
            <a:pPr>
              <a:lnSpc>
                <a:spcPct val="150000"/>
              </a:lnSpc>
            </a:pPr>
            <a:r>
              <a:rPr lang="en-US" sz="1800" b="1" i="1" dirty="0">
                <a:solidFill>
                  <a:srgbClr val="FF0000"/>
                </a:solidFill>
                <a:latin typeface="Arial" panose="020B0604020202020204" pitchFamily="34" charset="0"/>
                <a:cs typeface="Arial" panose="020B0604020202020204" pitchFamily="34" charset="0"/>
              </a:rPr>
              <a:t>This can be used for bulletins/websites/press releases, depending on your activity.</a:t>
            </a:r>
          </a:p>
        </p:txBody>
      </p:sp>
    </p:spTree>
    <p:extLst>
      <p:ext uri="{BB962C8B-B14F-4D97-AF65-F5344CB8AC3E}">
        <p14:creationId xmlns:p14="http://schemas.microsoft.com/office/powerpoint/2010/main" val="192261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4CA3FA-12CE-BAC3-8069-445E1120391D}"/>
              </a:ext>
            </a:extLst>
          </p:cNvPr>
          <p:cNvSpPr txBox="1"/>
          <p:nvPr/>
        </p:nvSpPr>
        <p:spPr>
          <a:xfrm>
            <a:off x="503843" y="288822"/>
            <a:ext cx="9630058"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Social media posts</a:t>
            </a:r>
          </a:p>
        </p:txBody>
      </p:sp>
      <p:sp>
        <p:nvSpPr>
          <p:cNvPr id="5" name="TextBox 4">
            <a:extLst>
              <a:ext uri="{FF2B5EF4-FFF2-40B4-BE49-F238E27FC236}">
                <a16:creationId xmlns:a16="http://schemas.microsoft.com/office/drawing/2014/main" id="{449D7ACF-0415-6D06-EF54-893B1B6168C0}"/>
              </a:ext>
            </a:extLst>
          </p:cNvPr>
          <p:cNvSpPr txBox="1"/>
          <p:nvPr/>
        </p:nvSpPr>
        <p:spPr>
          <a:xfrm>
            <a:off x="589568" y="2312428"/>
            <a:ext cx="11215438" cy="4001095"/>
          </a:xfrm>
          <a:prstGeom prst="rect">
            <a:avLst/>
          </a:prstGeom>
          <a:noFill/>
        </p:spPr>
        <p:txBody>
          <a:bodyPr wrap="square" rtlCol="0">
            <a:spAutoFit/>
          </a:bodyPr>
          <a:lstStyle/>
          <a:p>
            <a:pPr>
              <a:tabLst>
                <a:tab pos="457200" algn="l"/>
              </a:tabLst>
            </a:pPr>
            <a:r>
              <a:rPr lang="en-GB" sz="2000" b="1"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Staff facing</a:t>
            </a:r>
          </a:p>
          <a:p>
            <a:pPr>
              <a:tabLst>
                <a:tab pos="457200" algn="l"/>
              </a:tabLst>
            </a:pPr>
            <a:endParaRPr lang="en-GB" sz="2000" b="1" dirty="0">
              <a:solidFill>
                <a:srgbClr val="AE2573"/>
              </a:solidFill>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Patients should be seen for an NHS</a:t>
            </a:r>
            <a:r>
              <a:rPr lang="en-GB" dirty="0">
                <a:latin typeface="Arial" panose="020B0604020202020204" pitchFamily="34" charset="0"/>
                <a:ea typeface="Calibri" panose="020F0502020204030204" pitchFamily="34" charset="0"/>
                <a:cs typeface="Times New Roman" panose="02020603050405020304" pitchFamily="18" charset="0"/>
              </a:rPr>
              <a:t> dental c</a:t>
            </a:r>
            <a:r>
              <a:rPr lang="en-GB" dirty="0">
                <a:effectLst/>
                <a:latin typeface="Arial" panose="020B0604020202020204" pitchFamily="34" charset="0"/>
                <a:ea typeface="Calibri" panose="020F0502020204030204" pitchFamily="34" charset="0"/>
                <a:cs typeface="Times New Roman" panose="02020603050405020304" pitchFamily="18" charset="0"/>
              </a:rPr>
              <a:t>heck-up depending on their individual risk. This could be up to every two years for patients with a low risk of dental disease </a:t>
            </a: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#NHSDentistry #NHSDentalContactReform</a:t>
            </a:r>
          </a:p>
          <a:p>
            <a:pPr>
              <a:tabLst>
                <a:tab pos="457200" algn="l"/>
              </a:tabLst>
            </a:pPr>
            <a:endParaRPr lang="en-GB" dirty="0">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Recalling patients for their #NHS dental check-up based on their individual risk of dental disease, means more patients with the greatest need can be seen and treated </a:t>
            </a:r>
          </a:p>
          <a:p>
            <a:pPr>
              <a:tabLst>
                <a:tab pos="457200" algn="l"/>
              </a:tabLst>
            </a:pPr>
            <a:r>
              <a:rPr lang="en-GB" dirty="0">
                <a:latin typeface="Arial" panose="020B0604020202020204" pitchFamily="34" charset="0"/>
                <a:ea typeface="Calibri" panose="020F0502020204030204" pitchFamily="34" charset="0"/>
                <a:cs typeface="Times New Roman" panose="02020603050405020304" pitchFamily="18" charset="0"/>
              </a:rPr>
              <a:t>#NHSDentistry #NHSDentalContactReform</a:t>
            </a: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tabLst>
                <a:tab pos="457200" algn="l"/>
              </a:tabLst>
            </a:pPr>
            <a:r>
              <a:rPr lang="en-GB" dirty="0">
                <a:effectLst/>
                <a:latin typeface="Arial" panose="020B0604020202020204" pitchFamily="34" charset="0"/>
                <a:ea typeface="Calibri" panose="020F0502020204030204" pitchFamily="34" charset="0"/>
                <a:cs typeface="Times New Roman" panose="02020603050405020304" pitchFamily="18" charset="0"/>
              </a:rPr>
              <a:t>Following the @nicecomms recall guidelines for #NHS dental check-ups will improve access to dental care for patients and enable dental teams to see patients with the greatest oral health need </a:t>
            </a:r>
          </a:p>
          <a:p>
            <a:pPr>
              <a:tabLst>
                <a:tab pos="457200" algn="l"/>
              </a:tabLst>
            </a:pPr>
            <a:r>
              <a:rPr lang="en-GB" dirty="0">
                <a:latin typeface="Arial" panose="020B0604020202020204" pitchFamily="34" charset="0"/>
                <a:ea typeface="Calibri" panose="020F0502020204030204" pitchFamily="34" charset="0"/>
                <a:cs typeface="Times New Roman" panose="02020603050405020304" pitchFamily="18" charset="0"/>
              </a:rPr>
              <a:t>#NHSDentistry #NHSDentalContactReform</a:t>
            </a:r>
            <a:endParaRPr lang="en-GB" sz="1600" dirty="0">
              <a:latin typeface="Arial" panose="020B0604020202020204" pitchFamily="34" charset="0"/>
              <a:ea typeface="Calibri" panose="020F0502020204030204" pitchFamily="34" charset="0"/>
              <a:cs typeface="Arial" panose="020B0604020202020204" pitchFamily="34" charset="0"/>
            </a:endParaRPr>
          </a:p>
          <a:p>
            <a:pPr lvl="0">
              <a:tabLst>
                <a:tab pos="457200" algn="l"/>
              </a:tabLst>
            </a:pPr>
            <a:endParaRPr lang="en-GB" sz="1600" b="1" dirty="0">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80A91366-6058-C9A8-46F8-3FAB6D7A12A7}"/>
              </a:ext>
            </a:extLst>
          </p:cNvPr>
          <p:cNvPicPr>
            <a:picLocks noChangeAspect="1"/>
          </p:cNvPicPr>
          <p:nvPr/>
        </p:nvPicPr>
        <p:blipFill>
          <a:blip r:embed="rId2"/>
          <a:stretch>
            <a:fillRect/>
          </a:stretch>
        </p:blipFill>
        <p:spPr>
          <a:xfrm>
            <a:off x="8595531" y="306216"/>
            <a:ext cx="1332239" cy="1361075"/>
          </a:xfrm>
          <a:prstGeom prst="rect">
            <a:avLst/>
          </a:prstGeom>
        </p:spPr>
      </p:pic>
    </p:spTree>
    <p:extLst>
      <p:ext uri="{BB962C8B-B14F-4D97-AF65-F5344CB8AC3E}">
        <p14:creationId xmlns:p14="http://schemas.microsoft.com/office/powerpoint/2010/main" val="2249798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3F345D5-029B-C0A4-2CB4-9ADB0A992E7E}"/>
              </a:ext>
            </a:extLst>
          </p:cNvPr>
          <p:cNvGraphicFramePr>
            <a:graphicFrameLocks noGrp="1"/>
          </p:cNvGraphicFramePr>
          <p:nvPr>
            <p:extLst>
              <p:ext uri="{D42A27DB-BD31-4B8C-83A1-F6EECF244321}">
                <p14:modId xmlns:p14="http://schemas.microsoft.com/office/powerpoint/2010/main" val="1666783998"/>
              </p:ext>
            </p:extLst>
          </p:nvPr>
        </p:nvGraphicFramePr>
        <p:xfrm>
          <a:off x="655320" y="1477282"/>
          <a:ext cx="10881360" cy="4772427"/>
        </p:xfrm>
        <a:graphic>
          <a:graphicData uri="http://schemas.openxmlformats.org/drawingml/2006/table">
            <a:tbl>
              <a:tblPr firstRow="1" bandRow="1">
                <a:tableStyleId>{5C22544A-7EE6-4342-B048-85BDC9FD1C3A}</a:tableStyleId>
              </a:tblPr>
              <a:tblGrid>
                <a:gridCol w="3627120">
                  <a:extLst>
                    <a:ext uri="{9D8B030D-6E8A-4147-A177-3AD203B41FA5}">
                      <a16:colId xmlns:a16="http://schemas.microsoft.com/office/drawing/2014/main" val="3730652703"/>
                    </a:ext>
                  </a:extLst>
                </a:gridCol>
                <a:gridCol w="3627120">
                  <a:extLst>
                    <a:ext uri="{9D8B030D-6E8A-4147-A177-3AD203B41FA5}">
                      <a16:colId xmlns:a16="http://schemas.microsoft.com/office/drawing/2014/main" val="3927370251"/>
                    </a:ext>
                  </a:extLst>
                </a:gridCol>
                <a:gridCol w="3627120">
                  <a:extLst>
                    <a:ext uri="{9D8B030D-6E8A-4147-A177-3AD203B41FA5}">
                      <a16:colId xmlns:a16="http://schemas.microsoft.com/office/drawing/2014/main" val="1506396360"/>
                    </a:ext>
                  </a:extLst>
                </a:gridCol>
              </a:tblGrid>
              <a:tr h="336886">
                <a:tc>
                  <a:txBody>
                    <a:bodyPr/>
                    <a:lstStyle/>
                    <a:p>
                      <a:r>
                        <a:rPr lang="en-GB" dirty="0"/>
                        <a:t>Copy</a:t>
                      </a:r>
                    </a:p>
                  </a:txBody>
                  <a:tcPr/>
                </a:tc>
                <a:tc>
                  <a:txBody>
                    <a:bodyPr/>
                    <a:lstStyle/>
                    <a:p>
                      <a:r>
                        <a:rPr lang="en-GB" dirty="0"/>
                        <a:t>Asset</a:t>
                      </a:r>
                    </a:p>
                  </a:txBody>
                  <a:tcPr/>
                </a:tc>
                <a:tc>
                  <a:txBody>
                    <a:bodyPr/>
                    <a:lstStyle/>
                    <a:p>
                      <a:r>
                        <a:rPr lang="en-GB" dirty="0"/>
                        <a:t>Alt text</a:t>
                      </a:r>
                    </a:p>
                  </a:txBody>
                  <a:tcPr/>
                </a:tc>
                <a:extLst>
                  <a:ext uri="{0D108BD9-81ED-4DB2-BD59-A6C34878D82A}">
                    <a16:rowId xmlns:a16="http://schemas.microsoft.com/office/drawing/2014/main" val="3609599446"/>
                  </a:ext>
                </a:extLst>
              </a:tr>
              <a:tr h="1361582">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Patients should be seen for an NHS</a:t>
                      </a:r>
                      <a:r>
                        <a:rPr lang="en-GB" sz="1400" dirty="0">
                          <a:latin typeface="Arial" panose="020B0604020202020204" pitchFamily="34" charset="0"/>
                          <a:ea typeface="Calibri" panose="020F0502020204030204" pitchFamily="34" charset="0"/>
                          <a:cs typeface="Times New Roman" panose="02020603050405020304" pitchFamily="18" charset="0"/>
                        </a:rPr>
                        <a:t> dental c</a:t>
                      </a:r>
                      <a:r>
                        <a:rPr lang="en-GB" sz="1400" dirty="0">
                          <a:effectLst/>
                          <a:latin typeface="Arial" panose="020B0604020202020204" pitchFamily="34" charset="0"/>
                          <a:ea typeface="Calibri" panose="020F0502020204030204" pitchFamily="34" charset="0"/>
                          <a:cs typeface="Times New Roman" panose="02020603050405020304" pitchFamily="18" charset="0"/>
                        </a:rPr>
                        <a:t>heck-up depending on their individual risk. This could be up to every two years for patients with a low risk of dental disease </a:t>
                      </a:r>
                    </a:p>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#NHSDentistry #NHSDentalContactReform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txBody>
                  <a:tcPr/>
                </a:tc>
                <a:tc>
                  <a:txBody>
                    <a:bodyPr/>
                    <a:lstStyle/>
                    <a:p>
                      <a:r>
                        <a:rPr lang="en-GB" sz="1300" dirty="0">
                          <a:latin typeface="Arial" panose="020B0604020202020204" pitchFamily="34" charset="0"/>
                          <a:cs typeface="Arial" panose="020B0604020202020204" pitchFamily="34" charset="0"/>
                        </a:rPr>
                        <a:t>A person sitting in a chair.</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For adults with healthy teeth and gums, this may be up to every 2 years.  </a:t>
                      </a:r>
                    </a:p>
                    <a:p>
                      <a:endParaRPr lang="en-GB" sz="1300" dirty="0"/>
                    </a:p>
                  </a:txBody>
                  <a:tcPr/>
                </a:tc>
                <a:extLst>
                  <a:ext uri="{0D108BD9-81ED-4DB2-BD59-A6C34878D82A}">
                    <a16:rowId xmlns:a16="http://schemas.microsoft.com/office/drawing/2014/main" val="3932195609"/>
                  </a:ext>
                </a:extLst>
              </a:tr>
              <a:tr h="1406076">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Recalling patients for their #NHS dental check-up based on their individual risk of dental disease, means more patients with the greatest need can be seen and treated </a:t>
                      </a:r>
                    </a:p>
                    <a:p>
                      <a:pPr>
                        <a:tabLst>
                          <a:tab pos="457200" algn="l"/>
                        </a:tabLst>
                      </a:pPr>
                      <a:r>
                        <a:rPr lang="en-GB" sz="1400" dirty="0">
                          <a:latin typeface="Arial" panose="020B0604020202020204" pitchFamily="34" charset="0"/>
                          <a:ea typeface="Calibri" panose="020F0502020204030204" pitchFamily="34" charset="0"/>
                          <a:cs typeface="Times New Roman" panose="02020603050405020304" pitchFamily="18" charset="0"/>
                        </a:rPr>
                        <a:t>#NHSDentistry #NHSDentalContactReform</a:t>
                      </a:r>
                      <a:endParaRPr lang="en-GB" sz="1400"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dirty="0"/>
                    </a:p>
                  </a:txBody>
                  <a:tcPr/>
                </a:tc>
                <a:tc>
                  <a:txBody>
                    <a:bodyPr/>
                    <a:lstStyle/>
                    <a:p>
                      <a:endParaRPr lang="en-GB" dirty="0"/>
                    </a:p>
                  </a:txBody>
                  <a:tcPr/>
                </a:tc>
                <a:tc>
                  <a:txBody>
                    <a:bodyPr/>
                    <a:lstStyle/>
                    <a:p>
                      <a:r>
                        <a:rPr lang="en-GB" sz="1300" dirty="0">
                          <a:latin typeface="Arial" panose="020B0604020202020204" pitchFamily="34" charset="0"/>
                          <a:cs typeface="Arial" panose="020B0604020202020204" pitchFamily="34" charset="0"/>
                        </a:rPr>
                        <a:t>A person having their teeth examined.</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The dental team will discuss with you or your carer about when you should have your next check-up. </a:t>
                      </a:r>
                    </a:p>
                  </a:txBody>
                  <a:tcPr/>
                </a:tc>
                <a:extLst>
                  <a:ext uri="{0D108BD9-81ED-4DB2-BD59-A6C34878D82A}">
                    <a16:rowId xmlns:a16="http://schemas.microsoft.com/office/drawing/2014/main" val="3863272067"/>
                  </a:ext>
                </a:extLst>
              </a:tr>
              <a:tr h="1639009">
                <a:tc>
                  <a:txBody>
                    <a:bodyPr/>
                    <a:lstStyle/>
                    <a:p>
                      <a:pPr>
                        <a:tabLst>
                          <a:tab pos="457200" algn="l"/>
                        </a:tabLst>
                      </a:pPr>
                      <a:r>
                        <a:rPr lang="en-GB" sz="1400" dirty="0">
                          <a:effectLst/>
                          <a:latin typeface="Arial" panose="020B0604020202020204" pitchFamily="34" charset="0"/>
                          <a:ea typeface="Calibri" panose="020F0502020204030204" pitchFamily="34" charset="0"/>
                          <a:cs typeface="Times New Roman" panose="02020603050405020304" pitchFamily="18" charset="0"/>
                        </a:rPr>
                        <a:t>Following the @nicecomms recall guidelines for #NHS dental check-ups will improve access to dental care for patients and enable dental teams to see patients with the greatest oral health need </a:t>
                      </a:r>
                    </a:p>
                    <a:p>
                      <a:pPr>
                        <a:tabLst>
                          <a:tab pos="457200" algn="l"/>
                        </a:tabLst>
                      </a:pPr>
                      <a:r>
                        <a:rPr lang="en-GB" sz="1400" dirty="0">
                          <a:latin typeface="Arial" panose="020B0604020202020204" pitchFamily="34" charset="0"/>
                          <a:ea typeface="Calibri" panose="020F0502020204030204" pitchFamily="34" charset="0"/>
                          <a:cs typeface="Times New Roman" panose="02020603050405020304" pitchFamily="18" charset="0"/>
                        </a:rPr>
                        <a:t>#NHSDentistry #NHSDentalContactReform</a:t>
                      </a:r>
                      <a:endParaRPr lang="en-GB" sz="1200" dirty="0">
                        <a:latin typeface="Arial" panose="020B0604020202020204" pitchFamily="34" charset="0"/>
                        <a:ea typeface="Calibri" panose="020F0502020204030204" pitchFamily="34" charset="0"/>
                        <a:cs typeface="Arial" panose="020B0604020202020204" pitchFamily="34" charset="0"/>
                      </a:endParaRPr>
                    </a:p>
                  </a:txBody>
                  <a:tcPr/>
                </a:tc>
                <a:tc>
                  <a:txBody>
                    <a:bodyPr/>
                    <a:lstStyle/>
                    <a:p>
                      <a:endParaRPr lang="en-GB" dirty="0"/>
                    </a:p>
                  </a:txBody>
                  <a:tcPr/>
                </a:tc>
                <a:tc>
                  <a:txBody>
                    <a:bodyPr/>
                    <a:lstStyle/>
                    <a:p>
                      <a:r>
                        <a:rPr lang="en-GB" sz="1300" dirty="0">
                          <a:latin typeface="Arial" panose="020B0604020202020204" pitchFamily="34" charset="0"/>
                          <a:cs typeface="Arial" panose="020B0604020202020204" pitchFamily="34" charset="0"/>
                        </a:rPr>
                        <a:t>A person holding a mirror.</a:t>
                      </a:r>
                    </a:p>
                    <a:p>
                      <a:r>
                        <a:rPr lang="en-GB" sz="1300" dirty="0">
                          <a:latin typeface="Arial" panose="020B0604020202020204" pitchFamily="34" charset="0"/>
                          <a:cs typeface="Arial" panose="020B0604020202020204" pitchFamily="34" charset="0"/>
                        </a:rPr>
                        <a:t>Text in image reads: Your NHS dental check-up</a:t>
                      </a:r>
                    </a:p>
                    <a:p>
                      <a:r>
                        <a:rPr lang="en-GB" sz="1300" dirty="0">
                          <a:latin typeface="Arial" panose="020B0604020202020204" pitchFamily="34" charset="0"/>
                          <a:cs typeface="Arial" panose="020B0604020202020204" pitchFamily="34" charset="0"/>
                        </a:rPr>
                        <a:t>If you have a dental problem, you may be seen more than once a year.</a:t>
                      </a:r>
                    </a:p>
                  </a:txBody>
                  <a:tcPr/>
                </a:tc>
                <a:extLst>
                  <a:ext uri="{0D108BD9-81ED-4DB2-BD59-A6C34878D82A}">
                    <a16:rowId xmlns:a16="http://schemas.microsoft.com/office/drawing/2014/main" val="3321825310"/>
                  </a:ext>
                </a:extLst>
              </a:tr>
            </a:tbl>
          </a:graphicData>
        </a:graphic>
      </p:graphicFrame>
      <p:sp>
        <p:nvSpPr>
          <p:cNvPr id="5" name="TextBox 4">
            <a:extLst>
              <a:ext uri="{FF2B5EF4-FFF2-40B4-BE49-F238E27FC236}">
                <a16:creationId xmlns:a16="http://schemas.microsoft.com/office/drawing/2014/main" id="{340A3F83-05E3-295D-A1B5-601B9B9EE093}"/>
              </a:ext>
            </a:extLst>
          </p:cNvPr>
          <p:cNvSpPr txBox="1"/>
          <p:nvPr/>
        </p:nvSpPr>
        <p:spPr>
          <a:xfrm>
            <a:off x="503843" y="288822"/>
            <a:ext cx="9630058" cy="900246"/>
          </a:xfrm>
          <a:prstGeom prst="rect">
            <a:avLst/>
          </a:prstGeom>
          <a:noFill/>
        </p:spPr>
        <p:txBody>
          <a:bodyPr wrap="square" rtlCol="0">
            <a:spAutoFit/>
          </a:bodyPr>
          <a:lstStyle/>
          <a:p>
            <a:pPr>
              <a:lnSpc>
                <a:spcPts val="6280"/>
              </a:lnSpc>
            </a:pPr>
            <a:r>
              <a:rPr lang="en-US" sz="5400" b="1" dirty="0">
                <a:solidFill>
                  <a:srgbClr val="005EB8"/>
                </a:solidFill>
                <a:latin typeface="Arial" panose="020B0604020202020204" pitchFamily="34" charset="0"/>
                <a:cs typeface="Arial" panose="020B0604020202020204" pitchFamily="34" charset="0"/>
              </a:rPr>
              <a:t>Social media posts</a:t>
            </a:r>
          </a:p>
        </p:txBody>
      </p:sp>
      <p:pic>
        <p:nvPicPr>
          <p:cNvPr id="6" name="Picture 5" descr="A person sitting in a chair&#10;&#10;Description automatically generated">
            <a:extLst>
              <a:ext uri="{FF2B5EF4-FFF2-40B4-BE49-F238E27FC236}">
                <a16:creationId xmlns:a16="http://schemas.microsoft.com/office/drawing/2014/main" id="{BFC6CFC1-8FAC-1D00-395E-A7881BE6519D}"/>
              </a:ext>
            </a:extLst>
          </p:cNvPr>
          <p:cNvPicPr>
            <a:picLocks noChangeAspect="1"/>
          </p:cNvPicPr>
          <p:nvPr/>
        </p:nvPicPr>
        <p:blipFill>
          <a:blip r:embed="rId2"/>
          <a:stretch>
            <a:fillRect/>
          </a:stretch>
        </p:blipFill>
        <p:spPr>
          <a:xfrm>
            <a:off x="4937199" y="1875524"/>
            <a:ext cx="1917290" cy="1265262"/>
          </a:xfrm>
          <a:prstGeom prst="rect">
            <a:avLst/>
          </a:prstGeom>
        </p:spPr>
      </p:pic>
      <p:pic>
        <p:nvPicPr>
          <p:cNvPr id="7" name="Picture 6" descr="A person and person in a hospital&#10;&#10;Description automatically generated">
            <a:extLst>
              <a:ext uri="{FF2B5EF4-FFF2-40B4-BE49-F238E27FC236}">
                <a16:creationId xmlns:a16="http://schemas.microsoft.com/office/drawing/2014/main" id="{9CA711E9-9F78-6303-FA18-568B3D0AD4BE}"/>
              </a:ext>
            </a:extLst>
          </p:cNvPr>
          <p:cNvPicPr>
            <a:picLocks noChangeAspect="1"/>
          </p:cNvPicPr>
          <p:nvPr/>
        </p:nvPicPr>
        <p:blipFill>
          <a:blip r:embed="rId3"/>
          <a:stretch>
            <a:fillRect/>
          </a:stretch>
        </p:blipFill>
        <p:spPr>
          <a:xfrm>
            <a:off x="4937199" y="3230864"/>
            <a:ext cx="1917290" cy="1265262"/>
          </a:xfrm>
          <a:prstGeom prst="rect">
            <a:avLst/>
          </a:prstGeom>
        </p:spPr>
      </p:pic>
      <p:pic>
        <p:nvPicPr>
          <p:cNvPr id="8" name="Picture 7" descr="A person holding a mirror&#10;&#10;Description automatically generated">
            <a:extLst>
              <a:ext uri="{FF2B5EF4-FFF2-40B4-BE49-F238E27FC236}">
                <a16:creationId xmlns:a16="http://schemas.microsoft.com/office/drawing/2014/main" id="{7669477D-1FF6-50A2-1AB1-F799CCFFB6A0}"/>
              </a:ext>
            </a:extLst>
          </p:cNvPr>
          <p:cNvPicPr>
            <a:picLocks noChangeAspect="1"/>
          </p:cNvPicPr>
          <p:nvPr/>
        </p:nvPicPr>
        <p:blipFill>
          <a:blip r:embed="rId4"/>
          <a:stretch>
            <a:fillRect/>
          </a:stretch>
        </p:blipFill>
        <p:spPr>
          <a:xfrm>
            <a:off x="4937199" y="4668388"/>
            <a:ext cx="1917290" cy="1424660"/>
          </a:xfrm>
          <a:prstGeom prst="rect">
            <a:avLst/>
          </a:prstGeom>
        </p:spPr>
      </p:pic>
    </p:spTree>
    <p:extLst>
      <p:ext uri="{BB962C8B-B14F-4D97-AF65-F5344CB8AC3E}">
        <p14:creationId xmlns:p14="http://schemas.microsoft.com/office/powerpoint/2010/main" val="979983966"/>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8BDC493CBD3924EA6BC1A9D638E202B" ma:contentTypeVersion="18" ma:contentTypeDescription="Create a new document." ma:contentTypeScope="" ma:versionID="4524364bfc66f5dca00bd53421e8ed92">
  <xsd:schema xmlns:xsd="http://www.w3.org/2001/XMLSchema" xmlns:xs="http://www.w3.org/2001/XMLSchema" xmlns:p="http://schemas.microsoft.com/office/2006/metadata/properties" xmlns:ns2="351b7efd-ba20-4798-968c-15e300f1da0d" xmlns:ns3="6c1015e3-4cdd-404a-9668-01d02646692f" targetNamespace="http://schemas.microsoft.com/office/2006/metadata/properties" ma:root="true" ma:fieldsID="e9eaed1d5d4a12276722524fed7dac7b" ns2:_="" ns3:_="">
    <xsd:import namespace="351b7efd-ba20-4798-968c-15e300f1da0d"/>
    <xsd:import namespace="6c1015e3-4cdd-404a-9668-01d02646692f"/>
    <xsd:element name="properties">
      <xsd:complexType>
        <xsd:sequence>
          <xsd:element name="documentManagement">
            <xsd:complexType>
              <xsd:all>
                <xsd:element ref="ns2:Review_x0020_Date"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_ip_UnifiedCompliancePolicyProperties" minOccurs="0"/>
                <xsd:element ref="ns3: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1b7efd-ba20-4798-968c-15e300f1da0d" elementFormDefault="qualified">
    <xsd:import namespace="http://schemas.microsoft.com/office/2006/documentManagement/types"/>
    <xsd:import namespace="http://schemas.microsoft.com/office/infopath/2007/PartnerControls"/>
    <xsd:element name="Review_x0020_Date" ma:index="5" nillable="true" ma:displayName="Review date" ma:indexed="true" ma:internalName="Review_x0020_Date" ma:readOnly="fals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c1015e3-4cdd-404a-9668-01d02646692f"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internalName="_ip_UnifiedCompliancePolicyProperties" ma:readOnly="false">
      <xsd:simpleType>
        <xsd:restriction base="dms:Note"/>
      </xsd:simpleType>
    </xsd:element>
    <xsd:element name="_ip_UnifiedCompliancePolicyUIAction" ma:index="18" nillable="true" ma:displayName="Unified Compliance Policy UI Action" ma:hidden="true" ma:internalName="_ip_UnifiedCompliancePolicyUIAction" ma:readOnly="false">
      <xsd:simpleType>
        <xsd:restriction base="dms:Text"/>
      </xsd:simpleType>
    </xsd:element>
    <xsd:element name="TaxCatchAll" ma:index="21" nillable="true" ma:displayName="Taxonomy Catch All Column" ma:hidden="true" ma:list="{2b7bcb27-92d9-4589-92cc-109a905267eb}" ma:internalName="TaxCatchAll" ma:showField="CatchAllData" ma:web="6c1015e3-4cdd-404a-9668-01d0264669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Properties xmlns="6c1015e3-4cdd-404a-9668-01d02646692f" xsi:nil="true"/>
    <_ip_UnifiedCompliancePolicyUIAction xmlns="6c1015e3-4cdd-404a-9668-01d02646692f" xsi:nil="true"/>
    <lcf76f155ced4ddcb4097134ff3c332f xmlns="351b7efd-ba20-4798-968c-15e300f1da0d">
      <Terms xmlns="http://schemas.microsoft.com/office/infopath/2007/PartnerControls"/>
    </lcf76f155ced4ddcb4097134ff3c332f>
    <TaxCatchAll xmlns="6c1015e3-4cdd-404a-9668-01d02646692f" xsi:nil="true"/>
    <Review_x0020_Date xmlns="351b7efd-ba20-4798-968c-15e300f1da0d" xsi:nil="true"/>
  </documentManagement>
</p:properties>
</file>

<file path=customXml/itemProps1.xml><?xml version="1.0" encoding="utf-8"?>
<ds:datastoreItem xmlns:ds="http://schemas.openxmlformats.org/officeDocument/2006/customXml" ds:itemID="{7FA89E0A-D4AE-4B22-945E-7C6ACEDDA58A}">
  <ds:schemaRefs>
    <ds:schemaRef ds:uri="http://schemas.microsoft.com/sharepoint/v3/contenttype/forms"/>
  </ds:schemaRefs>
</ds:datastoreItem>
</file>

<file path=customXml/itemProps2.xml><?xml version="1.0" encoding="utf-8"?>
<ds:datastoreItem xmlns:ds="http://schemas.openxmlformats.org/officeDocument/2006/customXml" ds:itemID="{1101E108-EE71-455E-87D9-6E0374A7601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1b7efd-ba20-4798-968c-15e300f1da0d"/>
    <ds:schemaRef ds:uri="6c1015e3-4cdd-404a-9668-01d0264669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447C2E-BD9F-44E5-AC92-6473AC24C5DE}">
  <ds:schemaRefs>
    <ds:schemaRef ds:uri="4c4e0e71-af3d-4694-8258-24b0e13aeffd"/>
    <ds:schemaRef ds:uri="http://purl.org/dc/terms/"/>
    <ds:schemaRef ds:uri="http://schemas.microsoft.com/office/2006/documentManagement/types"/>
    <ds:schemaRef ds:uri="http://schemas.microsoft.com/office/2006/metadata/properties"/>
    <ds:schemaRef ds:uri="http://www.w3.org/XML/1998/namespace"/>
    <ds:schemaRef ds:uri="http://purl.org/dc/dcmitype/"/>
    <ds:schemaRef ds:uri="http://schemas.openxmlformats.org/package/2006/metadata/core-properties"/>
    <ds:schemaRef ds:uri="http://schemas.microsoft.com/office/infopath/2007/PartnerControls"/>
    <ds:schemaRef ds:uri="http://schemas.microsoft.com/sharepoint/v3"/>
    <ds:schemaRef ds:uri="http://purl.org/dc/elements/1.1/"/>
    <ds:schemaRef ds:uri="6c1015e3-4cdd-404a-9668-01d02646692f"/>
    <ds:schemaRef ds:uri="351b7efd-ba20-4798-968c-15e300f1da0d"/>
  </ds:schemaRefs>
</ds:datastoreItem>
</file>

<file path=docProps/app.xml><?xml version="1.0" encoding="utf-8"?>
<Properties xmlns="http://schemas.openxmlformats.org/officeDocument/2006/extended-properties" xmlns:vt="http://schemas.openxmlformats.org/officeDocument/2006/docPropsVTypes">
  <TotalTime>332</TotalTime>
  <Words>1990</Words>
  <Application>Microsoft Office PowerPoint</Application>
  <PresentationFormat>Widescreen</PresentationFormat>
  <Paragraphs>146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Social media posts </vt:lpstr>
      <vt:lpstr>Social media posts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BROTHWOOD, Emma (NHS ENGLAND &amp; NHS IMPROVEMENT - X24)</dc:creator>
  <cp:lastModifiedBy>MCGUIGAN, Dawn (NHS NORTH EAST AND NORTH CUMBRIA ICB - 00P)</cp:lastModifiedBy>
  <cp:revision>17</cp:revision>
  <cp:lastPrinted>2020-09-18T09:35:49Z</cp:lastPrinted>
  <dcterms:created xsi:type="dcterms:W3CDTF">2020-07-21T10:50:26Z</dcterms:created>
  <dcterms:modified xsi:type="dcterms:W3CDTF">2026-06-01T10:11:29Z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0x010100E8BDC493CBD3924EA6BC1A9D638E202B</vt:lpwstr>
  </property>
  <property fmtid="{D5CDD505-2E9C-101B-9397-08002B2CF9AE}" pid="3" name="MediaServiceImageTags">
    <vt:lpwstr/>
  </property>
</Properties>
</file>